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0" r:id="rId6"/>
    <p:sldId id="260" r:id="rId7"/>
    <p:sldId id="284" r:id="rId8"/>
    <p:sldId id="282" r:id="rId9"/>
    <p:sldId id="262" r:id="rId10"/>
    <p:sldId id="263" r:id="rId11"/>
    <p:sldId id="272" r:id="rId12"/>
    <p:sldId id="264" r:id="rId13"/>
    <p:sldId id="273" r:id="rId14"/>
    <p:sldId id="279" r:id="rId15"/>
    <p:sldId id="278" r:id="rId16"/>
    <p:sldId id="274" r:id="rId17"/>
    <p:sldId id="280" r:id="rId18"/>
    <p:sldId id="265" r:id="rId19"/>
    <p:sldId id="281" r:id="rId20"/>
    <p:sldId id="275" r:id="rId21"/>
    <p:sldId id="266" r:id="rId22"/>
    <p:sldId id="283" r:id="rId23"/>
    <p:sldId id="288" r:id="rId24"/>
    <p:sldId id="267" r:id="rId25"/>
    <p:sldId id="261" r:id="rId26"/>
    <p:sldId id="268" r:id="rId2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79D4-2A49-4A87-B853-3881A091FF7D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10561-82EF-4458-BEED-CDCB7771E3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039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76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2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7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1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26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80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72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4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2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75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17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DA8B-4A15-48D4-A0C7-E916B2F5B99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BD72-A8B9-44CB-92BA-3B32A047E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88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CC0000"/>
                </a:solidFill>
              </a:rPr>
              <a:t>Z historie komise pro historii matematiky a fyziky na MFF UK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496944" cy="2304256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cs-CZ" b="1" dirty="0" smtClean="0">
                <a:solidFill>
                  <a:schemeClr val="tx1"/>
                </a:solidFill>
              </a:rPr>
              <a:t>Ivan Netuka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37. mezinárodní konference Historie matematiky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chemeClr val="tx1"/>
                </a:solidFill>
              </a:rPr>
              <a:t>Poděbrad</a:t>
            </a:r>
            <a:r>
              <a:rPr lang="en-US" b="1" dirty="0" smtClean="0">
                <a:solidFill>
                  <a:schemeClr val="tx1"/>
                </a:solidFill>
              </a:rPr>
              <a:t>y</a:t>
            </a:r>
            <a:r>
              <a:rPr lang="cs-CZ" b="1" dirty="0" smtClean="0">
                <a:solidFill>
                  <a:schemeClr val="tx1"/>
                </a:solidFill>
              </a:rPr>
              <a:t> 19. 8.–23. 8. 2016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86" y="430982"/>
            <a:ext cx="27985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a výuka studentů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cs-CZ" b="1" dirty="0" smtClean="0"/>
              <a:t>zařazení znalostí z historie M&amp;F do požadavků pro SZZ; 1985, 1990</a:t>
            </a:r>
          </a:p>
          <a:p>
            <a:r>
              <a:rPr lang="en-US" b="1" dirty="0" err="1" smtClean="0"/>
              <a:t>odvr</a:t>
            </a:r>
            <a:r>
              <a:rPr lang="cs-CZ" b="1" dirty="0" err="1" smtClean="0"/>
              <a:t>ácení</a:t>
            </a:r>
            <a:r>
              <a:rPr lang="cs-CZ" b="1" dirty="0" smtClean="0"/>
              <a:t> redukce počtu hodin historie M&amp;F; 1987, 1989</a:t>
            </a:r>
          </a:p>
          <a:p>
            <a:r>
              <a:rPr lang="cs-CZ" b="1" dirty="0" smtClean="0"/>
              <a:t>zařazení přednášky o historii M&amp;F v rámci úvodního soustředění na </a:t>
            </a:r>
            <a:r>
              <a:rPr lang="cs-CZ" b="1" dirty="0" err="1" smtClean="0"/>
              <a:t>Albeři</a:t>
            </a:r>
            <a:r>
              <a:rPr lang="cs-CZ" b="1" dirty="0" smtClean="0"/>
              <a:t>; 1989</a:t>
            </a:r>
          </a:p>
        </p:txBody>
      </p:sp>
    </p:spTree>
    <p:extLst>
      <p:ext uri="{BB962C8B-B14F-4D97-AF65-F5344CB8AC3E}">
        <p14:creationId xmlns:p14="http://schemas.microsoft.com/office/powerpoint/2010/main" val="33578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a výuka studentů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ankety o znalostech z historie M&amp;F;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   1982, 1983, 1984, 1985</a:t>
            </a:r>
          </a:p>
          <a:p>
            <a:r>
              <a:rPr lang="cs-CZ" b="1" dirty="0" smtClean="0"/>
              <a:t>opakované konstatování nedostatku základních znalostí studentů z historie M&amp;F; 1984, 1986, 1987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35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v budovách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cs-CZ" b="1" dirty="0" smtClean="0"/>
              <a:t>obrazové kolekce portrétů významných osobností; 1984, 1985</a:t>
            </a:r>
          </a:p>
          <a:p>
            <a:r>
              <a:rPr lang="cs-CZ" b="1" dirty="0" smtClean="0"/>
              <a:t>vitríny pro výstavky z historie M&amp;F;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 </a:t>
            </a:r>
            <a:r>
              <a:rPr lang="cs-CZ" b="1" dirty="0" smtClean="0"/>
              <a:t>   1982, 1984, 1985, 1987</a:t>
            </a:r>
          </a:p>
          <a:p>
            <a:r>
              <a:rPr lang="cs-CZ" b="1" dirty="0" smtClean="0"/>
              <a:t>periodizace vývoje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    matematiky,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    poster IBM; 1985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 bwMode="auto">
          <a:xfrm>
            <a:off x="4499992" y="4005064"/>
            <a:ext cx="3960000" cy="26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3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v budovách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cs-CZ" b="1" dirty="0" smtClean="0"/>
              <a:t>pojmenování fakultních poslucháren</a:t>
            </a:r>
          </a:p>
          <a:p>
            <a:pPr marL="457200" lvl="1" indent="0">
              <a:spcBef>
                <a:spcPts val="1200"/>
              </a:spcBef>
              <a:buSzPct val="80000"/>
              <a:buNone/>
            </a:pPr>
            <a:r>
              <a:rPr lang="cs-CZ" sz="3200" b="1" dirty="0" smtClean="0"/>
              <a:t>K1	</a:t>
            </a:r>
            <a:r>
              <a:rPr lang="en-US" sz="3200" b="1" dirty="0" smtClean="0"/>
              <a:t>	</a:t>
            </a:r>
            <a:r>
              <a:rPr lang="cs-CZ" sz="3200" b="1" dirty="0" smtClean="0"/>
              <a:t>Bolzanova; 1985</a:t>
            </a:r>
          </a:p>
          <a:p>
            <a:pPr marL="457200" lvl="1" indent="0">
              <a:buSzPct val="80000"/>
              <a:buNone/>
            </a:pPr>
            <a:endParaRPr lang="cs-CZ" sz="3200" b="1" dirty="0"/>
          </a:p>
          <a:p>
            <a:pPr marL="457200" lvl="1" indent="0">
              <a:buSzPct val="80000"/>
              <a:buNone/>
            </a:pPr>
            <a:endParaRPr lang="cs-CZ" sz="32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15169" r="4242"/>
          <a:stretch/>
        </p:blipFill>
        <p:spPr bwMode="auto">
          <a:xfrm>
            <a:off x="1835696" y="3182490"/>
            <a:ext cx="5868000" cy="323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2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v budovách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200"/>
              </a:spcBef>
              <a:buSzPct val="80000"/>
              <a:buNone/>
            </a:pPr>
            <a:endParaRPr lang="cs-CZ" sz="500" b="1" dirty="0" smtClean="0"/>
          </a:p>
          <a:p>
            <a:pPr marL="457200" lvl="1" indent="0">
              <a:spcBef>
                <a:spcPts val="1200"/>
              </a:spcBef>
              <a:buSzPct val="80000"/>
              <a:buNone/>
            </a:pPr>
            <a:r>
              <a:rPr lang="cs-CZ" sz="3200" b="1" dirty="0" smtClean="0"/>
              <a:t>M1	Jarníkova; 1987+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5401"/>
            <a:ext cx="3960000" cy="279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" b="1474"/>
          <a:stretch/>
        </p:blipFill>
        <p:spPr bwMode="auto">
          <a:xfrm>
            <a:off x="4764355" y="2858115"/>
            <a:ext cx="3960000" cy="279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v budovách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457200" lvl="1" indent="0">
              <a:buSzPct val="80000"/>
              <a:buNone/>
            </a:pPr>
            <a:r>
              <a:rPr lang="cs-CZ" sz="3200" b="1" dirty="0" smtClean="0"/>
              <a:t>M2	  </a:t>
            </a:r>
            <a:r>
              <a:rPr lang="cs-CZ" sz="3200" b="1" dirty="0" err="1" smtClean="0"/>
              <a:t>Trkalova</a:t>
            </a:r>
            <a:endParaRPr lang="cs-CZ" sz="3200" b="1" dirty="0"/>
          </a:p>
          <a:p>
            <a:pPr marL="457200" lvl="1" indent="0">
              <a:buSzPct val="80000"/>
              <a:buNone/>
            </a:pPr>
            <a:r>
              <a:rPr lang="cs-CZ" sz="3200" b="1" dirty="0" smtClean="0"/>
              <a:t>F1	</a:t>
            </a:r>
            <a:r>
              <a:rPr lang="en-US" sz="3200" b="1" dirty="0" smtClean="0"/>
              <a:t>	</a:t>
            </a:r>
            <a:r>
              <a:rPr lang="cs-CZ" sz="3200" b="1" dirty="0" smtClean="0"/>
              <a:t>  Strouhalova; 1986</a:t>
            </a:r>
          </a:p>
          <a:p>
            <a:pPr marL="457200" lvl="1" indent="0">
              <a:buSzPct val="80000"/>
              <a:buNone/>
            </a:pPr>
            <a:r>
              <a:rPr lang="cs-CZ" sz="3200" b="1" dirty="0" smtClean="0"/>
              <a:t>F2	</a:t>
            </a:r>
            <a:r>
              <a:rPr lang="en-US" sz="3200" b="1" dirty="0" smtClean="0"/>
              <a:t>	</a:t>
            </a:r>
            <a:r>
              <a:rPr lang="cs-CZ" sz="3200" b="1" dirty="0" smtClean="0"/>
              <a:t>  Dolejškova</a:t>
            </a:r>
          </a:p>
          <a:p>
            <a:pPr marL="457200" lvl="1" indent="0">
              <a:buSzPct val="80000"/>
              <a:buNone/>
            </a:pPr>
            <a:r>
              <a:rPr lang="cs-CZ" sz="3200" b="1" dirty="0" smtClean="0"/>
              <a:t>AÚ UK</a:t>
            </a:r>
            <a:r>
              <a:rPr lang="cs-CZ" sz="3200" b="1" dirty="0"/>
              <a:t>	</a:t>
            </a:r>
            <a:r>
              <a:rPr lang="cs-CZ" sz="3200" b="1" dirty="0" smtClean="0"/>
              <a:t>  Seydlerova</a:t>
            </a:r>
          </a:p>
          <a:p>
            <a:pPr marL="457200" lvl="1" indent="0">
              <a:buSzPct val="80000"/>
              <a:buNone/>
            </a:pPr>
            <a:endParaRPr lang="en-US" sz="3200" b="1" dirty="0" smtClean="0"/>
          </a:p>
          <a:p>
            <a:pPr marL="457200" lvl="1" indent="0">
              <a:buSzPct val="80000"/>
              <a:buNone/>
            </a:pPr>
            <a:r>
              <a:rPr lang="cs-CZ" sz="3200" b="1" dirty="0" smtClean="0"/>
              <a:t>nerealizováno</a:t>
            </a:r>
            <a:r>
              <a:rPr lang="cs-CZ" sz="3200" b="1" dirty="0"/>
              <a:t>: </a:t>
            </a:r>
            <a:endParaRPr lang="en-US" sz="3200" b="1" dirty="0" smtClean="0"/>
          </a:p>
          <a:p>
            <a:pPr marL="457200" lvl="1" indent="0">
              <a:buSzPct val="80000"/>
              <a:buNone/>
            </a:pPr>
            <a:r>
              <a:rPr lang="cs-CZ" sz="3200" b="1" dirty="0" smtClean="0"/>
              <a:t>E</a:t>
            </a:r>
            <a:r>
              <a:rPr lang="cs-CZ" sz="3200" b="1" dirty="0"/>
              <a:t>. Čech, bratři </a:t>
            </a:r>
            <a:r>
              <a:rPr lang="cs-CZ" sz="3200" b="1" dirty="0" err="1"/>
              <a:t>Weyrovi</a:t>
            </a:r>
            <a:r>
              <a:rPr lang="cs-CZ" sz="3200" b="1" dirty="0"/>
              <a:t>, B. </a:t>
            </a:r>
            <a:r>
              <a:rPr lang="cs-CZ" sz="3200" b="1" dirty="0" smtClean="0"/>
              <a:t>Kučera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33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v budovách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069160"/>
          </a:xfrm>
        </p:spPr>
        <p:txBody>
          <a:bodyPr>
            <a:noAutofit/>
          </a:bodyPr>
          <a:lstStyle/>
          <a:p>
            <a:r>
              <a:rPr lang="cs-CZ" b="1" dirty="0" smtClean="0"/>
              <a:t>pojmenování fakultních knihoven</a:t>
            </a:r>
            <a:endParaRPr lang="en-US" b="1" dirty="0" smtClean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</a:t>
            </a:r>
            <a:r>
              <a:rPr lang="en-US" b="1" dirty="0"/>
              <a:t>K</a:t>
            </a:r>
            <a:r>
              <a:rPr lang="cs-CZ" sz="3200" b="1" dirty="0" err="1" smtClean="0"/>
              <a:t>nihovna</a:t>
            </a:r>
            <a:r>
              <a:rPr lang="cs-CZ" sz="3200" b="1" dirty="0" smtClean="0"/>
              <a:t> V. Hlavatého</a:t>
            </a:r>
          </a:p>
          <a:p>
            <a:pPr marL="457200" lvl="1" indent="0">
              <a:buSzPct val="80000"/>
              <a:buNone/>
            </a:pPr>
            <a:endParaRPr lang="cs-CZ" sz="32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16515"/>
            <a:ext cx="2828571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49" y="3933051"/>
            <a:ext cx="4330796" cy="24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v budovách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457200" lvl="1" indent="0">
              <a:buSzPct val="80000"/>
              <a:buNone/>
            </a:pPr>
            <a:r>
              <a:rPr lang="cs-CZ" sz="3200" b="1" dirty="0" err="1" smtClean="0"/>
              <a:t>Záviškova</a:t>
            </a:r>
            <a:r>
              <a:rPr lang="cs-CZ" sz="3200" b="1" dirty="0" smtClean="0"/>
              <a:t> knihovna</a:t>
            </a:r>
          </a:p>
          <a:p>
            <a:pPr marL="457200" lvl="1" indent="0">
              <a:buSzPct val="80000"/>
              <a:buNone/>
            </a:pPr>
            <a:endParaRPr lang="cs-CZ" sz="32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65546"/>
            <a:ext cx="316243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3" y="3033546"/>
            <a:ext cx="364404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a organizace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kabinet pro historii M; 1982</a:t>
            </a:r>
          </a:p>
          <a:p>
            <a:r>
              <a:rPr lang="cs-CZ" b="1" dirty="0" smtClean="0"/>
              <a:t>katedra přírodovědných oborů; 1982</a:t>
            </a:r>
          </a:p>
          <a:p>
            <a:r>
              <a:rPr lang="cs-CZ" b="1" dirty="0" smtClean="0"/>
              <a:t>provoz oddělení přírodních věd knihovny MFF; 1984, 1987</a:t>
            </a:r>
          </a:p>
          <a:p>
            <a:r>
              <a:rPr lang="cs-CZ" b="1" dirty="0" smtClean="0"/>
              <a:t>zřízení </a:t>
            </a:r>
            <a:r>
              <a:rPr lang="cs-CZ" b="1" dirty="0" smtClean="0">
                <a:solidFill>
                  <a:srgbClr val="CC0000"/>
                </a:solidFill>
              </a:rPr>
              <a:t>Oddělení historie M na MÚ UK</a:t>
            </a:r>
            <a:r>
              <a:rPr lang="cs-CZ" b="1" dirty="0" smtClean="0"/>
              <a:t>; 1989</a:t>
            </a:r>
          </a:p>
          <a:p>
            <a:r>
              <a:rPr lang="cs-CZ" b="1" dirty="0" smtClean="0"/>
              <a:t>otázka dělení Komise na část M a část F; 1989</a:t>
            </a:r>
          </a:p>
        </p:txBody>
      </p:sp>
    </p:spTree>
    <p:extLst>
      <p:ext uri="{BB962C8B-B14F-4D97-AF65-F5344CB8AC3E}">
        <p14:creationId xmlns:p14="http://schemas.microsoft.com/office/powerpoint/2010/main" val="14468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a organizace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189" y="1412776"/>
            <a:ext cx="8229600" cy="4525963"/>
          </a:xfrm>
        </p:spPr>
        <p:txBody>
          <a:bodyPr>
            <a:noAutofit/>
          </a:bodyPr>
          <a:lstStyle/>
          <a:p>
            <a:r>
              <a:rPr lang="cs-CZ" b="1" dirty="0" smtClean="0"/>
              <a:t>odvrácení neuvážených skartací či necitlivých likvidací (pozůstalosti, unikátní fyzikální pomůcky, materiály o fakultě); 1983, 1989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52519"/>
            <a:ext cx="263379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44" y="3152519"/>
            <a:ext cx="264029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0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C0000"/>
                </a:solidFill>
              </a:rPr>
              <a:t>Úvod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 smtClean="0"/>
              <a:t>postavení historie M na MFF v 80. letech</a:t>
            </a:r>
          </a:p>
          <a:p>
            <a:r>
              <a:rPr lang="cs-CZ" sz="3500" b="1" dirty="0" smtClean="0"/>
              <a:t>přednáška Světonázorové problémy v M</a:t>
            </a:r>
            <a:r>
              <a:rPr lang="cs-CZ" sz="3500" b="1" dirty="0"/>
              <a:t>;</a:t>
            </a:r>
            <a:r>
              <a:rPr lang="cs-CZ" sz="3500" b="1" dirty="0" smtClean="0"/>
              <a:t> 1981</a:t>
            </a:r>
          </a:p>
          <a:p>
            <a:r>
              <a:rPr lang="cs-CZ" sz="3500" b="1" dirty="0" smtClean="0"/>
              <a:t>letní školy; 1980</a:t>
            </a:r>
          </a:p>
          <a:p>
            <a:r>
              <a:rPr lang="cs-CZ" sz="3500" b="1" dirty="0">
                <a:solidFill>
                  <a:srgbClr val="CC0000"/>
                </a:solidFill>
              </a:rPr>
              <a:t>Komise</a:t>
            </a:r>
            <a:r>
              <a:rPr lang="cs-CZ" sz="3500" b="1" dirty="0"/>
              <a:t> </a:t>
            </a:r>
            <a:r>
              <a:rPr lang="cs-CZ" sz="3500" b="1" dirty="0">
                <a:solidFill>
                  <a:srgbClr val="CC0000"/>
                </a:solidFill>
              </a:rPr>
              <a:t>pro historii matematiky a fyziky</a:t>
            </a:r>
            <a:r>
              <a:rPr lang="cs-CZ" sz="3500" b="1" dirty="0"/>
              <a:t>; </a:t>
            </a:r>
            <a:r>
              <a:rPr lang="cs-CZ" sz="3500" b="1" dirty="0" smtClean="0"/>
              <a:t>1982</a:t>
            </a:r>
          </a:p>
          <a:p>
            <a:r>
              <a:rPr lang="cs-CZ" sz="3500" b="1" dirty="0" smtClean="0"/>
              <a:t>učební texty z historie M; 1983</a:t>
            </a:r>
          </a:p>
          <a:p>
            <a:r>
              <a:rPr lang="cs-CZ" sz="3500" b="1" dirty="0" smtClean="0"/>
              <a:t>Stálá pracovní skupina pro dějiny M při JČMF; 1986</a:t>
            </a:r>
          </a:p>
          <a:p>
            <a:r>
              <a:rPr lang="cs-CZ" sz="3500" b="1" dirty="0" smtClean="0"/>
              <a:t>vznik Oddělení historie M na MÚ UK; 1988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2124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300542"/>
            <a:ext cx="8405531" cy="10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 pole 5"/>
          <p:cNvSpPr txBox="1"/>
          <p:nvPr/>
        </p:nvSpPr>
        <p:spPr>
          <a:xfrm>
            <a:off x="7291782" y="6092633"/>
            <a:ext cx="1337346" cy="28079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>
                <a:noFill/>
                <a:effectLst/>
                <a:ea typeface="Calibri"/>
                <a:cs typeface="Times New Roman"/>
              </a:rPr>
              <a:t> </a:t>
            </a:r>
            <a:endParaRPr lang="cs-CZ" sz="1100">
              <a:effectLst/>
              <a:ea typeface="Calibri"/>
              <a:cs typeface="Times New Roman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a organizace fakulty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8132"/>
            <a:ext cx="8229600" cy="4525963"/>
          </a:xfrm>
        </p:spPr>
        <p:txBody>
          <a:bodyPr>
            <a:noAutofit/>
          </a:bodyPr>
          <a:lstStyle/>
          <a:p>
            <a:r>
              <a:rPr lang="cs-CZ" b="1" dirty="0" smtClean="0"/>
              <a:t>problematika archivu MFF; 1989, 1992</a:t>
            </a:r>
          </a:p>
          <a:p>
            <a:r>
              <a:rPr lang="cs-CZ" b="1" dirty="0" smtClean="0"/>
              <a:t>historie M&amp;F v </a:t>
            </a:r>
            <a:r>
              <a:rPr lang="cs-CZ" b="1" i="1" dirty="0" err="1" smtClean="0"/>
              <a:t>karolince</a:t>
            </a:r>
            <a:r>
              <a:rPr lang="cs-CZ" b="1" dirty="0" smtClean="0"/>
              <a:t>; 1989</a:t>
            </a:r>
          </a:p>
          <a:p>
            <a:r>
              <a:rPr lang="cs-CZ" b="1" dirty="0" smtClean="0"/>
              <a:t>publikace o M na UK, o F na UK (účelový grant); 1992</a:t>
            </a:r>
          </a:p>
          <a:p>
            <a:r>
              <a:rPr lang="cs-CZ" b="1" dirty="0"/>
              <a:t>i přes zásadní změny ve společnosti a v životě fakulty považuje Komise </a:t>
            </a:r>
            <a:r>
              <a:rPr lang="cs-CZ" b="1" dirty="0" smtClean="0"/>
              <a:t>za účelné v činnosti pokračovat</a:t>
            </a:r>
            <a:r>
              <a:rPr lang="cs-CZ" b="1" dirty="0"/>
              <a:t>; </a:t>
            </a:r>
            <a:r>
              <a:rPr lang="cs-CZ" b="1" dirty="0" smtClean="0"/>
              <a:t>1990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7876346" y="617337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2000" b="1" dirty="0">
                <a:solidFill>
                  <a:prstClr val="black"/>
                </a:solidFill>
              </a:rPr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26860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A</a:t>
            </a:r>
            <a:r>
              <a:rPr lang="cs-CZ" b="1" dirty="0" smtClean="0">
                <a:solidFill>
                  <a:srgbClr val="CC0000"/>
                </a:solidFill>
              </a:rPr>
              <a:t>kce přesahující MFF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spolupráce s JČSMF</a:t>
            </a:r>
          </a:p>
          <a:p>
            <a:r>
              <a:rPr lang="cs-CZ" b="1" dirty="0" smtClean="0"/>
              <a:t>konference Vývoj matematiky v ČSR v období 1945–1985 a její perspektivy; 1984, </a:t>
            </a:r>
            <a:r>
              <a:rPr lang="cs-CZ" b="1" dirty="0" smtClean="0">
                <a:solidFill>
                  <a:srgbClr val="CC0000"/>
                </a:solidFill>
              </a:rPr>
              <a:t>1985</a:t>
            </a:r>
          </a:p>
          <a:p>
            <a:r>
              <a:rPr lang="cs-CZ" b="1" dirty="0" smtClean="0"/>
              <a:t>odborné konzultace při přípravě poštovních známek; 1986+</a:t>
            </a:r>
            <a:endParaRPr lang="en-US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158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8" y="5949276"/>
            <a:ext cx="3610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E. Čech; 1883–1960</a:t>
            </a:r>
            <a:endParaRPr lang="en-U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88832" cy="50858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3"/>
          <a:stretch/>
        </p:blipFill>
        <p:spPr bwMode="auto">
          <a:xfrm>
            <a:off x="395536" y="260648"/>
            <a:ext cx="8384358" cy="534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5949277"/>
            <a:ext cx="4360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125. výročí </a:t>
            </a:r>
            <a:r>
              <a:rPr lang="cs-CZ" sz="3200" b="1" dirty="0" smtClean="0"/>
              <a:t>JČSMF; 1987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490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R</a:t>
            </a:r>
            <a:r>
              <a:rPr lang="cs-CZ" b="1" dirty="0" smtClean="0">
                <a:solidFill>
                  <a:srgbClr val="CC0000"/>
                </a:solidFill>
              </a:rPr>
              <a:t>očenka MFF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/>
          <a:lstStyle/>
          <a:p>
            <a:r>
              <a:rPr lang="cs-CZ" b="1" i="1" dirty="0" smtClean="0"/>
              <a:t>evergreen</a:t>
            </a:r>
            <a:r>
              <a:rPr lang="cs-CZ" b="1" dirty="0" smtClean="0"/>
              <a:t>; 1984, 1985, 1986, 1989, 1990, 1992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98" y="2492896"/>
            <a:ext cx="2272791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24" y="2492896"/>
            <a:ext cx="225236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602092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sz="3200" b="1" dirty="0">
                <a:solidFill>
                  <a:prstClr val="black"/>
                </a:solidFill>
              </a:rPr>
              <a:t>výroční zprávy MFF vycházejí od roku </a:t>
            </a:r>
            <a:r>
              <a:rPr lang="cs-CZ" sz="3200" b="1" dirty="0" smtClean="0">
                <a:solidFill>
                  <a:prstClr val="black"/>
                </a:solidFill>
              </a:rPr>
              <a:t>1994</a:t>
            </a:r>
            <a:endParaRPr lang="cs-CZ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O</a:t>
            </a:r>
            <a:r>
              <a:rPr lang="cs-CZ" b="1" dirty="0" smtClean="0">
                <a:solidFill>
                  <a:srgbClr val="CC0000"/>
                </a:solidFill>
              </a:rPr>
              <a:t>hlédnutí zpět a nové aktivity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výchova doktorandů</a:t>
            </a:r>
          </a:p>
          <a:p>
            <a:r>
              <a:rPr lang="cs-CZ" b="1" dirty="0" smtClean="0"/>
              <a:t>zahraniční kontakty</a:t>
            </a:r>
          </a:p>
          <a:p>
            <a:r>
              <a:rPr lang="cs-CZ" b="1" dirty="0" smtClean="0"/>
              <a:t>semináře a výběrové přednášky</a:t>
            </a:r>
          </a:p>
          <a:p>
            <a:r>
              <a:rPr lang="cs-CZ" b="1" dirty="0" smtClean="0"/>
              <a:t>publikační činnost</a:t>
            </a:r>
          </a:p>
          <a:p>
            <a:r>
              <a:rPr lang="cs-CZ" b="1" dirty="0" smtClean="0"/>
              <a:t>konference věnované historii M</a:t>
            </a:r>
          </a:p>
          <a:p>
            <a:r>
              <a:rPr lang="cs-CZ" b="1" dirty="0" smtClean="0"/>
              <a:t>univerzitní výzkumná centra (UNCE)</a:t>
            </a:r>
          </a:p>
          <a:p>
            <a:r>
              <a:rPr lang="cs-CZ" b="1" dirty="0" smtClean="0"/>
              <a:t>program rozvoje vědních oblastí na UK (PRVOUK)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24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362075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1026" name="Picture 2" descr="C:\Users\netukai\Downloads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66387"/>
            <a:ext cx="32674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CC0000"/>
                </a:solidFill>
              </a:rPr>
              <a:t>Komise pro historii </a:t>
            </a:r>
            <a:r>
              <a:rPr lang="cs-CZ" b="1" dirty="0">
                <a:solidFill>
                  <a:srgbClr val="CC0000"/>
                </a:solidFill>
              </a:rPr>
              <a:t>M&amp;F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snahy po založení komise</a:t>
            </a:r>
          </a:p>
          <a:p>
            <a:r>
              <a:rPr lang="cs-CZ" b="1" dirty="0" smtClean="0"/>
              <a:t>zařazeno mezi úkoly kolegia děkana; 1981</a:t>
            </a:r>
          </a:p>
          <a:p>
            <a:r>
              <a:rPr lang="cs-CZ" b="1" i="1" dirty="0" smtClean="0"/>
              <a:t>podkladový materiál pro vedení fakulty; </a:t>
            </a:r>
            <a:r>
              <a:rPr lang="cs-CZ" b="1" dirty="0" smtClean="0"/>
              <a:t>leden 1982</a:t>
            </a:r>
          </a:p>
          <a:p>
            <a:r>
              <a:rPr lang="cs-CZ" b="1" dirty="0" smtClean="0"/>
              <a:t>návrh komise jen pro historii M nebyl akceptován</a:t>
            </a:r>
          </a:p>
          <a:p>
            <a:r>
              <a:rPr lang="cs-CZ" b="1" dirty="0" smtClean="0"/>
              <a:t>zřízena Komise pro historii M</a:t>
            </a:r>
            <a:r>
              <a:rPr lang="en-US" b="1" dirty="0" smtClean="0"/>
              <a:t>&amp;</a:t>
            </a:r>
            <a:r>
              <a:rPr lang="cs-CZ" b="1" dirty="0" smtClean="0"/>
              <a:t>F; únor 1982</a:t>
            </a:r>
          </a:p>
          <a:p>
            <a:r>
              <a:rPr lang="cs-CZ" b="1" dirty="0" smtClean="0"/>
              <a:t>konstituování Komise; 1982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476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Č</a:t>
            </a:r>
            <a:r>
              <a:rPr lang="cs-CZ" b="1" dirty="0" smtClean="0">
                <a:solidFill>
                  <a:srgbClr val="CC0000"/>
                </a:solidFill>
              </a:rPr>
              <a:t>lenové Komise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cs-CZ" sz="3000" b="1" dirty="0" smtClean="0"/>
              <a:t>J. Bečvář, </a:t>
            </a:r>
            <a:r>
              <a:rPr lang="en-US" sz="3000" b="1" dirty="0" smtClean="0"/>
              <a:t>k</a:t>
            </a:r>
            <a:r>
              <a:rPr lang="cs-CZ" sz="3000" b="1" dirty="0" err="1" smtClean="0"/>
              <a:t>atedra</a:t>
            </a:r>
            <a:r>
              <a:rPr lang="cs-CZ" sz="3000" b="1" dirty="0" smtClean="0"/>
              <a:t> algebry</a:t>
            </a:r>
          </a:p>
          <a:p>
            <a:r>
              <a:rPr lang="cs-CZ" sz="3000" b="1" dirty="0" smtClean="0"/>
              <a:t>B. </a:t>
            </a:r>
            <a:r>
              <a:rPr lang="cs-CZ" sz="3000" b="1" dirty="0" err="1" smtClean="0"/>
              <a:t>Kussová</a:t>
            </a:r>
            <a:r>
              <a:rPr lang="cs-CZ" sz="3000" b="1" dirty="0"/>
              <a:t> </a:t>
            </a:r>
            <a:r>
              <a:rPr lang="cs-CZ" sz="3000" b="1" dirty="0" smtClean="0"/>
              <a:t>(</a:t>
            </a:r>
            <a:r>
              <a:rPr lang="cs-CZ" sz="3000" b="1" dirty="0" err="1" smtClean="0"/>
              <a:t>Vojtášková</a:t>
            </a:r>
            <a:r>
              <a:rPr lang="cs-CZ" sz="3000" b="1" dirty="0" smtClean="0"/>
              <a:t>), Matematický ústav UK</a:t>
            </a:r>
          </a:p>
          <a:p>
            <a:r>
              <a:rPr lang="cs-CZ" sz="3000" b="1" dirty="0" smtClean="0"/>
              <a:t>P. Mandl, katedra pravděpodobnosti </a:t>
            </a:r>
            <a:r>
              <a:rPr lang="en-US" sz="3000" b="1" dirty="0" smtClean="0"/>
              <a:t> 				 </a:t>
            </a:r>
            <a:r>
              <a:rPr lang="cs-CZ" sz="3000" b="1" dirty="0" smtClean="0"/>
              <a:t>a matematické statistiky</a:t>
            </a:r>
          </a:p>
          <a:p>
            <a:r>
              <a:rPr lang="cs-CZ" sz="3000" b="1" dirty="0" smtClean="0"/>
              <a:t>I. </a:t>
            </a:r>
            <a:r>
              <a:rPr lang="cs-CZ" sz="3000" b="1" dirty="0" err="1" smtClean="0"/>
              <a:t>Netuka</a:t>
            </a:r>
            <a:r>
              <a:rPr lang="cs-CZ" sz="3000" b="1" dirty="0" smtClean="0"/>
              <a:t>, katedra matematické </a:t>
            </a:r>
            <a:r>
              <a:rPr lang="cs-CZ" sz="3000" b="1" dirty="0"/>
              <a:t>analýzy; </a:t>
            </a:r>
            <a:r>
              <a:rPr lang="en-US" sz="3000" b="1" dirty="0" smtClean="0"/>
              <a:t>			  </a:t>
            </a:r>
            <a:r>
              <a:rPr lang="cs-CZ" sz="3000" b="1" dirty="0" smtClean="0"/>
              <a:t>předseda </a:t>
            </a:r>
            <a:r>
              <a:rPr lang="cs-CZ" sz="3000" b="1" dirty="0"/>
              <a:t>Komise</a:t>
            </a:r>
            <a:endParaRPr lang="cs-CZ" sz="3000" b="1" dirty="0" smtClean="0"/>
          </a:p>
          <a:p>
            <a:r>
              <a:rPr lang="cs-CZ" sz="3000" b="1" dirty="0" smtClean="0"/>
              <a:t>O. Novotný, katedra geofyziky a meteorologie</a:t>
            </a:r>
          </a:p>
          <a:p>
            <a:r>
              <a:rPr lang="cs-CZ" sz="3000" b="1" dirty="0" smtClean="0"/>
              <a:t>L. Pátý, katedra elektroniky a vakuové fyziky</a:t>
            </a:r>
          </a:p>
          <a:p>
            <a:r>
              <a:rPr lang="cs-CZ" sz="3000" b="1" dirty="0"/>
              <a:t>J. </a:t>
            </a:r>
            <a:r>
              <a:rPr lang="cs-CZ" sz="3000" b="1" dirty="0" err="1"/>
              <a:t>Segethová</a:t>
            </a:r>
            <a:r>
              <a:rPr lang="cs-CZ" sz="3000" b="1" dirty="0"/>
              <a:t>, katedra numerické matematiky </a:t>
            </a:r>
          </a:p>
        </p:txBody>
      </p:sp>
    </p:spTree>
    <p:extLst>
      <p:ext uri="{BB962C8B-B14F-4D97-AF65-F5344CB8AC3E}">
        <p14:creationId xmlns:p14="http://schemas.microsoft.com/office/powerpoint/2010/main" val="2140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Č</a:t>
            </a:r>
            <a:r>
              <a:rPr lang="cs-CZ" b="1" dirty="0" smtClean="0">
                <a:solidFill>
                  <a:srgbClr val="CC0000"/>
                </a:solidFill>
              </a:rPr>
              <a:t>lenové Komise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853136"/>
          </a:xfrm>
        </p:spPr>
        <p:txBody>
          <a:bodyPr>
            <a:noAutofit/>
          </a:bodyPr>
          <a:lstStyle/>
          <a:p>
            <a:r>
              <a:rPr lang="cs-CZ" sz="3000" b="1" dirty="0"/>
              <a:t>J. Šedivý, katedra didaktiky </a:t>
            </a:r>
            <a:r>
              <a:rPr lang="cs-CZ" sz="3000" b="1" dirty="0" smtClean="0"/>
              <a:t>matematiky</a:t>
            </a:r>
          </a:p>
          <a:p>
            <a:r>
              <a:rPr lang="cs-CZ" sz="3000" b="1" dirty="0" smtClean="0"/>
              <a:t>V. Vanýsek, katedra astronomie a astrofyziky</a:t>
            </a:r>
          </a:p>
          <a:p>
            <a:r>
              <a:rPr lang="cs-CZ" sz="3000" b="1" dirty="0" smtClean="0"/>
              <a:t>J. Veselý, katedra matematické analýzy</a:t>
            </a:r>
          </a:p>
          <a:p>
            <a:r>
              <a:rPr lang="cs-CZ" sz="3000" b="1" dirty="0" smtClean="0"/>
              <a:t>M. Vlach, katedra kybernetiky, informatiky </a:t>
            </a:r>
            <a:r>
              <a:rPr lang="en-US" sz="3000" b="1" dirty="0" smtClean="0"/>
              <a:t>				 </a:t>
            </a:r>
            <a:r>
              <a:rPr lang="cs-CZ" sz="3000" b="1" dirty="0" smtClean="0"/>
              <a:t>a operačního výzkumu</a:t>
            </a:r>
          </a:p>
          <a:p>
            <a:r>
              <a:rPr lang="cs-CZ" sz="3000" b="1" dirty="0" smtClean="0"/>
              <a:t>P. </a:t>
            </a:r>
            <a:r>
              <a:rPr lang="cs-CZ" sz="3000" b="1" dirty="0" err="1" smtClean="0"/>
              <a:t>Vopěnka</a:t>
            </a:r>
            <a:r>
              <a:rPr lang="cs-CZ" sz="3000" b="1" dirty="0" smtClean="0"/>
              <a:t>, Matematický ústav UK</a:t>
            </a:r>
          </a:p>
          <a:p>
            <a:pPr marL="0" indent="0">
              <a:buNone/>
            </a:pPr>
            <a:endParaRPr lang="cs-CZ" sz="3000" b="1" dirty="0" smtClean="0"/>
          </a:p>
          <a:p>
            <a:r>
              <a:rPr lang="cs-CZ" sz="3000" b="1" dirty="0" smtClean="0"/>
              <a:t>M. Kunštát, Archiv Univerzity Karlovy</a:t>
            </a:r>
            <a:r>
              <a:rPr lang="cs-CZ" sz="3000" b="1" dirty="0"/>
              <a:t>; </a:t>
            </a:r>
            <a:r>
              <a:rPr lang="cs-CZ" sz="3000" b="1" dirty="0" smtClean="0"/>
              <a:t>externista</a:t>
            </a:r>
            <a:endParaRPr lang="cs-CZ" sz="3000" b="1" dirty="0"/>
          </a:p>
          <a:p>
            <a:r>
              <a:rPr lang="cs-CZ" sz="3000" b="1" dirty="0" smtClean="0"/>
              <a:t>J. Folta, Ústav čs. a světových dějin </a:t>
            </a:r>
            <a:r>
              <a:rPr lang="cs-CZ" sz="3000" b="1" dirty="0"/>
              <a:t>ČSAV; </a:t>
            </a:r>
            <a:r>
              <a:rPr lang="cs-CZ" sz="3000" b="1" dirty="0" smtClean="0"/>
              <a:t>externista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8808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S</a:t>
            </a:r>
            <a:r>
              <a:rPr lang="cs-CZ" b="1" dirty="0" smtClean="0">
                <a:solidFill>
                  <a:srgbClr val="CC0000"/>
                </a:solidFill>
              </a:rPr>
              <a:t>chůzky Komise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cs-CZ" b="1" dirty="0" smtClean="0"/>
              <a:t>červen 1982</a:t>
            </a:r>
          </a:p>
          <a:p>
            <a:r>
              <a:rPr lang="cs-CZ" b="1" dirty="0" smtClean="0"/>
              <a:t>leden 1983</a:t>
            </a:r>
          </a:p>
          <a:p>
            <a:r>
              <a:rPr lang="cs-CZ" b="1" dirty="0" smtClean="0"/>
              <a:t>leden a červen 1984</a:t>
            </a:r>
          </a:p>
          <a:p>
            <a:r>
              <a:rPr lang="cs-CZ" b="1" dirty="0" smtClean="0"/>
              <a:t>leden a září 1985</a:t>
            </a:r>
          </a:p>
          <a:p>
            <a:r>
              <a:rPr lang="cs-CZ" b="1" dirty="0" smtClean="0"/>
              <a:t>duben 1986</a:t>
            </a:r>
          </a:p>
          <a:p>
            <a:r>
              <a:rPr lang="cs-CZ" b="1" dirty="0" smtClean="0"/>
              <a:t>leden 1987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29" y="692696"/>
            <a:ext cx="361287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14" y="706413"/>
            <a:ext cx="366692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S</a:t>
            </a:r>
            <a:r>
              <a:rPr lang="cs-CZ" b="1" dirty="0" smtClean="0">
                <a:solidFill>
                  <a:srgbClr val="CC0000"/>
                </a:solidFill>
              </a:rPr>
              <a:t>chůzky Komise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cs-CZ" b="1" dirty="0"/>
              <a:t>červen 1989</a:t>
            </a:r>
          </a:p>
          <a:p>
            <a:r>
              <a:rPr lang="cs-CZ" b="1" dirty="0" smtClean="0"/>
              <a:t>březen </a:t>
            </a:r>
            <a:r>
              <a:rPr lang="cs-CZ" b="1" dirty="0"/>
              <a:t>1990</a:t>
            </a:r>
          </a:p>
          <a:p>
            <a:r>
              <a:rPr lang="cs-CZ" b="1" dirty="0"/>
              <a:t>leden 1992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6923" y="479715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Komise zrušena v listopadu 1993</a:t>
            </a:r>
          </a:p>
        </p:txBody>
      </p:sp>
    </p:spTree>
    <p:extLst>
      <p:ext uri="{BB962C8B-B14F-4D97-AF65-F5344CB8AC3E}">
        <p14:creationId xmlns:p14="http://schemas.microsoft.com/office/powerpoint/2010/main" val="16503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/>
          <a:stretch/>
        </p:blipFill>
        <p:spPr bwMode="auto">
          <a:xfrm>
            <a:off x="395536" y="1340768"/>
            <a:ext cx="6552000" cy="34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S</a:t>
            </a:r>
            <a:r>
              <a:rPr lang="cs-CZ" b="1" dirty="0" smtClean="0">
                <a:solidFill>
                  <a:srgbClr val="CC0000"/>
                </a:solidFill>
              </a:rPr>
              <a:t>chůzky Komise</a:t>
            </a:r>
            <a:endParaRPr lang="cs-CZ" b="1" dirty="0">
              <a:solidFill>
                <a:srgbClr val="CC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4725144"/>
            <a:ext cx="6674956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C0000"/>
                </a:solidFill>
              </a:rPr>
              <a:t>H</a:t>
            </a:r>
            <a:r>
              <a:rPr lang="cs-CZ" b="1" dirty="0" smtClean="0">
                <a:solidFill>
                  <a:srgbClr val="CC0000"/>
                </a:solidFill>
              </a:rPr>
              <a:t>istorie M&amp;F a výuka studentů</a:t>
            </a:r>
            <a:endParaRPr lang="cs-CZ" b="1" dirty="0">
              <a:solidFill>
                <a:srgbClr val="CC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Autofit/>
          </a:bodyPr>
          <a:lstStyle/>
          <a:p>
            <a:r>
              <a:rPr lang="cs-CZ" b="1" dirty="0" smtClean="0"/>
              <a:t>pořádání přednášek</a:t>
            </a:r>
          </a:p>
          <a:p>
            <a:r>
              <a:rPr lang="cs-CZ" b="1" dirty="0" smtClean="0"/>
              <a:t>připomenutí významných osobností</a:t>
            </a:r>
          </a:p>
          <a:p>
            <a:r>
              <a:rPr lang="cs-CZ" b="1" dirty="0" smtClean="0"/>
              <a:t>historické pasáže v přednáškách; 1982</a:t>
            </a:r>
          </a:p>
          <a:p>
            <a:r>
              <a:rPr lang="cs-CZ" b="1" i="1" dirty="0" smtClean="0"/>
              <a:t>kolektivní</a:t>
            </a:r>
            <a:r>
              <a:rPr lang="cs-CZ" b="1" dirty="0" smtClean="0"/>
              <a:t> výběrová přednáška; 1982</a:t>
            </a:r>
          </a:p>
          <a:p>
            <a:r>
              <a:rPr lang="cs-CZ" b="1" dirty="0" smtClean="0"/>
              <a:t>předmět Světonázorové problémy matematiky, zakončení zkouškou; 1984</a:t>
            </a:r>
          </a:p>
          <a:p>
            <a:r>
              <a:rPr lang="cs-CZ" b="1" dirty="0" smtClean="0"/>
              <a:t>zpracování periodizace vývoje matematiky; 1984</a:t>
            </a:r>
          </a:p>
          <a:p>
            <a:r>
              <a:rPr lang="cs-CZ" b="1" dirty="0" smtClean="0"/>
              <a:t>antologie historických textů z M; 1984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183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622</Words>
  <Application>Microsoft Office PowerPoint</Application>
  <PresentationFormat>Předvádění na obrazovce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Z historie komise pro historii matematiky a fyziky na MFF UK</vt:lpstr>
      <vt:lpstr>Úvod</vt:lpstr>
      <vt:lpstr>Komise pro historii M&amp;F</vt:lpstr>
      <vt:lpstr>Členové Komise</vt:lpstr>
      <vt:lpstr>Členové Komise</vt:lpstr>
      <vt:lpstr>Schůzky Komise</vt:lpstr>
      <vt:lpstr>Schůzky Komise</vt:lpstr>
      <vt:lpstr>Schůzky Komise</vt:lpstr>
      <vt:lpstr>Historie M&amp;F a výuka studentů</vt:lpstr>
      <vt:lpstr>Historie M&amp;F a výuka studentů</vt:lpstr>
      <vt:lpstr>Historie M&amp;F a výuka studentů</vt:lpstr>
      <vt:lpstr>Historie M&amp;F v budovách fakulty</vt:lpstr>
      <vt:lpstr>Historie M&amp;F v budovách fakulty</vt:lpstr>
      <vt:lpstr>Historie M&amp;F v budovách fakulty</vt:lpstr>
      <vt:lpstr>Historie M&amp;F v budovách fakulty</vt:lpstr>
      <vt:lpstr>Historie M&amp;F v budovách fakulty</vt:lpstr>
      <vt:lpstr>Historie M&amp;F v budovách fakulty</vt:lpstr>
      <vt:lpstr>Historie M&amp;F a organizace fakulty</vt:lpstr>
      <vt:lpstr>Historie M&amp;F a organizace fakulty</vt:lpstr>
      <vt:lpstr>Historie M&amp;F a organizace fakulty</vt:lpstr>
      <vt:lpstr>Akce přesahující MFF</vt:lpstr>
      <vt:lpstr>Prezentace aplikace PowerPoint</vt:lpstr>
      <vt:lpstr>Prezentace aplikace PowerPoint</vt:lpstr>
      <vt:lpstr>Ročenka MFF</vt:lpstr>
      <vt:lpstr>Ohlédnutí zpět a nové aktivity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historie komise pro historii matematiky a fyziky na MFF UK</dc:title>
  <dc:creator>Ivan Netuka</dc:creator>
  <cp:lastModifiedBy>Lucie Frenzlová</cp:lastModifiedBy>
  <cp:revision>49</cp:revision>
  <cp:lastPrinted>2016-06-08T07:23:10Z</cp:lastPrinted>
  <dcterms:created xsi:type="dcterms:W3CDTF">2016-05-18T11:19:04Z</dcterms:created>
  <dcterms:modified xsi:type="dcterms:W3CDTF">2016-06-08T09:01:39Z</dcterms:modified>
</cp:coreProperties>
</file>