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302" r:id="rId3"/>
    <p:sldId id="303" r:id="rId4"/>
    <p:sldId id="354" r:id="rId5"/>
    <p:sldId id="319" r:id="rId6"/>
    <p:sldId id="321" r:id="rId7"/>
    <p:sldId id="322" r:id="rId8"/>
    <p:sldId id="323" r:id="rId9"/>
    <p:sldId id="352" r:id="rId10"/>
    <p:sldId id="324" r:id="rId11"/>
    <p:sldId id="316" r:id="rId12"/>
    <p:sldId id="317" r:id="rId13"/>
    <p:sldId id="360" r:id="rId14"/>
    <p:sldId id="310" r:id="rId15"/>
    <p:sldId id="356" r:id="rId16"/>
    <p:sldId id="318" r:id="rId17"/>
    <p:sldId id="351" r:id="rId18"/>
    <p:sldId id="357" r:id="rId19"/>
    <p:sldId id="329" r:id="rId20"/>
    <p:sldId id="306" r:id="rId21"/>
    <p:sldId id="353" r:id="rId22"/>
    <p:sldId id="309" r:id="rId23"/>
    <p:sldId id="346" r:id="rId24"/>
    <p:sldId id="347" r:id="rId25"/>
    <p:sldId id="327" r:id="rId26"/>
    <p:sldId id="328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58" r:id="rId35"/>
    <p:sldId id="359" r:id="rId36"/>
    <p:sldId id="341" r:id="rId37"/>
    <p:sldId id="342" r:id="rId38"/>
    <p:sldId id="343" r:id="rId39"/>
    <p:sldId id="361" r:id="rId40"/>
    <p:sldId id="350" r:id="rId41"/>
    <p:sldId id="345" r:id="rId42"/>
    <p:sldId id="349" r:id="rId43"/>
    <p:sldId id="348" r:id="rId4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FF3F7"/>
    <a:srgbClr val="DCE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6" autoAdjust="0"/>
    <p:restoredTop sz="94660"/>
  </p:normalViewPr>
  <p:slideViewPr>
    <p:cSldViewPr>
      <p:cViewPr varScale="1">
        <p:scale>
          <a:sx n="108" d="100"/>
          <a:sy n="108" d="100"/>
        </p:scale>
        <p:origin x="8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EDAD3-AFFE-41F0-90B2-8B7AAD6AE616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B41B3-72FE-40F4-91D3-2035FE177B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66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7C23E9-3D4D-45E7-8DFA-8A4FD5982BD1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8F13D3-DC22-4E3D-8174-26FCFA9279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342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D1A3-EB5F-4A5F-BC6D-7A09C8BF95DF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80A76-B96D-4041-ADCB-95722EACA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73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FDFA7-B722-45A7-956B-78DD09F3D7B5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8308-F7DD-4F3F-BAC2-42602F2A64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949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3889-8B34-4299-AC51-D10710EBAAAC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F4410-B09B-4EC2-8552-5274809AF9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72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2061-A7DC-4018-9FD1-F10062A1EE5B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DB2C-018C-4940-85AE-9CB9623C1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1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5C9C-477C-4311-8FB7-30E56622D486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1F7DC1-196D-4935-91FB-9028EFBC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684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70A9E1-A13E-4095-823F-D06CFD61BA59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1C4E06-F4A4-43C8-9265-5C41CC8A8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04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F4FC97-F8FE-472A-AB21-C4B98154AD9F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D06AE5-5294-4C90-A158-40F552EB7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75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514F-1D83-4EF6-943F-D7C9E50C40C1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D83C-5086-4C47-89C7-40CC1F884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15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9A666-8BB8-4454-9159-A39671DB0A5E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6EAB8E3-1DAC-4978-97D6-B6772F625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28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528CC-DDBC-499B-A0B8-730CB51C9F3E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7B2D-8691-49B2-AD1C-7DF86082A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8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076456-381A-44A5-A959-C0FBD94446BA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8248076-896F-40A2-9DEB-4EAA8CA33F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274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90213E-1D0B-446A-A485-F9C61491E151}" type="datetimeFigureOut">
              <a:rPr lang="cs-CZ"/>
              <a:pPr>
                <a:defRPr/>
              </a:pPr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BAD081-EC1E-43AE-8516-95D593A47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0" r:id="rId2"/>
    <p:sldLayoutId id="2147483766" r:id="rId3"/>
    <p:sldLayoutId id="2147483767" r:id="rId4"/>
    <p:sldLayoutId id="2147483768" r:id="rId5"/>
    <p:sldLayoutId id="2147483761" r:id="rId6"/>
    <p:sldLayoutId id="2147483769" r:id="rId7"/>
    <p:sldLayoutId id="2147483762" r:id="rId8"/>
    <p:sldLayoutId id="2147483770" r:id="rId9"/>
    <p:sldLayoutId id="2147483763" r:id="rId10"/>
    <p:sldLayoutId id="2147483771" r:id="rId11"/>
    <p:sldLayoutId id="214748376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ut.cz/vnitrni-predpis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d.cvut.cz/personal/jerabem1/14asd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cvut.cz/katalogy-a-databaze/prehled-databazi/katalog-informacnich-zdroju" TargetMode="External"/><Relationship Id="rId2" Type="http://schemas.openxmlformats.org/officeDocument/2006/relationships/hyperlink" Target="http://knihovna.cvut.cz/seminare-a-vyuka/jak-psat/jak-psat-zaverecnou-prac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1989138"/>
            <a:ext cx="7507287" cy="1800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/>
            <a:r>
              <a:rPr lang="cs-CZ" altLang="cs-CZ"/>
              <a:t>1. cvičení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Náplň předmětu – cvičení 13.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altLang="cs-CZ" dirty="0"/>
              <a:t>písemná práce na algoritmizaci II.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vytvoření algoritmu a přečtení algoritmu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časový limit 55 minut</a:t>
            </a:r>
          </a:p>
        </p:txBody>
      </p:sp>
    </p:spTree>
    <p:extLst>
      <p:ext uri="{BB962C8B-B14F-4D97-AF65-F5344CB8AC3E}">
        <p14:creationId xmlns:p14="http://schemas.microsoft.com/office/powerpoint/2010/main" val="265947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/>
              <a:t>Docházka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účast na cvičeních nepovinná </a:t>
            </a:r>
          </a:p>
          <a:p>
            <a:pPr eaLnBrk="1" hangingPunct="1">
              <a:defRPr/>
            </a:pPr>
            <a:endParaRPr lang="cs-CZ" sz="2800" dirty="0"/>
          </a:p>
          <a:p>
            <a:pPr marL="1509712" lvl="4" indent="0" eaLnBrk="1" hangingPunct="1">
              <a:buFont typeface="Wingdings" pitchFamily="2" charset="2"/>
              <a:buNone/>
              <a:defRPr/>
            </a:pPr>
            <a:r>
              <a:rPr lang="cs-CZ" sz="4000" dirty="0"/>
              <a:t>=&gt; </a:t>
            </a:r>
          </a:p>
          <a:p>
            <a:pPr eaLnBrk="1" hangingPunct="1">
              <a:defRPr/>
            </a:pPr>
            <a:endParaRPr lang="cs-CZ" sz="2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dirty="0"/>
              <a:t>neprovozovat aktivity nesouvisející s výukou!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Požadavky ke klasifikovanému zápočtu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eaLnBrk="1" hangingPunct="1"/>
            <a:r>
              <a:rPr lang="cs-CZ" altLang="cs-CZ" dirty="0"/>
              <a:t>Získání alespoň 50% bodů v součtu za písemnou práci:</a:t>
            </a:r>
          </a:p>
          <a:p>
            <a:pPr lvl="1" eaLnBrk="1" hangingPunct="1"/>
            <a:r>
              <a:rPr lang="cs-CZ" altLang="cs-CZ" dirty="0"/>
              <a:t>algoritmizace I.</a:t>
            </a:r>
          </a:p>
          <a:p>
            <a:pPr lvl="1" eaLnBrk="1" hangingPunct="1"/>
            <a:r>
              <a:rPr lang="cs-CZ" altLang="cs-CZ" dirty="0"/>
              <a:t>algoritmizace II.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neomluvená neúčast na písemné práci = 0 bodů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omluva musí být ze závažných důvodů, vyučujícího kontaktujte bezodkladně</a:t>
            </a:r>
          </a:p>
        </p:txBody>
      </p:sp>
    </p:spTree>
    <p:extLst>
      <p:ext uri="{BB962C8B-B14F-4D97-AF65-F5344CB8AC3E}">
        <p14:creationId xmlns:p14="http://schemas.microsoft.com/office/powerpoint/2010/main" val="3072870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2C3A1-E0BD-45E3-ADB0-772F9D50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cs-CZ" dirty="0"/>
              <a:t>Zkoušení on-line </a:t>
            </a:r>
            <a:r>
              <a:rPr lang="cs-CZ" sz="3200" dirty="0"/>
              <a:t>(bude-li nutné)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13A224-F3BF-416F-B09E-72EB94D531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přes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vždy pouze jeden student</a:t>
            </a:r>
          </a:p>
          <a:p>
            <a:r>
              <a:rPr lang="cs-CZ" dirty="0"/>
              <a:t>požadavky na studenta:</a:t>
            </a:r>
          </a:p>
          <a:p>
            <a:pPr lvl="1"/>
            <a:r>
              <a:rPr lang="cs-CZ" dirty="0"/>
              <a:t>zapnutá kamera (záběr na horní část těla studenta včetně rukou)</a:t>
            </a:r>
          </a:p>
          <a:p>
            <a:pPr lvl="1"/>
            <a:r>
              <a:rPr lang="cs-CZ" dirty="0"/>
              <a:t>zapnutý mikrofon</a:t>
            </a:r>
          </a:p>
          <a:p>
            <a:pPr lvl="1"/>
            <a:r>
              <a:rPr lang="cs-CZ" dirty="0"/>
              <a:t>sdílená plocha (nejenom aplikace, ale celá plocha)</a:t>
            </a:r>
          </a:p>
          <a:p>
            <a:pPr lvl="1"/>
            <a:r>
              <a:rPr lang="cs-CZ" dirty="0"/>
              <a:t>prokázání totožnosti (ČVUT průkazka – fotografie)</a:t>
            </a:r>
          </a:p>
        </p:txBody>
      </p:sp>
    </p:spTree>
    <p:extLst>
      <p:ext uri="{BB962C8B-B14F-4D97-AF65-F5344CB8AC3E}">
        <p14:creationId xmlns:p14="http://schemas.microsoft.com/office/powerpoint/2010/main" val="222882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90360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Termín pro získání klasifikovaného zápočtu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932"/>
            <a:ext cx="8578850" cy="4824412"/>
          </a:xfrm>
        </p:spPr>
        <p:txBody>
          <a:bodyPr/>
          <a:lstStyle/>
          <a:p>
            <a:pPr eaLnBrk="1" hangingPunct="1"/>
            <a:r>
              <a:rPr lang="cs-CZ" altLang="cs-CZ" b="1" dirty="0"/>
              <a:t>do 14.2.2021</a:t>
            </a:r>
            <a:r>
              <a:rPr lang="cs-CZ" altLang="cs-CZ" dirty="0"/>
              <a:t> (konec zkouškového ZS 2020/21)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písemné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pouze 1 možnost opravy</a:t>
            </a:r>
          </a:p>
          <a:p>
            <a:endParaRPr lang="cs-CZ" dirty="0"/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nelze opravovat jednotlivé části, ale vždy vše, tzn. </a:t>
            </a:r>
            <a:r>
              <a:rPr lang="cs-CZ" altLang="cs-CZ" u="sng" dirty="0">
                <a:solidFill>
                  <a:srgbClr val="FF0000"/>
                </a:solidFill>
              </a:rPr>
              <a:t>obě písemné práce na algoritmizaci I. a II.</a:t>
            </a:r>
            <a:endParaRPr lang="cs-CZ" altLang="cs-CZ" dirty="0"/>
          </a:p>
          <a:p>
            <a:pPr eaLnBrk="1" hangingPunct="1"/>
            <a:endParaRPr lang="cs-CZ" altLang="cs-CZ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Klasifikace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351713" cy="4495800"/>
          </a:xfrm>
        </p:spPr>
        <p:txBody>
          <a:bodyPr/>
          <a:lstStyle/>
          <a:p>
            <a:pPr eaLnBrk="1" hangingPunct="1"/>
            <a:r>
              <a:rPr lang="cs-CZ" altLang="cs-CZ" dirty="0"/>
              <a:t>písemná práce na algoritmizaci I. – max. 15 bodů</a:t>
            </a:r>
          </a:p>
          <a:p>
            <a:pPr lvl="1" eaLnBrk="1" hangingPunct="1"/>
            <a:r>
              <a:rPr lang="cs-CZ" altLang="cs-CZ" dirty="0"/>
              <a:t>vytvoření algoritmu max. 10 bodů</a:t>
            </a:r>
          </a:p>
          <a:p>
            <a:pPr lvl="1" eaLnBrk="1" hangingPunct="1"/>
            <a:r>
              <a:rPr lang="cs-CZ" altLang="cs-CZ" dirty="0"/>
              <a:t>přečtení algoritmu max. 5 bodů</a:t>
            </a:r>
          </a:p>
          <a:p>
            <a:pPr eaLnBrk="1" hangingPunct="1"/>
            <a:r>
              <a:rPr lang="cs-CZ" altLang="cs-CZ" dirty="0"/>
              <a:t>písemná práce na algoritmizaci II. – max. 35 bodů</a:t>
            </a:r>
          </a:p>
          <a:p>
            <a:pPr lvl="1" eaLnBrk="1" hangingPunct="1"/>
            <a:r>
              <a:rPr lang="cs-CZ" altLang="cs-CZ" dirty="0"/>
              <a:t>2x vytvoření algoritmu max. 25 bodů</a:t>
            </a:r>
          </a:p>
          <a:p>
            <a:pPr lvl="1" eaLnBrk="1" hangingPunct="1"/>
            <a:r>
              <a:rPr lang="cs-CZ" altLang="cs-CZ" dirty="0"/>
              <a:t>přečtení algoritmu max. 10 bodů</a:t>
            </a:r>
          </a:p>
          <a:p>
            <a:pPr marL="366713" lvl="1" indent="0" eaLnBrk="1" hangingPunct="1">
              <a:buNone/>
            </a:pPr>
            <a:endParaRPr lang="cs-CZ" altLang="cs-CZ" dirty="0"/>
          </a:p>
          <a:p>
            <a:pPr eaLnBrk="1" hangingPunct="1">
              <a:buFont typeface="Arial" charset="0"/>
              <a:buNone/>
            </a:pPr>
            <a:r>
              <a:rPr lang="cs-CZ" altLang="cs-CZ" dirty="0"/>
              <a:t>Hodnocení dle </a:t>
            </a:r>
            <a:r>
              <a:rPr lang="cs-CZ" altLang="cs-CZ" dirty="0">
                <a:hlinkClick r:id="rId2"/>
              </a:rPr>
              <a:t>Studijního a zkušebního řádu pro studenty ČVUT</a:t>
            </a:r>
            <a:r>
              <a:rPr lang="cs-CZ" altLang="cs-CZ" dirty="0"/>
              <a:t> – minimálně 25 bodů na známku E</a:t>
            </a:r>
          </a:p>
        </p:txBody>
      </p:sp>
    </p:spTree>
    <p:extLst>
      <p:ext uri="{BB962C8B-B14F-4D97-AF65-F5344CB8AC3E}">
        <p14:creationId xmlns:p14="http://schemas.microsoft.com/office/powerpoint/2010/main" val="3300361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Body pro klasifikovaný zápočet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/>
          </p:nvPr>
        </p:nvGraphicFramePr>
        <p:xfrm>
          <a:off x="1259632" y="1772816"/>
          <a:ext cx="6635080" cy="403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bodový rozsah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známka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&lt;0;25)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F (nedostatečně)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&lt;25;30)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E (dostatečně)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&lt;30;35)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D (uspokojivě)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&lt;35;40)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C (dobře)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&lt;40;45)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B (velmi dobře)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&lt;45;50&gt;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 (výborně)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64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/>
              <a:t>Písemná práce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351713" cy="4495800"/>
          </a:xfrm>
        </p:spPr>
        <p:txBody>
          <a:bodyPr/>
          <a:lstStyle/>
          <a:p>
            <a:pPr eaLnBrk="1" hangingPunct="1"/>
            <a:r>
              <a:rPr lang="cs-CZ" altLang="cs-CZ" dirty="0"/>
              <a:t>papír a PS Diagram (algoritmizace II.)</a:t>
            </a:r>
          </a:p>
          <a:p>
            <a:pPr eaLnBrk="1" hangingPunct="1"/>
            <a:endParaRPr lang="cs-CZ" alt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písemná práce - SAMOSTATNÁ PRÁCE, BEZ POMŮCEK (mobil, tablet, „chytré“ hodinky, tahák, soused…..)</a:t>
            </a:r>
          </a:p>
          <a:p>
            <a:pPr eaLnBrk="1" hangingPunct="1"/>
            <a:endParaRPr lang="cs-CZ" alt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u="sng" dirty="0">
                <a:solidFill>
                  <a:srgbClr val="FF0000"/>
                </a:solidFill>
              </a:rPr>
              <a:t>v případě porušení pravidel = NEZÍSKÁNÍ KLASIFIKOVANÉHO ZÁPOČTU</a:t>
            </a:r>
          </a:p>
        </p:txBody>
      </p:sp>
    </p:spTree>
    <p:extLst>
      <p:ext uri="{BB962C8B-B14F-4D97-AF65-F5344CB8AC3E}">
        <p14:creationId xmlns:p14="http://schemas.microsoft.com/office/powerpoint/2010/main" val="285418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cs-CZ" dirty="0"/>
              <a:t>přes KOS</a:t>
            </a:r>
          </a:p>
          <a:p>
            <a:endParaRPr lang="cs-CZ" dirty="0"/>
          </a:p>
          <a:p>
            <a:r>
              <a:rPr lang="cs-CZ" dirty="0"/>
              <a:t>zápis klasifikovaného zápočtu do </a:t>
            </a:r>
            <a:r>
              <a:rPr lang="cs-CZ" dirty="0" err="1"/>
              <a:t>KOSu</a:t>
            </a:r>
            <a:r>
              <a:rPr lang="cs-CZ" dirty="0"/>
              <a:t> ihned po dosažení známky lepší než F – v případě nesouhlasu nutno bezodkladně kontaktovat vyučujícího</a:t>
            </a:r>
          </a:p>
        </p:txBody>
      </p:sp>
    </p:spTree>
    <p:extLst>
      <p:ext uri="{BB962C8B-B14F-4D97-AF65-F5344CB8AC3E}">
        <p14:creationId xmlns:p14="http://schemas.microsoft.com/office/powerpoint/2010/main" val="72933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/>
              <a:t>Vyučující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None/>
            </a:pPr>
            <a:r>
              <a:rPr lang="cs-CZ" altLang="cs-CZ" dirty="0"/>
              <a:t>Michal Jeřábek</a:t>
            </a:r>
          </a:p>
          <a:p>
            <a:pPr eaLnBrk="1" hangingPunct="1"/>
            <a:r>
              <a:rPr lang="cs-CZ" altLang="cs-CZ" dirty="0"/>
              <a:t>jerabem1@fd.cvut.cz, místnost K311</a:t>
            </a:r>
          </a:p>
          <a:p>
            <a:pPr eaLnBrk="1" hangingPunct="1"/>
            <a:r>
              <a:rPr lang="cs-CZ" altLang="cs-CZ" dirty="0"/>
              <a:t>konzultace dle dohody (MS </a:t>
            </a:r>
            <a:r>
              <a:rPr lang="cs-CZ" altLang="cs-CZ" dirty="0" err="1"/>
              <a:t>Teams</a:t>
            </a:r>
            <a:r>
              <a:rPr lang="cs-CZ" altLang="cs-CZ" dirty="0"/>
              <a:t>, email, …)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/>
              <a:t>Informační materiály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351713" cy="4495800"/>
          </a:xfrm>
        </p:spPr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https://www.fd.cvut.cz/personal/jerabem1/14asd/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 Jana Pšenčíková: Algoritmizace. </a:t>
            </a:r>
            <a:r>
              <a:rPr lang="cs-CZ" altLang="cs-CZ" dirty="0" err="1"/>
              <a:t>ComputerMedia</a:t>
            </a:r>
            <a:r>
              <a:rPr lang="cs-CZ" altLang="cs-CZ" dirty="0"/>
              <a:t>, </a:t>
            </a:r>
            <a:br>
              <a:rPr lang="cs-CZ" altLang="cs-CZ" dirty="0"/>
            </a:br>
            <a:r>
              <a:rPr lang="cs-CZ" altLang="cs-CZ" dirty="0"/>
              <a:t>2. vydání, 2013.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Spirála „smrti“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probíraná látka na sebe navazuje, při nepochopení látky z jednoho cvičení nebude pochopena látka na dalším cvičení</a:t>
            </a:r>
          </a:p>
          <a:p>
            <a:r>
              <a:rPr lang="cs-CZ" dirty="0"/>
              <a:t>u probírané látky je „nutné“ přemýšlet, nedá se naučit zpaměti (resp. dá, ale k získání klasifikovaného zápočtu to nepomůže)</a:t>
            </a:r>
          </a:p>
        </p:txBody>
      </p:sp>
    </p:spTree>
    <p:extLst>
      <p:ext uri="{BB962C8B-B14F-4D97-AF65-F5344CB8AC3E}">
        <p14:creationId xmlns:p14="http://schemas.microsoft.com/office/powerpoint/2010/main" val="3077159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Co by se mohlo hodit při studiu</a:t>
            </a:r>
          </a:p>
        </p:txBody>
      </p:sp>
      <p:sp>
        <p:nvSpPr>
          <p:cNvPr id="17411" name="Rectangle 3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6" cy="4495800"/>
          </a:xfrm>
        </p:spPr>
        <p:txBody>
          <a:bodyPr/>
          <a:lstStyle/>
          <a:p>
            <a:pPr eaLnBrk="1" hangingPunct="1"/>
            <a:r>
              <a:rPr lang="cs-CZ" altLang="cs-CZ" dirty="0"/>
              <a:t>chodit včas na hodiny</a:t>
            </a:r>
          </a:p>
          <a:p>
            <a:pPr eaLnBrk="1" hangingPunct="1"/>
            <a:r>
              <a:rPr lang="cs-CZ" altLang="cs-CZ" dirty="0"/>
              <a:t>znát jména a tváře svých vyučujících</a:t>
            </a:r>
          </a:p>
          <a:p>
            <a:pPr eaLnBrk="1" hangingPunct="1"/>
            <a:r>
              <a:rPr lang="cs-CZ" altLang="cs-CZ" dirty="0"/>
              <a:t>většina vyučujících nejsou „profesoři“</a:t>
            </a:r>
          </a:p>
          <a:p>
            <a:pPr eaLnBrk="1" hangingPunct="1"/>
            <a:r>
              <a:rPr lang="cs-CZ" altLang="cs-CZ" dirty="0"/>
              <a:t>problémy řešit včas</a:t>
            </a:r>
          </a:p>
          <a:p>
            <a:pPr eaLnBrk="1" hangingPunct="1"/>
            <a:r>
              <a:rPr lang="cs-CZ" altLang="cs-CZ" dirty="0"/>
              <a:t>před vstupem do učebny mimo svůj rozvrh se ujistit, že v učebně neprobíhá výuka</a:t>
            </a:r>
          </a:p>
          <a:p>
            <a:pPr eaLnBrk="1" hangingPunct="1"/>
            <a:r>
              <a:rPr lang="cs-CZ" altLang="cs-CZ" dirty="0"/>
              <a:t>dodržovat hygienická pravidla (hlavně v PC učebnách)</a:t>
            </a:r>
          </a:p>
          <a:p>
            <a:pPr eaLnBrk="1" hangingPunct="1"/>
            <a:endParaRPr lang="cs-CZ" altLang="cs-CZ" dirty="0"/>
          </a:p>
          <a:p>
            <a:r>
              <a:rPr lang="cs-CZ" dirty="0">
                <a:solidFill>
                  <a:srgbClr val="FF0000"/>
                </a:solidFill>
              </a:rPr>
              <a:t>zodpovědná manipulace s přihlašovacími údaji</a:t>
            </a:r>
          </a:p>
          <a:p>
            <a:r>
              <a:rPr lang="cs-CZ" dirty="0">
                <a:solidFill>
                  <a:srgbClr val="FF0000"/>
                </a:solidFill>
              </a:rPr>
              <a:t>používání nejednoduchého hesla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Pokud by se přihodilo…..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Sedí dva smutní informatici v </a:t>
            </a:r>
            <a:r>
              <a:rPr lang="cs-CZ" dirty="0" err="1"/>
              <a:t>serverovně</a:t>
            </a:r>
            <a:r>
              <a:rPr lang="cs-CZ" dirty="0"/>
              <a:t>, přijde k nim třetí a ptá se:</a:t>
            </a:r>
          </a:p>
          <a:p>
            <a:pPr marL="0" indent="0">
              <a:buNone/>
            </a:pPr>
            <a:r>
              <a:rPr lang="cs-CZ" dirty="0"/>
              <a:t>- Proč jste tak smutní?</a:t>
            </a:r>
          </a:p>
          <a:p>
            <a:pPr marL="0" indent="0">
              <a:buNone/>
            </a:pPr>
            <a:r>
              <a:rPr lang="cs-CZ" dirty="0"/>
              <a:t>- No… včera jsme se trošku ožrali a měnili jsme hesla..</a:t>
            </a:r>
          </a:p>
        </p:txBody>
      </p:sp>
    </p:spTree>
    <p:extLst>
      <p:ext uri="{BB962C8B-B14F-4D97-AF65-F5344CB8AC3E}">
        <p14:creationId xmlns:p14="http://schemas.microsoft.com/office/powerpoint/2010/main" val="2026407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Náprava je možná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Oddělení počítačové techniky a síťových služeb</a:t>
            </a:r>
          </a:p>
        </p:txBody>
      </p:sp>
    </p:spTree>
    <p:extLst>
      <p:ext uri="{BB962C8B-B14F-4D97-AF65-F5344CB8AC3E}">
        <p14:creationId xmlns:p14="http://schemas.microsoft.com/office/powerpoint/2010/main" val="1966081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DFB763A7-D931-4137-9309-B39D068EB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55" y="1628800"/>
            <a:ext cx="8888889" cy="4571428"/>
          </a:xfrm>
          <a:prstGeom prst="rect">
            <a:avLst/>
          </a:prstGeom>
        </p:spPr>
      </p:pic>
      <p:sp>
        <p:nvSpPr>
          <p:cNvPr id="12291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/>
              <a:t>Jak psát závěrečnou práci</a:t>
            </a:r>
            <a:br>
              <a:rPr lang="cs-CZ" altLang="cs-CZ" dirty="0"/>
            </a:br>
            <a:r>
              <a:rPr lang="cs-CZ" altLang="cs-CZ" sz="2400" dirty="0"/>
              <a:t>http://knihovna.cvut.cz</a:t>
            </a:r>
            <a:endParaRPr lang="cs-CZ" alt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4427984" y="3556739"/>
            <a:ext cx="720799" cy="50405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2843808" y="2420888"/>
            <a:ext cx="1368152" cy="43204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5266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A879C92-3E3F-4B69-AF62-1A5FD2DDF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09796"/>
            <a:ext cx="6941494" cy="4337167"/>
          </a:xfrm>
          <a:prstGeom prst="rect">
            <a:avLst/>
          </a:prstGeom>
        </p:spPr>
      </p:pic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Předplacené E-databáze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23655" y="5359509"/>
            <a:ext cx="8153400" cy="1803400"/>
          </a:xfrm>
        </p:spPr>
        <p:txBody>
          <a:bodyPr/>
          <a:lstStyle/>
          <a:p>
            <a:pPr eaLnBrk="1" hangingPunct="1"/>
            <a:r>
              <a:rPr lang="cs-CZ" altLang="cs-CZ" dirty="0"/>
              <a:t>Přístup:</a:t>
            </a:r>
          </a:p>
          <a:p>
            <a:pPr lvl="1" eaLnBrk="1" hangingPunct="1"/>
            <a:r>
              <a:rPr lang="cs-CZ" altLang="cs-CZ" dirty="0"/>
              <a:t>v rámci ČVUT sítě přímý</a:t>
            </a:r>
          </a:p>
          <a:p>
            <a:pPr lvl="1" eaLnBrk="1" hangingPunct="1"/>
            <a:r>
              <a:rPr lang="cs-CZ" altLang="cs-CZ" dirty="0"/>
              <a:t>mimo síť ČVUT přes "Brána </a:t>
            </a:r>
            <a:r>
              <a:rPr lang="cs-CZ" altLang="cs-CZ" dirty="0" err="1"/>
              <a:t>EIZ</a:t>
            </a:r>
            <a:r>
              <a:rPr lang="cs-CZ" altLang="cs-CZ" dirty="0"/>
              <a:t>"</a:t>
            </a:r>
          </a:p>
        </p:txBody>
      </p:sp>
      <p:sp>
        <p:nvSpPr>
          <p:cNvPr id="7" name="Obdélník 6"/>
          <p:cNvSpPr/>
          <p:nvPr/>
        </p:nvSpPr>
        <p:spPr>
          <a:xfrm>
            <a:off x="1403648" y="1884372"/>
            <a:ext cx="1368152" cy="43204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64030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Data v číslicových počítačích I.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876800"/>
          </a:xfrm>
        </p:spPr>
        <p:txBody>
          <a:bodyPr/>
          <a:lstStyle/>
          <a:p>
            <a:pPr eaLnBrk="1" hangingPunct="1"/>
            <a:r>
              <a:rPr lang="cs-CZ" dirty="0"/>
              <a:t>nejčastěji počítače pracují s údaji vyjádřenými ve dvojkové soustavě, tedy pomocí číslic </a:t>
            </a:r>
            <a:r>
              <a:rPr lang="cs-CZ" dirty="0">
                <a:solidFill>
                  <a:srgbClr val="FF0000"/>
                </a:solidFill>
              </a:rPr>
              <a:t>0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cs-CZ" dirty="0"/>
              <a:t>důvod dvojkové soustavy byl ten, že první počítače byly reléové, tedy šlo rozlišit pouze 2 stavy             (0 – rozepnuto, 1 – sepnuto)</a:t>
            </a:r>
          </a:p>
          <a:p>
            <a:pPr eaLnBrk="1" hangingPunct="1"/>
            <a:r>
              <a:rPr lang="cs-CZ" dirty="0"/>
              <a:t>nejmenší jednotkou informace je </a:t>
            </a:r>
            <a:r>
              <a:rPr lang="cs-CZ" dirty="0">
                <a:solidFill>
                  <a:srgbClr val="FF0000"/>
                </a:solidFill>
              </a:rPr>
              <a:t>1 bit (1b) </a:t>
            </a:r>
          </a:p>
          <a:p>
            <a:pPr lvl="1" eaLnBrk="1" hangingPunct="1"/>
            <a:r>
              <a:rPr lang="en-US" dirty="0"/>
              <a:t>z </a:t>
            </a:r>
            <a:r>
              <a:rPr lang="en-US" dirty="0" err="1"/>
              <a:t>anglického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</a:t>
            </a:r>
            <a:r>
              <a:rPr lang="en-US" dirty="0"/>
              <a:t>nary digi</a:t>
            </a:r>
            <a:r>
              <a:rPr lang="en-US" b="1" dirty="0">
                <a:solidFill>
                  <a:srgbClr val="00B050"/>
                </a:solidFill>
              </a:rPr>
              <a:t>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97159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Data v číslicových počítačích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nejmenší objem dat, </a:t>
            </a:r>
            <a:r>
              <a:rPr lang="cs-CZ"/>
              <a:t>se kterým </a:t>
            </a:r>
            <a:r>
              <a:rPr lang="cs-CZ" dirty="0"/>
              <a:t>obvykle počítač může pracovat je </a:t>
            </a:r>
            <a:r>
              <a:rPr lang="cs-CZ" dirty="0">
                <a:solidFill>
                  <a:srgbClr val="FF0000"/>
                </a:solidFill>
              </a:rPr>
              <a:t>1 Byte</a:t>
            </a:r>
            <a:r>
              <a:rPr lang="cs-CZ" dirty="0"/>
              <a:t> (1 bajt, </a:t>
            </a:r>
            <a:r>
              <a:rPr lang="cs-CZ" dirty="0">
                <a:solidFill>
                  <a:srgbClr val="FF0000"/>
                </a:solidFill>
              </a:rPr>
              <a:t>1B</a:t>
            </a:r>
            <a:r>
              <a:rPr lang="cs-CZ" dirty="0"/>
              <a:t>)</a:t>
            </a:r>
          </a:p>
          <a:p>
            <a:pPr marL="82296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82296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>
                <a:solidFill>
                  <a:srgbClr val="FF0000"/>
                </a:solidFill>
              </a:rPr>
              <a:t>1 Byte = 8 bit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pomocí 1B lze vyjádřit 2</a:t>
            </a:r>
            <a:r>
              <a:rPr lang="cs-CZ" baseline="30000" dirty="0"/>
              <a:t>8</a:t>
            </a:r>
            <a:r>
              <a:rPr lang="cs-CZ" dirty="0"/>
              <a:t>=256 různých hodnot</a:t>
            </a:r>
          </a:p>
        </p:txBody>
      </p:sp>
    </p:spTree>
    <p:extLst>
      <p:ext uri="{BB962C8B-B14F-4D97-AF65-F5344CB8AC3E}">
        <p14:creationId xmlns:p14="http://schemas.microsoft.com/office/powerpoint/2010/main" val="878653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Předpony soustavy SI</a:t>
            </a:r>
          </a:p>
        </p:txBody>
      </p:sp>
      <p:graphicFrame>
        <p:nvGraphicFramePr>
          <p:cNvPr id="59453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325364"/>
              </p:ext>
            </p:extLst>
          </p:nvPr>
        </p:nvGraphicFramePr>
        <p:xfrm>
          <a:off x="1692275" y="1675083"/>
          <a:ext cx="6059488" cy="4994277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kilobyte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megabyte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gigabyte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terabyte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petabyte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zettabyte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686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63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 dirty="0"/>
              <a:t>Harmonogram – kontaktní výuka</a:t>
            </a:r>
          </a:p>
        </p:txBody>
      </p:sp>
      <p:graphicFrame>
        <p:nvGraphicFramePr>
          <p:cNvPr id="4160" name="Group 6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9026362"/>
              </p:ext>
            </p:extLst>
          </p:nvPr>
        </p:nvGraphicFramePr>
        <p:xfrm>
          <a:off x="179512" y="1517922"/>
          <a:ext cx="8856984" cy="533767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CVIČENÍ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informace, jednotky, kódování češtiny</a:t>
                      </a:r>
                      <a:endParaRPr kumimoji="0" lang="pl-P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2.-4.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I., vývojový diagram - robot Karel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formáty (CSV, XML, JSON)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6.-11.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II., vývojový diagram – proměnná, pole, matice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struktury (spojový seznam, ukazatele, fronta, zásobník, grafy, stromy)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562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pokročilé programování (rekurze, 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backtracking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rozděl a panuj, dynamické programování)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II.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Násobky bajtů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76800"/>
          </a:xfrm>
        </p:spPr>
        <p:txBody>
          <a:bodyPr rtlCol="0">
            <a:normAutofit/>
          </a:bodyPr>
          <a:lstStyle/>
          <a:p>
            <a:pPr marL="82296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Historicky (z technologických důvodů) vzniklo označování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</a:t>
            </a:r>
            <a:r>
              <a:rPr lang="cs-CZ" b="1" dirty="0">
                <a:solidFill>
                  <a:srgbClr val="FF0000"/>
                </a:solidFill>
              </a:rPr>
              <a:t>k</a:t>
            </a:r>
            <a:r>
              <a:rPr lang="cs-CZ" dirty="0"/>
              <a:t>B (malé „k“)= </a:t>
            </a:r>
            <a:r>
              <a:rPr lang="cs-CZ" dirty="0">
                <a:solidFill>
                  <a:srgbClr val="FF0000"/>
                </a:solidFill>
              </a:rPr>
              <a:t>10</a:t>
            </a:r>
            <a:r>
              <a:rPr lang="cs-CZ" baseline="30000" dirty="0"/>
              <a:t>3 </a:t>
            </a:r>
            <a:r>
              <a:rPr lang="cs-CZ" dirty="0"/>
              <a:t>B = 1000 B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</a:t>
            </a:r>
            <a:r>
              <a:rPr lang="cs-CZ" b="1" dirty="0">
                <a:solidFill>
                  <a:srgbClr val="FF0000"/>
                </a:solidFill>
              </a:rPr>
              <a:t>K</a:t>
            </a:r>
            <a:r>
              <a:rPr lang="cs-CZ" dirty="0"/>
              <a:t>B (velké „k“)= </a:t>
            </a:r>
            <a:r>
              <a:rPr lang="cs-CZ" dirty="0">
                <a:solidFill>
                  <a:srgbClr val="FF0000"/>
                </a:solidFill>
              </a:rPr>
              <a:t>2</a:t>
            </a:r>
            <a:r>
              <a:rPr lang="cs-CZ" baseline="30000" dirty="0"/>
              <a:t>10</a:t>
            </a:r>
            <a:r>
              <a:rPr lang="cs-CZ" dirty="0"/>
              <a:t> B = 1024 B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Problém, jak to rozlišit u dalších předpon (</a:t>
            </a:r>
            <a:r>
              <a:rPr lang="cs-CZ" dirty="0" err="1"/>
              <a:t>mega</a:t>
            </a:r>
            <a:r>
              <a:rPr lang="cs-CZ" dirty="0"/>
              <a:t>, giga,….)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velikostí písmene není možné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mB</a:t>
            </a:r>
            <a:r>
              <a:rPr lang="cs-CZ" dirty="0"/>
              <a:t> není zkratkou pro megabajt) - řešení viz IEC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600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International Electrotechnical Commission (IEC) v roce 1998</a:t>
            </a:r>
          </a:p>
        </p:txBody>
      </p:sp>
      <p:graphicFrame>
        <p:nvGraphicFramePr>
          <p:cNvPr id="52286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765200"/>
              </p:ext>
            </p:extLst>
          </p:nvPr>
        </p:nvGraphicFramePr>
        <p:xfrm>
          <a:off x="395536" y="1628800"/>
          <a:ext cx="6480720" cy="4994277"/>
        </p:xfrm>
        <a:graphic>
          <a:graphicData uri="http://schemas.openxmlformats.org/drawingml/2006/table">
            <a:tbl>
              <a:tblPr/>
              <a:tblGrid>
                <a:gridCol w="22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kibibyte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mebibyte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gibibyte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tebibyte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pebibyte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exbibyte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zebibyte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ZiB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bajtů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749923"/>
                  </a:ext>
                </a:extLst>
              </a:tr>
            </a:tbl>
          </a:graphicData>
        </a:graphic>
      </p:graphicFrame>
      <p:sp>
        <p:nvSpPr>
          <p:cNvPr id="18471" name="TextovéPole 1"/>
          <p:cNvSpPr txBox="1">
            <a:spLocks noChangeArrowheads="1"/>
          </p:cNvSpPr>
          <p:nvPr/>
        </p:nvSpPr>
        <p:spPr bwMode="auto">
          <a:xfrm>
            <a:off x="6968220" y="4941168"/>
            <a:ext cx="22322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/>
              <a:t>v ČR převzato jako ČSN IEC 60027-2</a:t>
            </a:r>
          </a:p>
        </p:txBody>
      </p:sp>
    </p:spTree>
    <p:extLst>
      <p:ext uri="{BB962C8B-B14F-4D97-AF65-F5344CB8AC3E}">
        <p14:creationId xmlns:p14="http://schemas.microsoft.com/office/powerpoint/2010/main" val="4220745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Obvyklé uvádění velikostí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polovodičové paměti, velikost souborů ~ 2</a:t>
            </a:r>
            <a:r>
              <a:rPr lang="cs-CZ" baseline="30000" dirty="0"/>
              <a:t>x</a:t>
            </a:r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/>
              <a:t>   1GB = 1 </a:t>
            </a:r>
            <a:r>
              <a:rPr lang="cs-CZ" dirty="0" err="1"/>
              <a:t>GiB</a:t>
            </a:r>
            <a:r>
              <a:rPr lang="cs-CZ" dirty="0"/>
              <a:t> = 2</a:t>
            </a:r>
            <a:r>
              <a:rPr lang="cs-CZ" baseline="30000" dirty="0"/>
              <a:t>30</a:t>
            </a:r>
            <a:r>
              <a:rPr lang="cs-CZ" dirty="0"/>
              <a:t> B</a:t>
            </a:r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>
                <a:solidFill>
                  <a:srgbClr val="00B050"/>
                </a:solidFill>
              </a:rPr>
              <a:t>např. 2GB (prodejní velikost) </a:t>
            </a:r>
            <a:r>
              <a:rPr lang="cs-CZ" sz="2000" dirty="0">
                <a:solidFill>
                  <a:srgbClr val="00B050"/>
                </a:solidFill>
                <a:latin typeface="Times New Roman"/>
                <a:cs typeface="Times New Roman"/>
              </a:rPr>
              <a:t>→ </a:t>
            </a:r>
            <a:r>
              <a:rPr lang="cs-CZ" sz="2000" dirty="0">
                <a:solidFill>
                  <a:srgbClr val="00B050"/>
                </a:solidFill>
                <a:latin typeface="+mj-lt"/>
                <a:cs typeface="Times New Roman"/>
              </a:rPr>
              <a:t>reálná velikost = 2*2</a:t>
            </a:r>
            <a:r>
              <a:rPr lang="cs-CZ" sz="2000" baseline="30000" dirty="0">
                <a:solidFill>
                  <a:srgbClr val="00B050"/>
                </a:solidFill>
                <a:latin typeface="+mj-lt"/>
                <a:cs typeface="Times New Roman"/>
              </a:rPr>
              <a:t>30</a:t>
            </a:r>
            <a:r>
              <a:rPr lang="cs-CZ" sz="2000" dirty="0">
                <a:solidFill>
                  <a:srgbClr val="00B050"/>
                </a:solidFill>
                <a:latin typeface="+mj-lt"/>
                <a:cs typeface="Times New Roman"/>
              </a:rPr>
              <a:t>/2</a:t>
            </a:r>
            <a:r>
              <a:rPr lang="cs-CZ" sz="2000" baseline="30000" dirty="0">
                <a:solidFill>
                  <a:srgbClr val="00B050"/>
                </a:solidFill>
                <a:latin typeface="+mj-lt"/>
                <a:cs typeface="Times New Roman"/>
              </a:rPr>
              <a:t>20</a:t>
            </a:r>
            <a:r>
              <a:rPr lang="cs-CZ" sz="2000">
                <a:solidFill>
                  <a:srgbClr val="00B050"/>
                </a:solidFill>
                <a:latin typeface="+mj-lt"/>
                <a:cs typeface="Times New Roman"/>
              </a:rPr>
              <a:t>=</a:t>
            </a:r>
            <a:r>
              <a:rPr lang="cs-CZ" sz="2000">
                <a:solidFill>
                  <a:srgbClr val="00B050"/>
                </a:solidFill>
                <a:latin typeface="+mj-lt"/>
              </a:rPr>
              <a:t> 2048MiB</a:t>
            </a:r>
            <a:endParaRPr lang="cs-CZ" sz="2000" dirty="0">
              <a:solidFill>
                <a:srgbClr val="00B050"/>
              </a:solidFill>
              <a:latin typeface="+mj-lt"/>
            </a:endParaRP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/>
              <a:t>norma IEC </a:t>
            </a:r>
            <a:r>
              <a:rPr lang="cs-CZ" dirty="0"/>
              <a:t>60027-2 není moc používána (výjimka např. </a:t>
            </a:r>
            <a:r>
              <a:rPr lang="cs-CZ" dirty="0" err="1"/>
              <a:t>WinSCP</a:t>
            </a:r>
            <a:r>
              <a:rPr lang="cs-CZ" dirty="0"/>
              <a:t>)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pevné disky ~ 10</a:t>
            </a:r>
            <a:r>
              <a:rPr lang="cs-CZ" baseline="30000" dirty="0"/>
              <a:t>x</a:t>
            </a:r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/>
              <a:t>  1GB = 10</a:t>
            </a:r>
            <a:r>
              <a:rPr lang="cs-CZ" baseline="30000" dirty="0"/>
              <a:t>9</a:t>
            </a:r>
            <a:r>
              <a:rPr lang="cs-CZ" dirty="0"/>
              <a:t> B </a:t>
            </a:r>
            <a:r>
              <a:rPr lang="cs-CZ" sz="1800" dirty="0"/>
              <a:t>(prodejní velikost)</a:t>
            </a: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>
                <a:solidFill>
                  <a:srgbClr val="00B050"/>
                </a:solidFill>
              </a:rPr>
              <a:t>např</a:t>
            </a:r>
            <a:r>
              <a:rPr lang="cs-CZ" sz="2000">
                <a:solidFill>
                  <a:srgbClr val="00B050"/>
                </a:solidFill>
              </a:rPr>
              <a:t>. 1,5TB </a:t>
            </a:r>
            <a:r>
              <a:rPr lang="cs-CZ" sz="2000" dirty="0">
                <a:solidFill>
                  <a:srgbClr val="00B050"/>
                </a:solidFill>
              </a:rPr>
              <a:t>HDD </a:t>
            </a:r>
            <a:r>
              <a:rPr lang="cs-CZ" sz="2000" dirty="0">
                <a:solidFill>
                  <a:srgbClr val="00B050"/>
                </a:solidFill>
                <a:latin typeface="Times New Roman"/>
                <a:cs typeface="Times New Roman"/>
              </a:rPr>
              <a:t>→ </a:t>
            </a:r>
            <a:r>
              <a:rPr lang="cs-CZ" sz="2000" dirty="0">
                <a:solidFill>
                  <a:srgbClr val="00B050"/>
                </a:solidFill>
                <a:latin typeface="+mj-lt"/>
                <a:cs typeface="Times New Roman"/>
              </a:rPr>
              <a:t>reálná velikost </a:t>
            </a:r>
            <a:r>
              <a:rPr lang="cs-CZ" sz="2000">
                <a:solidFill>
                  <a:srgbClr val="00B050"/>
                </a:solidFill>
                <a:latin typeface="+mj-lt"/>
                <a:cs typeface="Times New Roman"/>
              </a:rPr>
              <a:t>= 1.5*10</a:t>
            </a:r>
            <a:r>
              <a:rPr lang="cs-CZ" sz="2000" baseline="30000">
                <a:solidFill>
                  <a:srgbClr val="00B050"/>
                </a:solidFill>
                <a:latin typeface="+mj-lt"/>
                <a:cs typeface="Times New Roman"/>
              </a:rPr>
              <a:t>12</a:t>
            </a:r>
            <a:r>
              <a:rPr lang="cs-CZ" sz="2000">
                <a:solidFill>
                  <a:srgbClr val="00B050"/>
                </a:solidFill>
                <a:latin typeface="+mj-lt"/>
                <a:cs typeface="Times New Roman"/>
              </a:rPr>
              <a:t>/2</a:t>
            </a:r>
            <a:r>
              <a:rPr lang="cs-CZ" sz="2000" baseline="30000">
                <a:solidFill>
                  <a:srgbClr val="00B050"/>
                </a:solidFill>
                <a:latin typeface="+mj-lt"/>
                <a:cs typeface="Times New Roman"/>
              </a:rPr>
              <a:t>40</a:t>
            </a:r>
            <a:r>
              <a:rPr lang="cs-CZ" sz="2000">
                <a:solidFill>
                  <a:srgbClr val="00B050"/>
                </a:solidFill>
                <a:latin typeface="+mj-lt"/>
                <a:cs typeface="Times New Roman"/>
              </a:rPr>
              <a:t>=1.364TiB</a:t>
            </a:r>
            <a:endParaRPr lang="cs-CZ" sz="20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249613"/>
            <a:ext cx="46386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2230438" y="4240213"/>
            <a:ext cx="1130300" cy="2159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94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Vyřešte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Společnost XYZ nabízí připojení k Internetu s rychlostí 25Mb/s. Za jakou dobu při této rychlosti by bylo přeneseno video o velikosti 724 MiB?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60475" y="3716338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25 Mb/s = 25*10</a:t>
            </a:r>
            <a:r>
              <a:rPr lang="cs-CZ" sz="2400" baseline="30000"/>
              <a:t>6</a:t>
            </a:r>
            <a:r>
              <a:rPr lang="cs-CZ" sz="2400"/>
              <a:t> b/s = (25*10</a:t>
            </a:r>
            <a:r>
              <a:rPr lang="cs-CZ" sz="2400" baseline="30000"/>
              <a:t>6</a:t>
            </a:r>
            <a:r>
              <a:rPr lang="cs-CZ" sz="2400"/>
              <a:t>):8 B/s = 3,125 *10</a:t>
            </a:r>
            <a:r>
              <a:rPr lang="cs-CZ" sz="2400" baseline="30000"/>
              <a:t>6</a:t>
            </a:r>
            <a:r>
              <a:rPr lang="cs-CZ" sz="2400"/>
              <a:t> B/s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260475" y="4365625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724 MiB = 724*2</a:t>
            </a:r>
            <a:r>
              <a:rPr lang="cs-CZ" sz="2400" baseline="30000"/>
              <a:t>20</a:t>
            </a:r>
            <a:r>
              <a:rPr lang="cs-CZ" sz="2400"/>
              <a:t> B = 759169024 B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260475" y="5013325"/>
            <a:ext cx="684053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doba stahování </a:t>
            </a:r>
            <a:r>
              <a:rPr lang="en-US" sz="2400"/>
              <a:t>[</a:t>
            </a:r>
            <a:r>
              <a:rPr lang="cs-CZ" sz="2400"/>
              <a:t>s</a:t>
            </a:r>
            <a:r>
              <a:rPr lang="en-US" sz="2400"/>
              <a:t>]</a:t>
            </a:r>
            <a:r>
              <a:rPr lang="cs-CZ" sz="2400"/>
              <a:t> = 724*2</a:t>
            </a:r>
            <a:r>
              <a:rPr lang="cs-CZ" sz="2400" baseline="30000"/>
              <a:t>20</a:t>
            </a:r>
            <a:r>
              <a:rPr lang="cs-CZ" sz="2400"/>
              <a:t> </a:t>
            </a:r>
            <a:r>
              <a:rPr lang="en-US" sz="2400"/>
              <a:t>[B]</a:t>
            </a:r>
            <a:r>
              <a:rPr lang="cs-CZ" sz="2400"/>
              <a:t> / 3,125*10</a:t>
            </a:r>
            <a:r>
              <a:rPr lang="cs-CZ" sz="2400" baseline="30000"/>
              <a:t>6</a:t>
            </a:r>
            <a:r>
              <a:rPr lang="cs-CZ" sz="2400"/>
              <a:t> </a:t>
            </a:r>
            <a:r>
              <a:rPr lang="en-US" sz="2400"/>
              <a:t>[</a:t>
            </a:r>
            <a:r>
              <a:rPr lang="cs-CZ" sz="2400"/>
              <a:t>B/s</a:t>
            </a:r>
            <a:r>
              <a:rPr lang="en-US" sz="2400"/>
              <a:t>]</a:t>
            </a:r>
            <a:r>
              <a:rPr lang="cs-CZ" sz="2400"/>
              <a:t> </a:t>
            </a:r>
          </a:p>
          <a:p>
            <a:pPr>
              <a:spcBef>
                <a:spcPct val="50000"/>
              </a:spcBef>
            </a:pPr>
            <a:r>
              <a:rPr lang="cs-CZ" sz="2400"/>
              <a:t>	= 242,93...</a:t>
            </a:r>
            <a:r>
              <a:rPr lang="en-US" sz="2400"/>
              <a:t>[</a:t>
            </a:r>
            <a:r>
              <a:rPr lang="cs-CZ" sz="2400"/>
              <a:t>s</a:t>
            </a:r>
            <a:r>
              <a:rPr lang="en-US" sz="2400"/>
              <a:t>]</a:t>
            </a:r>
            <a:r>
              <a:rPr lang="cs-CZ" sz="2400"/>
              <a:t> </a:t>
            </a:r>
            <a:r>
              <a:rPr lang="cs-CZ" sz="2400">
                <a:sym typeface="Symbol" pitchFamily="18" charset="2"/>
              </a:rPr>
              <a:t> 243 </a:t>
            </a:r>
            <a:r>
              <a:rPr lang="en-US" sz="2400">
                <a:sym typeface="Symbol" pitchFamily="18" charset="2"/>
              </a:rPr>
              <a:t>[</a:t>
            </a:r>
            <a:r>
              <a:rPr lang="cs-CZ" sz="2400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]</a:t>
            </a:r>
            <a:r>
              <a:rPr lang="cs-CZ" sz="2400">
                <a:sym typeface="Symbol" pitchFamily="18" charset="2"/>
              </a:rPr>
              <a:t> = </a:t>
            </a:r>
            <a:r>
              <a:rPr lang="cs-CZ" sz="2400"/>
              <a:t>4 min, 3 s</a:t>
            </a:r>
          </a:p>
        </p:txBody>
      </p:sp>
    </p:spTree>
    <p:extLst>
      <p:ext uri="{BB962C8B-B14F-4D97-AF65-F5344CB8AC3E}">
        <p14:creationId xmlns:p14="http://schemas.microsoft.com/office/powerpoint/2010/main" val="17630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  <p:bldP spid="5325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Textové soubory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textové soubory – každý bajt (resp. několik bajtů, viz kódování) odpovídá jednomu znaku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3429000"/>
            <a:ext cx="80010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3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soubory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binární soubor – data, která je nutné po přečtení nějakým způsobem interpretovat. Data mohou být uložena jinak, než ve formě řady za sebou uložených bajtů a při jejich čtení je nutné je správně interpretovat.</a:t>
            </a:r>
            <a:br>
              <a:rPr lang="cs-CZ" dirty="0"/>
            </a:br>
            <a:r>
              <a:rPr lang="cs-CZ" dirty="0"/>
              <a:t>Např. pro obrázky – údaj vyjadřuje barvu bodu.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293097"/>
            <a:ext cx="7992888" cy="248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50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Kódování češtiny</a:t>
            </a:r>
          </a:p>
        </p:txBody>
      </p:sp>
      <p:sp>
        <p:nvSpPr>
          <p:cNvPr id="798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00200"/>
            <a:ext cx="8820150" cy="5141913"/>
          </a:xfrm>
        </p:spPr>
        <p:txBody>
          <a:bodyPr/>
          <a:lstStyle/>
          <a:p>
            <a:pPr marL="319088" lvl="2" indent="-319088" eaLnBrk="1" hangingPunct="1">
              <a:lnSpc>
                <a:spcPct val="90000"/>
              </a:lnSpc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sz="2900" dirty="0"/>
              <a:t>Historie - každý znak uložen v počítači jako 1 Byte, tzn. 8 bitů =&gt; 1B …. 256 různých znaků</a:t>
            </a:r>
          </a:p>
          <a:p>
            <a:pPr marL="776288" lvl="3" indent="-319088" eaLnBrk="1" hangingPunct="1">
              <a:lnSpc>
                <a:spcPct val="90000"/>
              </a:lnSpc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sz="2600" dirty="0"/>
              <a:t>A … 65, B … 66, C … 67</a:t>
            </a:r>
          </a:p>
          <a:p>
            <a:pPr marL="776288" lvl="3" indent="-319088" eaLnBrk="1" hangingPunct="1">
              <a:lnSpc>
                <a:spcPct val="90000"/>
              </a:lnSpc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sz="2600" dirty="0"/>
              <a:t>Od 0 do 32 jsou systémové znaky, od 33 do 127 jsou znaky anglické abecedy (plus znaky typu závorek, zavináč apod.) a čísla od 128 do 255 jsou různé národní znaky. </a:t>
            </a:r>
            <a:br>
              <a:rPr lang="cs-CZ" altLang="cs-CZ" sz="2600" dirty="0"/>
            </a:br>
            <a:r>
              <a:rPr lang="cs-CZ" altLang="cs-CZ" sz="2600" dirty="0"/>
              <a:t>Přiřazení znaků k číslům se označuje jako </a:t>
            </a:r>
            <a:r>
              <a:rPr lang="cs-CZ" altLang="cs-CZ" sz="2600" b="1" dirty="0">
                <a:solidFill>
                  <a:srgbClr val="B95B22"/>
                </a:solidFill>
              </a:rPr>
              <a:t>kódování</a:t>
            </a:r>
            <a:r>
              <a:rPr lang="cs-CZ" altLang="cs-CZ" sz="2600" dirty="0"/>
              <a:t>.</a:t>
            </a:r>
          </a:p>
          <a:p>
            <a:pPr marL="319088" lvl="2" indent="-319088" eaLnBrk="1" hangingPunct="1">
              <a:lnSpc>
                <a:spcPct val="90000"/>
              </a:lnSpc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sz="2900" dirty="0">
                <a:solidFill>
                  <a:srgbClr val="00B050"/>
                </a:solidFill>
              </a:rPr>
              <a:t>iso-8859-2</a:t>
            </a:r>
            <a:r>
              <a:rPr lang="cs-CZ" altLang="cs-CZ" sz="2900" dirty="0"/>
              <a:t> (Unix), </a:t>
            </a:r>
            <a:r>
              <a:rPr lang="cs-CZ" altLang="cs-CZ" sz="2900" dirty="0">
                <a:solidFill>
                  <a:srgbClr val="00B050"/>
                </a:solidFill>
              </a:rPr>
              <a:t>windows-1250</a:t>
            </a:r>
            <a:r>
              <a:rPr lang="cs-CZ" altLang="cs-CZ" sz="2900" dirty="0"/>
              <a:t> (Windows)</a:t>
            </a:r>
          </a:p>
          <a:p>
            <a:pPr marL="776288" lvl="3" indent="-319088" eaLnBrk="1" hangingPunct="1">
              <a:lnSpc>
                <a:spcPct val="90000"/>
              </a:lnSpc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sz="2600" dirty="0"/>
              <a:t>š … 185 (iso-8859-2), 154 (window-1250)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B050"/>
                </a:solidFill>
              </a:rPr>
              <a:t>UNICODE</a:t>
            </a:r>
            <a:r>
              <a:rPr lang="cs-CZ" altLang="cs-CZ" dirty="0"/>
              <a:t> pro uložení znaku používá 1 a více Byte</a:t>
            </a:r>
          </a:p>
        </p:txBody>
      </p:sp>
    </p:spTree>
    <p:extLst>
      <p:ext uri="{BB962C8B-B14F-4D97-AF65-F5344CB8AC3E}">
        <p14:creationId xmlns:p14="http://schemas.microsoft.com/office/powerpoint/2010/main" val="2138051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ASCII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nejstarší standardizovaná znaková sada (1967)</a:t>
            </a:r>
          </a:p>
        </p:txBody>
      </p:sp>
      <p:pic>
        <p:nvPicPr>
          <p:cNvPr id="2050" name="Picture 2" descr="asc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61" y="2060848"/>
            <a:ext cx="831722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6477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http://www.gjszlin.cz/ivt/esf/ostatni-sin/kodovani-textu.php</a:t>
            </a:r>
          </a:p>
        </p:txBody>
      </p:sp>
    </p:spTree>
    <p:extLst>
      <p:ext uri="{BB962C8B-B14F-4D97-AF65-F5344CB8AC3E}">
        <p14:creationId xmlns:p14="http://schemas.microsoft.com/office/powerpoint/2010/main" val="1344193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FDE6CFCF-1AC5-4D33-977B-A1DD86E55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6237312"/>
            <a:ext cx="7272338" cy="2571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WINDOWS-1250 vs. ISO 8859-2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6" y="6477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https://cs.wikipedia.org/wiki/Windows-1250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020AAC2-1713-4419-B985-4EF99115A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556792"/>
            <a:ext cx="8153400" cy="47340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ECF87B6-264D-43BF-864C-801147655C61}"/>
              </a:ext>
            </a:extLst>
          </p:cNvPr>
          <p:cNvSpPr txBox="1"/>
          <p:nvPr/>
        </p:nvSpPr>
        <p:spPr>
          <a:xfrm>
            <a:off x="8388424" y="11967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část 1</a:t>
            </a:r>
          </a:p>
        </p:txBody>
      </p:sp>
    </p:spTree>
    <p:extLst>
      <p:ext uri="{BB962C8B-B14F-4D97-AF65-F5344CB8AC3E}">
        <p14:creationId xmlns:p14="http://schemas.microsoft.com/office/powerpoint/2010/main" val="10971756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0BBB73E7-8A55-4684-AA23-131696960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6237312"/>
            <a:ext cx="7272338" cy="2571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WINDOWS-1250 vs. ISO 8859-2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6" y="6477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https://cs.wikipedia.org/wiki/Windows-1250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DA177A0-A889-4AB8-8927-1E6004E85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47" y="1844824"/>
            <a:ext cx="8165306" cy="44862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5381972-4B32-488D-9A2D-8C189A759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934" y="1549456"/>
            <a:ext cx="8108156" cy="28575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8BF1465-1C69-4F45-9EDA-378B195A684D}"/>
              </a:ext>
            </a:extLst>
          </p:cNvPr>
          <p:cNvSpPr txBox="1"/>
          <p:nvPr/>
        </p:nvSpPr>
        <p:spPr>
          <a:xfrm>
            <a:off x="8388424" y="11967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část 2</a:t>
            </a:r>
          </a:p>
        </p:txBody>
      </p:sp>
    </p:spTree>
    <p:extLst>
      <p:ext uri="{BB962C8B-B14F-4D97-AF65-F5344CB8AC3E}">
        <p14:creationId xmlns:p14="http://schemas.microsoft.com/office/powerpoint/2010/main" val="390028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702FFA7-2B97-4CA5-BC9B-BA15F45BD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2769"/>
              </p:ext>
            </p:extLst>
          </p:nvPr>
        </p:nvGraphicFramePr>
        <p:xfrm>
          <a:off x="251520" y="44624"/>
          <a:ext cx="8424937" cy="6755130"/>
        </p:xfrm>
        <a:graphic>
          <a:graphicData uri="http://schemas.openxmlformats.org/drawingml/2006/table">
            <a:tbl>
              <a:tblPr/>
              <a:tblGrid>
                <a:gridCol w="1263740">
                  <a:extLst>
                    <a:ext uri="{9D8B030D-6E8A-4147-A177-3AD203B41FA5}">
                      <a16:colId xmlns:a16="http://schemas.microsoft.com/office/drawing/2014/main" val="174538244"/>
                    </a:ext>
                  </a:extLst>
                </a:gridCol>
                <a:gridCol w="1421709">
                  <a:extLst>
                    <a:ext uri="{9D8B030D-6E8A-4147-A177-3AD203B41FA5}">
                      <a16:colId xmlns:a16="http://schemas.microsoft.com/office/drawing/2014/main" val="1179991617"/>
                    </a:ext>
                  </a:extLst>
                </a:gridCol>
                <a:gridCol w="1474364">
                  <a:extLst>
                    <a:ext uri="{9D8B030D-6E8A-4147-A177-3AD203B41FA5}">
                      <a16:colId xmlns:a16="http://schemas.microsoft.com/office/drawing/2014/main" val="691294105"/>
                    </a:ext>
                  </a:extLst>
                </a:gridCol>
                <a:gridCol w="4265124">
                  <a:extLst>
                    <a:ext uri="{9D8B030D-6E8A-4147-A177-3AD203B41FA5}">
                      <a16:colId xmlns:a16="http://schemas.microsoft.com/office/drawing/2014/main" val="683375722"/>
                    </a:ext>
                  </a:extLst>
                </a:gridCol>
              </a:tblGrid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27670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327338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340284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20718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086918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písemná práce na algoritmizaci 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280818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středa 28.10.2020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237322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708316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915752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úterý 17.11.2020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36184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028692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432557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274366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písemná práce na algoritmizaci II.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93447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vánoční volno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941277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28.12.2020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03.01.2021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343474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04.01.2021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10.01.2021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opravný termín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500010"/>
                  </a:ext>
                </a:extLst>
              </a:tr>
              <a:tr h="3440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zkouškové ZS 2020/21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opravné termíny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76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026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 8859-2 vs. Windows-1250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48" y="2132856"/>
            <a:ext cx="82677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54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UNICODE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UTF-8</a:t>
            </a:r>
          </a:p>
          <a:p>
            <a:pPr lvl="1"/>
            <a:r>
              <a:rPr lang="cs-CZ" dirty="0"/>
              <a:t>znak se ukládá pomocí 1 až 6</a:t>
            </a:r>
            <a:r>
              <a:rPr lang="cs-CZ" baseline="30000" dirty="0"/>
              <a:t>*)</a:t>
            </a:r>
            <a:r>
              <a:rPr lang="cs-CZ" dirty="0"/>
              <a:t> Byte </a:t>
            </a:r>
            <a:r>
              <a:rPr lang="cs-CZ" altLang="cs-CZ" dirty="0"/>
              <a:t>(pro české znaky s diakritikou 2 Byte, asijské znaky 3 Byte)</a:t>
            </a:r>
            <a:endParaRPr lang="cs-CZ" dirty="0"/>
          </a:p>
          <a:p>
            <a:pPr lvl="1"/>
            <a:r>
              <a:rPr lang="cs-CZ" dirty="0"/>
              <a:t>zpětná kompatibilita s ASCII</a:t>
            </a:r>
          </a:p>
          <a:p>
            <a:r>
              <a:rPr lang="cs-CZ" dirty="0"/>
              <a:t>UTF-16</a:t>
            </a:r>
          </a:p>
          <a:p>
            <a:pPr lvl="1"/>
            <a:r>
              <a:rPr lang="cs-CZ" dirty="0"/>
              <a:t>znak se ukládá pomoci 16 nebo 32 bitů</a:t>
            </a:r>
          </a:p>
          <a:p>
            <a:r>
              <a:rPr lang="cs-CZ" dirty="0"/>
              <a:t>UTF-32</a:t>
            </a:r>
          </a:p>
          <a:p>
            <a:pPr lvl="1"/>
            <a:r>
              <a:rPr lang="cs-CZ" dirty="0"/>
              <a:t>znak se ukládá pomocí 4 Byte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609600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*) v roce 2003 omezeno jen na 4 Byte</a:t>
            </a:r>
          </a:p>
        </p:txBody>
      </p:sp>
    </p:spTree>
    <p:extLst>
      <p:ext uri="{BB962C8B-B14F-4D97-AF65-F5344CB8AC3E}">
        <p14:creationId xmlns:p14="http://schemas.microsoft.com/office/powerpoint/2010/main" val="38267138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98" y="2126784"/>
            <a:ext cx="8267700" cy="3886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UTF-8 vs. ISO 8859-2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727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9A94CF9-B0F3-4D20-AA20-3A75F4D41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5"/>
            <a:ext cx="8840864" cy="4921269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CD7AF98-B848-441F-B1B2-20532972AC7F}"/>
              </a:ext>
            </a:extLst>
          </p:cNvPr>
          <p:cNvSpPr/>
          <p:nvPr/>
        </p:nvSpPr>
        <p:spPr>
          <a:xfrm>
            <a:off x="7236296" y="6453336"/>
            <a:ext cx="1584176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61A92C-8509-4EB8-ACF4-666824C4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PSPad</a:t>
            </a:r>
            <a:r>
              <a:rPr lang="cs-CZ" dirty="0"/>
              <a:t> – editor textových souborů</a:t>
            </a:r>
          </a:p>
        </p:txBody>
      </p:sp>
    </p:spTree>
    <p:extLst>
      <p:ext uri="{BB962C8B-B14F-4D97-AF65-F5344CB8AC3E}">
        <p14:creationId xmlns:p14="http://schemas.microsoft.com/office/powerpoint/2010/main" val="362550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Náplň předmětu – cvičení 1.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altLang="cs-CZ" dirty="0"/>
              <a:t>seznámení, požadavky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pl-PL" altLang="cs-CZ" dirty="0"/>
              <a:t>jak citovat (dokument knihovny – Jak psát VŠKP, viz </a:t>
            </a:r>
            <a:r>
              <a:rPr lang="pl-PL" altLang="cs-CZ" dirty="0">
                <a:hlinkClick r:id="rId2"/>
              </a:rPr>
              <a:t>http://knihovna.cvut.cz/seminare-a-vyuka/jak-psat/jak-psat-zaverecnou-praci</a:t>
            </a:r>
            <a:r>
              <a:rPr lang="pl-PL" altLang="cs-CZ" dirty="0"/>
              <a:t>)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pl-PL" altLang="cs-CZ" dirty="0"/>
              <a:t>inf. zdroje na ČVUT (</a:t>
            </a:r>
            <a:r>
              <a:rPr lang="pl-PL" altLang="cs-CZ" dirty="0">
                <a:hlinkClick r:id="rId3"/>
              </a:rPr>
              <a:t>http://knihovna.cvut.cz/katalogy-a-databaze/prehled-databazi/katalog-informacnich-zdroju</a:t>
            </a:r>
            <a:r>
              <a:rPr lang="pl-PL" altLang="cs-CZ" dirty="0"/>
              <a:t>, mimo ČVUT síť přístup přes bránu EIZ)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pl-PL" altLang="cs-CZ" dirty="0"/>
              <a:t>jednotky dat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pl-PL" altLang="cs-CZ" dirty="0"/>
              <a:t>kódování češtiny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endParaRPr lang="pl-PL" altLang="cs-CZ" dirty="0"/>
          </a:p>
          <a:p>
            <a:pPr marL="0" lvl="1" indent="0" eaLnBrk="1" hangingPunct="1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123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Náplň předmětu – cvičení 2. – 4.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altLang="cs-CZ" dirty="0"/>
              <a:t>algoritmizace I.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vysvětlení pojmu algoritmus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vývojový diagram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vytváření algoritmů pro robota Karla</a:t>
            </a:r>
          </a:p>
          <a:p>
            <a:pPr marL="1050925" lvl="3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na kreslení vývojových diagramů se bude hodit nelinkovaný papír</a:t>
            </a:r>
          </a:p>
        </p:txBody>
      </p:sp>
    </p:spTree>
    <p:extLst>
      <p:ext uri="{BB962C8B-B14F-4D97-AF65-F5344CB8AC3E}">
        <p14:creationId xmlns:p14="http://schemas.microsoft.com/office/powerpoint/2010/main" val="168777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Náplň předmětu – cvičení 5.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altLang="cs-CZ" dirty="0"/>
              <a:t>písemná práce na algoritmizaci I.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vytvoření algoritmu a přečtení algoritmu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časový limit 30 minut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formáty pro výměnu dat</a:t>
            </a:r>
          </a:p>
        </p:txBody>
      </p:sp>
    </p:spTree>
    <p:extLst>
      <p:ext uri="{BB962C8B-B14F-4D97-AF65-F5344CB8AC3E}">
        <p14:creationId xmlns:p14="http://schemas.microsoft.com/office/powerpoint/2010/main" val="100736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Náplň předmětu – cvičení 6. – 11.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altLang="cs-CZ" dirty="0"/>
              <a:t>algoritmizace II.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proměnná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načtení hodnoty, vypsání hodnoty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pole - cyklus s pevným počtem opakování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matice - vnořený cyklus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156338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Náplň předmětu – cvičení 12.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578850" cy="4897437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altLang="cs-CZ" dirty="0"/>
              <a:t>datové struktury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spojový seznam a ukazatele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fronta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zásobník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grafy a stromy</a:t>
            </a:r>
          </a:p>
          <a:p>
            <a:pPr marL="319088" lvl="1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pokročilé techniky programování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rekurze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 err="1"/>
              <a:t>backtracking</a:t>
            </a:r>
            <a:endParaRPr lang="cs-CZ" altLang="cs-CZ" dirty="0"/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 err="1"/>
              <a:t>hešování</a:t>
            </a:r>
            <a:endParaRPr lang="cs-CZ" altLang="cs-CZ" dirty="0"/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rozděl a </a:t>
            </a:r>
            <a:r>
              <a:rPr lang="cs-CZ" altLang="cs-CZ" dirty="0" err="1"/>
              <a:t>panauj</a:t>
            </a:r>
            <a:endParaRPr lang="cs-CZ" altLang="cs-CZ" dirty="0"/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cs-CZ" altLang="cs-CZ" dirty="0"/>
              <a:t>dynamické programování</a:t>
            </a:r>
          </a:p>
        </p:txBody>
      </p:sp>
    </p:spTree>
    <p:extLst>
      <p:ext uri="{BB962C8B-B14F-4D97-AF65-F5344CB8AC3E}">
        <p14:creationId xmlns:p14="http://schemas.microsoft.com/office/powerpoint/2010/main" val="413023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2168</TotalTime>
  <Words>1676</Words>
  <Application>Microsoft Office PowerPoint</Application>
  <PresentationFormat>Předvádění na obrazovce (4:3)</PresentationFormat>
  <Paragraphs>337</Paragraphs>
  <Slides>43</Slides>
  <Notes>0</Notes>
  <HiddenSlides>3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Medián</vt:lpstr>
      <vt:lpstr>Algoritmizace  a datové struktury (14ASD)</vt:lpstr>
      <vt:lpstr>Vyučující</vt:lpstr>
      <vt:lpstr>Harmonogram – kontaktní výuka</vt:lpstr>
      <vt:lpstr>Prezentace aplikace PowerPoint</vt:lpstr>
      <vt:lpstr>Náplň předmětu – cvičení 1.</vt:lpstr>
      <vt:lpstr>Náplň předmětu – cvičení 2. – 4. </vt:lpstr>
      <vt:lpstr>Náplň předmětu – cvičení 5. </vt:lpstr>
      <vt:lpstr>Náplň předmětu – cvičení 6. – 11. </vt:lpstr>
      <vt:lpstr>Náplň předmětu – cvičení 12. </vt:lpstr>
      <vt:lpstr>Náplň předmětu – cvičení 13. </vt:lpstr>
      <vt:lpstr>Docházka</vt:lpstr>
      <vt:lpstr>Požadavky ke klasifikovanému zápočtu</vt:lpstr>
      <vt:lpstr>Zkoušení on-line (bude-li nutné)</vt:lpstr>
      <vt:lpstr>Termín pro získání klasifikovaného zápočtu</vt:lpstr>
      <vt:lpstr>Oprava písemné práce</vt:lpstr>
      <vt:lpstr>Klasifikace</vt:lpstr>
      <vt:lpstr>Body pro klasifikovaný zápočet</vt:lpstr>
      <vt:lpstr>Písemná práce</vt:lpstr>
      <vt:lpstr>Výsledky klasifikace</vt:lpstr>
      <vt:lpstr>Informační materiály</vt:lpstr>
      <vt:lpstr>Spirála „smrti“</vt:lpstr>
      <vt:lpstr>Co by se mohlo hodit při studiu</vt:lpstr>
      <vt:lpstr>Pokud by se přihodilo…..</vt:lpstr>
      <vt:lpstr>Náprava je možná</vt:lpstr>
      <vt:lpstr>Jak psát závěrečnou práci http://knihovna.cvut.cz</vt:lpstr>
      <vt:lpstr>Předplacené E-databáze</vt:lpstr>
      <vt:lpstr>Data v číslicových počítačích I.</vt:lpstr>
      <vt:lpstr>Data v číslicových počítačích II.</vt:lpstr>
      <vt:lpstr>Předpony soustavy SI</vt:lpstr>
      <vt:lpstr>Násobky bajtů</vt:lpstr>
      <vt:lpstr>International Electrotechnical Commission (IEC) v roce 1998</vt:lpstr>
      <vt:lpstr>Obvyklé uvádění velikostí</vt:lpstr>
      <vt:lpstr>Vyřešte</vt:lpstr>
      <vt:lpstr>Textové soubory</vt:lpstr>
      <vt:lpstr>Binární soubory</vt:lpstr>
      <vt:lpstr>Kódování češtiny</vt:lpstr>
      <vt:lpstr>ASCII</vt:lpstr>
      <vt:lpstr>WINDOWS-1250 vs. ISO 8859-2</vt:lpstr>
      <vt:lpstr>WINDOWS-1250 vs. ISO 8859-2</vt:lpstr>
      <vt:lpstr>ISO 8859-2 vs. Windows-1250</vt:lpstr>
      <vt:lpstr>UNICODE</vt:lpstr>
      <vt:lpstr>UTF-8 vs. ISO 8859-2</vt:lpstr>
      <vt:lpstr>PSPad – editor textových souborů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Informatiky</dc:title>
  <dc:creator>Petr Bartoň</dc:creator>
  <cp:lastModifiedBy>MJe</cp:lastModifiedBy>
  <cp:revision>292</cp:revision>
  <dcterms:created xsi:type="dcterms:W3CDTF">2007-09-26T08:23:58Z</dcterms:created>
  <dcterms:modified xsi:type="dcterms:W3CDTF">2020-09-23T08:14:50Z</dcterms:modified>
</cp:coreProperties>
</file>