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300" r:id="rId2"/>
    <p:sldId id="257" r:id="rId3"/>
    <p:sldId id="278" r:id="rId4"/>
    <p:sldId id="333" r:id="rId5"/>
    <p:sldId id="262" r:id="rId6"/>
    <p:sldId id="322" r:id="rId7"/>
    <p:sldId id="320" r:id="rId8"/>
    <p:sldId id="263" r:id="rId9"/>
    <p:sldId id="321" r:id="rId10"/>
    <p:sldId id="269" r:id="rId11"/>
    <p:sldId id="268" r:id="rId12"/>
    <p:sldId id="270" r:id="rId13"/>
    <p:sldId id="271" r:id="rId14"/>
    <p:sldId id="274" r:id="rId15"/>
    <p:sldId id="312" r:id="rId16"/>
    <p:sldId id="317" r:id="rId17"/>
    <p:sldId id="318" r:id="rId18"/>
    <p:sldId id="319" r:id="rId19"/>
    <p:sldId id="328" r:id="rId20"/>
    <p:sldId id="275" r:id="rId21"/>
    <p:sldId id="313" r:id="rId22"/>
    <p:sldId id="315" r:id="rId23"/>
    <p:sldId id="316" r:id="rId24"/>
    <p:sldId id="277" r:id="rId25"/>
    <p:sldId id="276" r:id="rId26"/>
    <p:sldId id="301" r:id="rId27"/>
    <p:sldId id="302" r:id="rId28"/>
    <p:sldId id="303" r:id="rId29"/>
    <p:sldId id="304" r:id="rId30"/>
    <p:sldId id="324" r:id="rId31"/>
    <p:sldId id="279" r:id="rId32"/>
    <p:sldId id="280" r:id="rId33"/>
    <p:sldId id="281" r:id="rId34"/>
    <p:sldId id="314" r:id="rId35"/>
    <p:sldId id="282" r:id="rId36"/>
    <p:sldId id="283" r:id="rId37"/>
    <p:sldId id="284" r:id="rId38"/>
    <p:sldId id="285" r:id="rId39"/>
    <p:sldId id="286" r:id="rId40"/>
    <p:sldId id="306" r:id="rId41"/>
    <p:sldId id="307" r:id="rId42"/>
    <p:sldId id="287" r:id="rId43"/>
    <p:sldId id="332" r:id="rId44"/>
    <p:sldId id="288" r:id="rId45"/>
    <p:sldId id="327" r:id="rId46"/>
    <p:sldId id="331" r:id="rId47"/>
    <p:sldId id="292" r:id="rId48"/>
    <p:sldId id="289" r:id="rId49"/>
    <p:sldId id="290" r:id="rId50"/>
    <p:sldId id="311" r:id="rId51"/>
    <p:sldId id="310" r:id="rId52"/>
    <p:sldId id="308" r:id="rId53"/>
    <p:sldId id="291" r:id="rId54"/>
    <p:sldId id="293" r:id="rId55"/>
    <p:sldId id="305" r:id="rId56"/>
    <p:sldId id="323" r:id="rId57"/>
    <p:sldId id="294" r:id="rId58"/>
    <p:sldId id="295" r:id="rId59"/>
    <p:sldId id="329" r:id="rId60"/>
    <p:sldId id="330" r:id="rId61"/>
    <p:sldId id="296" r:id="rId62"/>
    <p:sldId id="297" r:id="rId63"/>
    <p:sldId id="309" r:id="rId64"/>
  </p:sldIdLst>
  <p:sldSz cx="9144000" cy="6858000" type="screen4x3"/>
  <p:notesSz cx="6858000" cy="9144000"/>
  <p:custDataLst>
    <p:tags r:id="rId66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5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324" autoAdjust="0"/>
  </p:normalViewPr>
  <p:slideViewPr>
    <p:cSldViewPr>
      <p:cViewPr varScale="1">
        <p:scale>
          <a:sx n="107" d="100"/>
          <a:sy n="107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36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BFF195-CA47-4F8E-B932-3196E07B3356}" type="datetimeFigureOut">
              <a:rPr lang="cs-CZ"/>
              <a:pPr>
                <a:defRPr/>
              </a:pPr>
              <a:t>04.10.2020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F76E6E-FB5C-4489-953A-A74878165E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0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8122-B1A1-4705-9E1A-919047F5F84A}" type="datetime10">
              <a:rPr lang="cs-CZ" smtClean="0"/>
              <a:t>16:06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0E32-BD31-449A-80AB-0B5E1B247D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D242-86DA-4821-9F73-171DAFE6F61D}" type="datetime10">
              <a:rPr lang="cs-CZ" smtClean="0"/>
              <a:t>16:06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3EE2-C7A0-446E-BBD4-D53A5F510D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14C6-6EB0-45B7-AB94-09EA1F8697E2}" type="datetime10">
              <a:rPr lang="cs-CZ" smtClean="0"/>
              <a:t>16:06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C0C9-C06B-4067-A808-AC3DA87AE3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D76A-E788-4E4F-842A-5366B4009347}" type="datetime10">
              <a:rPr lang="cs-CZ" smtClean="0"/>
              <a:t>16:06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4DE1-34E6-40D7-8440-56EC455A8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6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DDD8-7072-43BF-B86F-F755E086DCB9}" type="datetime10">
              <a:rPr lang="cs-CZ" smtClean="0"/>
              <a:t>16:06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0A7E-1364-4E2E-B6C3-FBDEB357B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3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1F2-CEF7-4613-9948-1477F1322502}" type="datetime10">
              <a:rPr lang="cs-CZ" smtClean="0"/>
              <a:t>16:06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00F0-CCB0-4A92-9AA0-EB5F90E7E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35A0-FEBE-40AE-9640-2321ED6BA8B1}" type="datetime10">
              <a:rPr lang="cs-CZ" smtClean="0"/>
              <a:t>16:06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B6B7-BC45-43B0-AF76-054EF9D17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3D08-2DB1-4A5B-8733-972F016BA890}" type="datetime10">
              <a:rPr lang="cs-CZ" smtClean="0"/>
              <a:t>16:06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9519-9F4F-42D9-BD51-EBB0A7654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26AB-F981-46E0-83F6-F4BE8275A0F3}" type="datetime10">
              <a:rPr lang="cs-CZ" smtClean="0"/>
              <a:t>16:06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58FC-3094-43E4-80E5-368DF38079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409-B428-4032-A6F4-CEDFD503E237}" type="datetime10">
              <a:rPr lang="cs-CZ" smtClean="0"/>
              <a:t>16:06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D6AE-E1A5-4559-B908-FB4BD7A95B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7CBA-9C13-4E15-9618-9F2AACDDEA24}" type="datetime10">
              <a:rPr lang="cs-CZ" smtClean="0"/>
              <a:t>16:06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38B4-FC0F-4886-9D09-BDD1274F35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0F42-C44E-4918-A705-8F195098C653}" type="datetime10">
              <a:rPr lang="cs-CZ" smtClean="0"/>
              <a:t>16:06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D1C4-20E2-4561-B88A-51BDD98AC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18E2-5B1F-4545-956F-A46A650E5A13}" type="datetime10">
              <a:rPr lang="cs-CZ" smtClean="0"/>
              <a:t>16:06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BAAF-FD64-4E3A-83D6-665BD901B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2AD426-2223-46F1-B0B4-3133A76D9246}" type="datetime10">
              <a:rPr lang="cs-CZ" smtClean="0"/>
              <a:t>16:06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5D2A3A-4E88-40DF-90F4-154CB7488D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691" r:id="rId9"/>
    <p:sldLayoutId id="2147483690" r:id="rId10"/>
    <p:sldLayoutId id="2147483689" r:id="rId11"/>
    <p:sldLayoutId id="2147483700" r:id="rId12"/>
    <p:sldLayoutId id="2147483701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WWOM53Zh2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arel.oldium.net/" TargetMode="External"/><Relationship Id="rId2" Type="http://schemas.openxmlformats.org/officeDocument/2006/relationships/hyperlink" Target="http://xkarel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draw.io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/>
              <a:t>Algoritmizace </a:t>
            </a:r>
            <a:br>
              <a:rPr lang="cs-CZ" b="1" dirty="0"/>
            </a:br>
            <a:r>
              <a:rPr lang="cs-CZ" b="1" dirty="0"/>
              <a:t>a datové struktury</a:t>
            </a:r>
            <a:br>
              <a:rPr lang="cs-CZ" b="1" dirty="0"/>
            </a:br>
            <a:r>
              <a:rPr lang="cs-CZ" b="1" dirty="0"/>
              <a:t>(14ASD)</a:t>
            </a:r>
          </a:p>
        </p:txBody>
      </p:sp>
      <p:sp>
        <p:nvSpPr>
          <p:cNvPr id="9219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cs-CZ" altLang="cs-CZ" dirty="0"/>
              <a:t>2. cvičení</a:t>
            </a:r>
          </a:p>
        </p:txBody>
      </p:sp>
    </p:spTree>
    <p:extLst>
      <p:ext uri="{BB962C8B-B14F-4D97-AF65-F5344CB8AC3E}">
        <p14:creationId xmlns:p14="http://schemas.microsoft.com/office/powerpoint/2010/main" val="255128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symboly vývojového diagramu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5611812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komponenty algoritmů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0070C0"/>
                </a:solidFill>
              </a:rPr>
              <a:t>Začátek/konec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0070C0"/>
                </a:solidFill>
              </a:rPr>
              <a:t>Posloupnost (sekvence) příkazů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kroky v daném pořadí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AKCE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0070C0"/>
                </a:solidFill>
              </a:rPr>
              <a:t>Větvení (podmínky)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výběr dalších prováděných kroků závisí na splnění/nesplnění nějaké podmínky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0070C0"/>
                </a:solidFill>
              </a:rPr>
              <a:t>Cyklus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opakované provádění kroků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dirty="0"/>
              <a:t>s pevným počtem opakování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dirty="0"/>
              <a:t>s podmínkou (na konci/na počátku) - provádění kroků se opakuje, dokud je/není splněna podmínka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použití symbolů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1989138"/>
            <a:ext cx="32385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použití symbolů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25613"/>
            <a:ext cx="34480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7188"/>
            <a:ext cx="40862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ovéPole 4"/>
          <p:cNvSpPr txBox="1">
            <a:spLocks noChangeArrowheads="1"/>
          </p:cNvSpPr>
          <p:nvPr/>
        </p:nvSpPr>
        <p:spPr bwMode="auto">
          <a:xfrm>
            <a:off x="2047875" y="2994025"/>
            <a:ext cx="719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+</a:t>
            </a:r>
          </a:p>
        </p:txBody>
      </p:sp>
      <p:sp>
        <p:nvSpPr>
          <p:cNvPr id="29703" name="TextovéPole 7"/>
          <p:cNvSpPr txBox="1">
            <a:spLocks noChangeArrowheads="1"/>
          </p:cNvSpPr>
          <p:nvPr/>
        </p:nvSpPr>
        <p:spPr bwMode="auto">
          <a:xfrm>
            <a:off x="1327150" y="3860800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-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67744" y="29876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38610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2" grpId="1"/>
      <p:bldP spid="29703" grpId="0"/>
      <p:bldP spid="29703" grpId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použití symbolů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565400"/>
            <a:ext cx="4124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9B0777-546F-4E1F-83E6-F1211C6D5480}"/>
              </a:ext>
            </a:extLst>
          </p:cNvPr>
          <p:cNvSpPr txBox="1"/>
          <p:nvPr/>
        </p:nvSpPr>
        <p:spPr>
          <a:xfrm>
            <a:off x="4390769" y="439181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ANO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119AC6-590E-436B-A5A6-D31FEC568E3C}"/>
              </a:ext>
            </a:extLst>
          </p:cNvPr>
          <p:cNvSpPr txBox="1"/>
          <p:nvPr/>
        </p:nvSpPr>
        <p:spPr>
          <a:xfrm>
            <a:off x="4968044" y="3572150"/>
            <a:ext cx="505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Cyklus s podmínkou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podmínkou na začátku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 podmínkou na konci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572000" y="6451814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tělo cyklu se provede minimálně jednou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41908"/>
              </p:ext>
            </p:extLst>
          </p:nvPr>
        </p:nvGraphicFramePr>
        <p:xfrm>
          <a:off x="429260" y="2976561"/>
          <a:ext cx="39878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SmartDraw" r:id="rId3" imgW="3988080" imgH="2874240" progId="SmartDraw.2">
                  <p:embed/>
                </p:oleObj>
              </mc:Choice>
              <mc:Fallback>
                <p:oleObj name="SmartDraw" r:id="rId3" imgW="3988080" imgH="287424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260" y="2976561"/>
                        <a:ext cx="3987800" cy="287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49307"/>
              </p:ext>
            </p:extLst>
          </p:nvPr>
        </p:nvGraphicFramePr>
        <p:xfrm>
          <a:off x="5283358" y="2513806"/>
          <a:ext cx="2874963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SmartDraw" r:id="rId5" imgW="2875680" imgH="3800520" progId="SmartDraw.2">
                  <p:embed/>
                </p:oleObj>
              </mc:Choice>
              <mc:Fallback>
                <p:oleObj name="SmartDraw" r:id="rId5" imgW="2875680" imgH="38005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358" y="2513806"/>
                        <a:ext cx="2874963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80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Cyklus s podmínkou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6"/>
          </a:xfrm>
        </p:spPr>
        <p:txBody>
          <a:bodyPr/>
          <a:lstStyle/>
          <a:p>
            <a:r>
              <a:rPr lang="cs-CZ" dirty="0"/>
              <a:t>Kolikrát uhodíme kladívkem na hřebík?</a:t>
            </a:r>
          </a:p>
          <a:p>
            <a:pPr lvl="1"/>
            <a:r>
              <a:rPr lang="cs-CZ" dirty="0"/>
              <a:t>počet opakování těla cyklu (úderů kladívkem) není předem znám</a:t>
            </a:r>
          </a:p>
          <a:p>
            <a:pPr lvl="2"/>
            <a:r>
              <a:rPr lang="cs-CZ" dirty="0"/>
              <a:t>není to cyklus s pevným počtem opakování</a:t>
            </a:r>
          </a:p>
          <a:p>
            <a:pPr lvl="1"/>
            <a:r>
              <a:rPr lang="cs-CZ" dirty="0"/>
              <a:t>tlučeme tak dlouho, dokud není hřebík zatlučený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861048"/>
            <a:ext cx="3744416" cy="2684377"/>
          </a:xfrm>
          <a:prstGeom prst="rect">
            <a:avLst/>
          </a:prstGeom>
        </p:spPr>
      </p:pic>
      <p:sp>
        <p:nvSpPr>
          <p:cNvPr id="19" name="Oblouk 18"/>
          <p:cNvSpPr/>
          <p:nvPr/>
        </p:nvSpPr>
        <p:spPr>
          <a:xfrm>
            <a:off x="4499992" y="3501008"/>
            <a:ext cx="1872208" cy="3312368"/>
          </a:xfrm>
          <a:prstGeom prst="arc">
            <a:avLst>
              <a:gd name="adj1" fmla="val 17539337"/>
              <a:gd name="adj2" fmla="val 21064444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7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515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Cyklus s podmínkou na začátku</a:t>
            </a:r>
            <a:endParaRPr lang="en-US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8"/>
            <a:ext cx="8229600" cy="4792072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vývojový diagram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666890" y="2449464"/>
            <a:ext cx="4353382" cy="3715840"/>
            <a:chOff x="2272378" y="2204864"/>
            <a:chExt cx="4353382" cy="3715840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389049" y="2798138"/>
              <a:ext cx="1633844" cy="121805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Je hřebík </a:t>
              </a:r>
            </a:p>
            <a:p>
              <a:pPr algn="ctr"/>
              <a:r>
                <a:rPr lang="cs-CZ" sz="1400" b="1" dirty="0"/>
                <a:t>zatlučen?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H="1">
              <a:off x="4205969" y="4017503"/>
              <a:ext cx="3947" cy="345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790720" y="3985319"/>
              <a:ext cx="393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5022893" y="3405057"/>
              <a:ext cx="1133283" cy="2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136084" y="3138917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275856" y="4365139"/>
              <a:ext cx="1860228" cy="504021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Uhoď</a:t>
              </a:r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205971" y="2501501"/>
              <a:ext cx="0" cy="29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3736387" y="2204864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START</a:t>
              </a:r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5686591" y="5624067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6156176" y="3409357"/>
              <a:ext cx="3576" cy="2214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 flipH="1">
              <a:off x="2275954" y="4617149"/>
              <a:ext cx="999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272378" y="2642024"/>
              <a:ext cx="19335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4" name="Přímá spojnice 3"/>
            <p:cNvCxnSpPr>
              <a:stCxn id="32787" idx="1"/>
            </p:cNvCxnSpPr>
            <p:nvPr/>
          </p:nvCxnSpPr>
          <p:spPr>
            <a:xfrm flipH="1" flipV="1">
              <a:off x="2272378" y="2642024"/>
              <a:ext cx="3576" cy="1975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28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515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Cyklus s podmínkou na konci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8"/>
            <a:ext cx="8229600" cy="4792072"/>
          </a:xfrm>
        </p:spPr>
        <p:txBody>
          <a:bodyPr/>
          <a:lstStyle/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porovnejte oba případy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chování obou variant, když přijdeme k prknu, ve kterém je již hřebík zatlučen)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2843808" y="1916832"/>
            <a:ext cx="4232670" cy="3681013"/>
            <a:chOff x="2787602" y="2449464"/>
            <a:chExt cx="4232670" cy="3681013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783561" y="3861048"/>
              <a:ext cx="1633844" cy="121805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Je hřebík</a:t>
              </a:r>
            </a:p>
            <a:p>
              <a:pPr algn="ctr"/>
              <a:r>
                <a:rPr lang="cs-CZ" sz="1400" b="1" dirty="0"/>
                <a:t>zatlučen?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419872" y="4185084"/>
              <a:ext cx="393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5418937" y="4473116"/>
              <a:ext cx="1133283" cy="2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510099" y="4149080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680463" y="3049248"/>
              <a:ext cx="1860228" cy="504021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Uhoď</a:t>
              </a:r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600483" y="2746101"/>
              <a:ext cx="0" cy="29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4130899" y="2449464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START</a:t>
              </a:r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6081103" y="5833840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6550688" y="4473116"/>
              <a:ext cx="1532" cy="139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 flipH="1">
              <a:off x="2787602" y="4473116"/>
              <a:ext cx="999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787602" y="2886624"/>
              <a:ext cx="1812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4" name="Přímá spojnice 3"/>
            <p:cNvCxnSpPr>
              <a:stCxn id="32787" idx="1"/>
            </p:cNvCxnSpPr>
            <p:nvPr/>
          </p:nvCxnSpPr>
          <p:spPr>
            <a:xfrm flipV="1">
              <a:off x="2787602" y="2886624"/>
              <a:ext cx="0" cy="158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4604426" y="3551663"/>
              <a:ext cx="0" cy="309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2184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515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Cyklus s podmínkou na začátku</a:t>
            </a:r>
            <a:endParaRPr lang="en-US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2796"/>
            <a:ext cx="8229600" cy="4884204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Poznámka:</a:t>
            </a:r>
          </a:p>
          <a:p>
            <a:r>
              <a:rPr lang="cs-CZ" dirty="0"/>
              <a:t>v programovacích jazycích se cyklus s podmínkou na začátku zapisuje pomocí slova </a:t>
            </a:r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(podmínka)</a:t>
            </a:r>
          </a:p>
          <a:p>
            <a:pPr lvl="1"/>
            <a:r>
              <a:rPr lang="cs-CZ" dirty="0">
                <a:cs typeface="Courier New" panose="02070309020205020404" pitchFamily="49" charset="0"/>
              </a:rPr>
              <a:t>do těla cyklu se vstupuje, pokud je podmínka splněna; aby vývojový diagram odpovídal významově běžnému zápisu v programovacích jazycích, měl by být nakreslen takto: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663788" y="3933056"/>
            <a:ext cx="4356447" cy="2664296"/>
            <a:chOff x="2272378" y="2204864"/>
            <a:chExt cx="4356447" cy="2664296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389049" y="2798138"/>
              <a:ext cx="1633844" cy="121805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Kouká hřebík?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H="1">
              <a:off x="4205969" y="4017503"/>
              <a:ext cx="3947" cy="345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790720" y="3985319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5022893" y="3405057"/>
              <a:ext cx="1133283" cy="2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136084" y="3138917"/>
              <a:ext cx="393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275856" y="4365139"/>
              <a:ext cx="1860228" cy="504021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Uhoď</a:t>
              </a:r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205971" y="2501501"/>
              <a:ext cx="0" cy="29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3736387" y="2204864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START</a:t>
              </a:r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5689656" y="4552552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6157708" y="3409357"/>
              <a:ext cx="2044" cy="1143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 flipH="1">
              <a:off x="2275954" y="4617149"/>
              <a:ext cx="999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272378" y="2642024"/>
              <a:ext cx="19335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4" name="Přímá spojnice 3"/>
            <p:cNvCxnSpPr>
              <a:stCxn id="32787" idx="1"/>
            </p:cNvCxnSpPr>
            <p:nvPr/>
          </p:nvCxnSpPr>
          <p:spPr>
            <a:xfrm flipH="1" flipV="1">
              <a:off x="2272378" y="2642024"/>
              <a:ext cx="3576" cy="1975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05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Algoritmus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Definice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Návod jak provést určitou činnost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Přesný návod či postup, kterým lze vyřešit daný typ úlohy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…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Transformace vstupních dat na výstupní data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Vstupy mají definované množiny hodnot, jichž mohou nabývat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Algoritmus je procedura proveditelná </a:t>
            </a:r>
            <a:r>
              <a:rPr lang="cs-CZ" dirty="0" err="1">
                <a:solidFill>
                  <a:srgbClr val="0070C0"/>
                </a:solidFill>
              </a:rPr>
              <a:t>Turingovým</a:t>
            </a:r>
            <a:r>
              <a:rPr lang="cs-CZ" dirty="0">
                <a:solidFill>
                  <a:srgbClr val="0070C0"/>
                </a:solidFill>
              </a:rPr>
              <a:t> strojem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teoretický model počítače popsaný matematikem Alanem </a:t>
            </a:r>
            <a:r>
              <a:rPr lang="cs-CZ" dirty="0" err="1"/>
              <a:t>Turingem</a:t>
            </a:r>
            <a:endParaRPr lang="cs-CZ" dirty="0"/>
          </a:p>
          <a:p>
            <a:pPr marL="183833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183833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Jedná se o posloupnost elementárních kroků</a:t>
            </a:r>
            <a:endParaRPr lang="cs-CZ" dirty="0"/>
          </a:p>
          <a:p>
            <a:pPr marL="953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458470"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Základní použití symbolů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98" y="1428750"/>
            <a:ext cx="2914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184068" y="1700808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alternativně v </a:t>
            </a:r>
            <a:br>
              <a:rPr lang="cs-CZ" dirty="0"/>
            </a:br>
            <a:r>
              <a:rPr lang="cs-CZ" dirty="0"/>
              <a:t>PS Diagramu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578481" y="2595203"/>
            <a:ext cx="2914650" cy="3066045"/>
            <a:chOff x="4578481" y="2595203"/>
            <a:chExt cx="2914650" cy="3066045"/>
          </a:xfrm>
        </p:grpSpPr>
        <p:grpSp>
          <p:nvGrpSpPr>
            <p:cNvPr id="11" name="Skupina 10"/>
            <p:cNvGrpSpPr/>
            <p:nvPr/>
          </p:nvGrpSpPr>
          <p:grpSpPr>
            <a:xfrm>
              <a:off x="4578481" y="2595203"/>
              <a:ext cx="2914650" cy="3066045"/>
              <a:chOff x="4578481" y="2595203"/>
              <a:chExt cx="2914650" cy="306604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11642" b="31885"/>
              <a:stretch/>
            </p:blipFill>
            <p:spPr bwMode="auto">
              <a:xfrm>
                <a:off x="4578481" y="2595203"/>
                <a:ext cx="2914650" cy="3066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Přímá spojnice 5"/>
              <p:cNvCxnSpPr/>
              <p:nvPr/>
            </p:nvCxnSpPr>
            <p:spPr>
              <a:xfrm flipH="1">
                <a:off x="4968044" y="5661248"/>
                <a:ext cx="11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se šipkou 9"/>
              <p:cNvCxnSpPr/>
              <p:nvPr/>
            </p:nvCxnSpPr>
            <p:spPr>
              <a:xfrm>
                <a:off x="6804248" y="3897052"/>
                <a:ext cx="68888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5823799" y="3744173"/>
                  <a:ext cx="135913" cy="246221"/>
                </a:xfrm>
                <a:prstGeom prst="rect">
                  <a:avLst/>
                </a:prstGeom>
                <a:solidFill>
                  <a:srgbClr val="CCFF65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cs-CZ" sz="1600" dirty="0"/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799" y="3744173"/>
                  <a:ext cx="135913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783" r="-6087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Cyklus s pevným počtem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76800"/>
          </a:xfrm>
        </p:spPr>
        <p:txBody>
          <a:bodyPr/>
          <a:lstStyle/>
          <a:p>
            <a:r>
              <a:rPr lang="cs-CZ" dirty="0"/>
              <a:t>nelze použít vždy, příklad: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Zatlučení hřebíku – operace „úder kladiva na hřebík“</a:t>
            </a:r>
          </a:p>
          <a:p>
            <a:endParaRPr lang="cs-CZ" dirty="0"/>
          </a:p>
          <a:p>
            <a:r>
              <a:rPr lang="cs-CZ" dirty="0"/>
              <a:t>stav po např. 5ti úderech:</a:t>
            </a:r>
          </a:p>
          <a:p>
            <a:pPr lvl="1"/>
            <a:r>
              <a:rPr lang="cs-CZ" dirty="0"/>
              <a:t>hřebík málo zatlučený</a:t>
            </a:r>
          </a:p>
          <a:p>
            <a:pPr lvl="1"/>
            <a:r>
              <a:rPr lang="cs-CZ" dirty="0"/>
              <a:t>hřebík zatlučený</a:t>
            </a:r>
          </a:p>
          <a:p>
            <a:pPr lvl="1"/>
            <a:r>
              <a:rPr lang="cs-CZ" dirty="0"/>
              <a:t>hřebík moc zatlučený (rozštípané dřevo)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lépe řešit pomocí cyklu s podmínkou „je hřebík zatlučen?“</a:t>
            </a:r>
          </a:p>
        </p:txBody>
      </p:sp>
    </p:spTree>
    <p:extLst>
      <p:ext uri="{BB962C8B-B14F-4D97-AF65-F5344CB8AC3E}">
        <p14:creationId xmlns:p14="http://schemas.microsoft.com/office/powerpoint/2010/main" val="328023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515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Cyklus s podmínkou na začátku</a:t>
            </a:r>
            <a:br>
              <a:rPr lang="cs-CZ" dirty="0"/>
            </a:br>
            <a:r>
              <a:rPr lang="cs-CZ" dirty="0"/>
              <a:t>zatloukání hřebíku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8"/>
            <a:ext cx="8229600" cy="4792072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zápis vývojovým diagramem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666890" y="2449464"/>
            <a:ext cx="4353382" cy="3715840"/>
            <a:chOff x="2272378" y="2204864"/>
            <a:chExt cx="4353382" cy="3715840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389049" y="2798138"/>
              <a:ext cx="1633844" cy="121805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Je hřebík</a:t>
              </a:r>
            </a:p>
            <a:p>
              <a:pPr algn="ctr"/>
              <a:r>
                <a:rPr lang="cs-CZ" sz="1400" b="1" dirty="0"/>
                <a:t>zatlučen?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H="1">
              <a:off x="4205969" y="4017503"/>
              <a:ext cx="3947" cy="345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790720" y="3985319"/>
              <a:ext cx="393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5022893" y="3405057"/>
              <a:ext cx="1133283" cy="2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136084" y="3138917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275856" y="4365139"/>
              <a:ext cx="1860228" cy="504021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Uhoď kladivem</a:t>
              </a:r>
            </a:p>
            <a:p>
              <a:pPr algn="ctr"/>
              <a:r>
                <a:rPr lang="cs-CZ" sz="1400" b="1" dirty="0"/>
                <a:t> na hřebík</a:t>
              </a:r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205971" y="2501501"/>
              <a:ext cx="0" cy="29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3736387" y="2204864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ZAČÁTEK</a:t>
              </a:r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5686591" y="5624067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6156176" y="3409357"/>
              <a:ext cx="3576" cy="2214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 flipH="1">
              <a:off x="2275954" y="4617149"/>
              <a:ext cx="999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272378" y="2642024"/>
              <a:ext cx="19335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4" name="Přímá spojnice 3"/>
            <p:cNvCxnSpPr>
              <a:stCxn id="32787" idx="1"/>
            </p:cNvCxnSpPr>
            <p:nvPr/>
          </p:nvCxnSpPr>
          <p:spPr>
            <a:xfrm flipH="1" flipV="1">
              <a:off x="2272378" y="2642024"/>
              <a:ext cx="3576" cy="1975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80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515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Cyklus s podmínkou na konci</a:t>
            </a:r>
            <a:br>
              <a:rPr lang="cs-CZ" dirty="0"/>
            </a:br>
            <a:r>
              <a:rPr lang="cs-CZ" dirty="0"/>
              <a:t>zatloukání hřebíku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8"/>
            <a:ext cx="8229600" cy="4792072"/>
          </a:xfrm>
        </p:spPr>
        <p:txBody>
          <a:bodyPr/>
          <a:lstStyle/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787602" y="1844824"/>
            <a:ext cx="4232670" cy="3715840"/>
            <a:chOff x="2787602" y="2449464"/>
            <a:chExt cx="4232670" cy="3715840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783561" y="3861048"/>
              <a:ext cx="1633844" cy="121805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Je hřebík</a:t>
              </a:r>
            </a:p>
            <a:p>
              <a:pPr algn="ctr"/>
              <a:r>
                <a:rPr lang="cs-CZ" sz="1400" b="1" dirty="0"/>
                <a:t>zatlučen?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419872" y="4185084"/>
              <a:ext cx="393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5418937" y="4473116"/>
              <a:ext cx="1133283" cy="2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5510099" y="4149080"/>
              <a:ext cx="5020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680463" y="3049248"/>
              <a:ext cx="1860228" cy="504021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Uhoď kladivem</a:t>
              </a:r>
            </a:p>
            <a:p>
              <a:pPr algn="ctr"/>
              <a:r>
                <a:rPr lang="cs-CZ" sz="1400" b="1" dirty="0"/>
                <a:t> na hřebík</a:t>
              </a:r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600483" y="2746101"/>
              <a:ext cx="0" cy="29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4130899" y="2449464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ZAČÁTEK</a:t>
              </a:r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6081103" y="5868667"/>
              <a:ext cx="939169" cy="296637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6550688" y="4473116"/>
              <a:ext cx="1532" cy="139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 flipH="1">
              <a:off x="2787602" y="4473116"/>
              <a:ext cx="999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787602" y="2886624"/>
              <a:ext cx="1812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4" name="Přímá spojnice 3"/>
            <p:cNvCxnSpPr>
              <a:stCxn id="32787" idx="1"/>
            </p:cNvCxnSpPr>
            <p:nvPr/>
          </p:nvCxnSpPr>
          <p:spPr>
            <a:xfrm flipV="1">
              <a:off x="2787602" y="2886624"/>
              <a:ext cx="0" cy="158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4604426" y="3551663"/>
              <a:ext cx="0" cy="309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99354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Algoritmus pro výpočet obvodu kruhu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0070C0"/>
                </a:solidFill>
              </a:rPr>
              <a:t>zápis strukturovaným přirozeným jazykem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1.</a:t>
            </a:r>
            <a:r>
              <a:rPr lang="cs-CZ" dirty="0"/>
              <a:t> - Tiskni: Zadej poloměr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2.</a:t>
            </a:r>
            <a:r>
              <a:rPr lang="cs-CZ" dirty="0"/>
              <a:t> - Čti: 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3.</a:t>
            </a:r>
            <a:r>
              <a:rPr lang="cs-CZ" dirty="0"/>
              <a:t> - Jestliže je r &lt; 0, pak </a:t>
            </a:r>
            <a:r>
              <a:rPr lang="cs-CZ" u="sng" dirty="0"/>
              <a:t>Krok 7.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4.</a:t>
            </a:r>
            <a:r>
              <a:rPr lang="cs-CZ" dirty="0"/>
              <a:t> - o = 2*3.14*r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5.</a:t>
            </a:r>
            <a:r>
              <a:rPr lang="cs-CZ" dirty="0"/>
              <a:t> - Tiskni: Obvod je o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6.</a:t>
            </a:r>
            <a:r>
              <a:rPr lang="cs-CZ" dirty="0"/>
              <a:t> - Konec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7.</a:t>
            </a:r>
            <a:r>
              <a:rPr lang="cs-CZ" dirty="0"/>
              <a:t> - Tisk: Chyba: Poloměr je záporný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8.</a:t>
            </a:r>
            <a:r>
              <a:rPr lang="cs-CZ" dirty="0"/>
              <a:t> - Konec</a:t>
            </a:r>
          </a:p>
        </p:txBody>
      </p:sp>
    </p:spTree>
    <p:extLst>
      <p:ext uri="{BB962C8B-B14F-4D97-AF65-F5344CB8AC3E}">
        <p14:creationId xmlns:p14="http://schemas.microsoft.com/office/powerpoint/2010/main" val="398300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Algoritmus pro výpočet obvodu kruhu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zápis vývojovým diagramem</a:t>
            </a: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3132138" y="2195513"/>
            <a:ext cx="5164137" cy="4524375"/>
            <a:chOff x="2698750" y="1052513"/>
            <a:chExt cx="6337300" cy="5472112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611563" y="3173413"/>
              <a:ext cx="1150937" cy="7921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r &lt; 0</a:t>
              </a: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4210050" y="28527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4187825" y="3965575"/>
              <a:ext cx="0" cy="328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700464" y="3860801"/>
              <a:ext cx="482349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/>
                <a:t>ne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4764088" y="3605213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991099" y="3238500"/>
              <a:ext cx="616117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32779" name="AutoShape 15"/>
            <p:cNvSpPr>
              <a:spLocks noChangeArrowheads="1"/>
            </p:cNvSpPr>
            <p:nvPr/>
          </p:nvSpPr>
          <p:spPr bwMode="auto">
            <a:xfrm>
              <a:off x="3059113" y="4294188"/>
              <a:ext cx="2282825" cy="60960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o = 2 * 3.14 * r</a:t>
              </a:r>
            </a:p>
          </p:txBody>
        </p:sp>
        <p:sp>
          <p:nvSpPr>
            <p:cNvPr id="32780" name="Line 16"/>
            <p:cNvSpPr>
              <a:spLocks noChangeShapeType="1"/>
            </p:cNvSpPr>
            <p:nvPr/>
          </p:nvSpPr>
          <p:spPr bwMode="auto">
            <a:xfrm>
              <a:off x="4210050" y="21320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1" name="Line 17"/>
            <p:cNvSpPr>
              <a:spLocks noChangeShapeType="1"/>
            </p:cNvSpPr>
            <p:nvPr/>
          </p:nvSpPr>
          <p:spPr bwMode="auto">
            <a:xfrm>
              <a:off x="4210050" y="141128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2" name="AutoShape 18"/>
            <p:cNvSpPr>
              <a:spLocks noChangeArrowheads="1"/>
            </p:cNvSpPr>
            <p:nvPr/>
          </p:nvSpPr>
          <p:spPr bwMode="auto">
            <a:xfrm>
              <a:off x="3633788" y="1052513"/>
              <a:ext cx="1152525" cy="358775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ZAČÁTEK</a:t>
              </a:r>
            </a:p>
          </p:txBody>
        </p:sp>
        <p:sp>
          <p:nvSpPr>
            <p:cNvPr id="32783" name="Line 20"/>
            <p:cNvSpPr>
              <a:spLocks noChangeShapeType="1"/>
            </p:cNvSpPr>
            <p:nvPr/>
          </p:nvSpPr>
          <p:spPr bwMode="auto">
            <a:xfrm>
              <a:off x="4210050" y="494188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4" name="AutoShape 21"/>
            <p:cNvSpPr>
              <a:spLocks noChangeArrowheads="1"/>
            </p:cNvSpPr>
            <p:nvPr/>
          </p:nvSpPr>
          <p:spPr bwMode="auto">
            <a:xfrm>
              <a:off x="3633788" y="6165850"/>
              <a:ext cx="1152525" cy="358775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32785" name="Line 22"/>
            <p:cNvSpPr>
              <a:spLocks noChangeShapeType="1"/>
            </p:cNvSpPr>
            <p:nvPr/>
          </p:nvSpPr>
          <p:spPr bwMode="auto">
            <a:xfrm>
              <a:off x="4210050" y="573405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6" name="Line 23"/>
            <p:cNvSpPr>
              <a:spLocks noChangeShapeType="1"/>
            </p:cNvSpPr>
            <p:nvPr/>
          </p:nvSpPr>
          <p:spPr bwMode="auto">
            <a:xfrm flipH="1">
              <a:off x="4210050" y="5949950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7" name="Line 24"/>
            <p:cNvSpPr>
              <a:spLocks noChangeShapeType="1"/>
            </p:cNvSpPr>
            <p:nvPr/>
          </p:nvSpPr>
          <p:spPr bwMode="auto">
            <a:xfrm>
              <a:off x="7307263" y="4005263"/>
              <a:ext cx="0" cy="1944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8" name="AutoShape 25"/>
            <p:cNvSpPr>
              <a:spLocks noChangeArrowheads="1"/>
            </p:cNvSpPr>
            <p:nvPr/>
          </p:nvSpPr>
          <p:spPr bwMode="auto">
            <a:xfrm>
              <a:off x="2698750" y="1773238"/>
              <a:ext cx="3025775" cy="360362"/>
            </a:xfrm>
            <a:prstGeom prst="parallelogram">
              <a:avLst>
                <a:gd name="adj" fmla="val 10001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Tisk: Zadej poloměr</a:t>
              </a:r>
              <a:endParaRPr lang="en-GB" sz="1400" b="1" dirty="0"/>
            </a:p>
          </p:txBody>
        </p:sp>
        <p:sp>
          <p:nvSpPr>
            <p:cNvPr id="32789" name="AutoShape 26"/>
            <p:cNvSpPr>
              <a:spLocks noChangeArrowheads="1"/>
            </p:cNvSpPr>
            <p:nvPr/>
          </p:nvSpPr>
          <p:spPr bwMode="auto">
            <a:xfrm>
              <a:off x="3132138" y="2492375"/>
              <a:ext cx="2159000" cy="360363"/>
            </a:xfrm>
            <a:prstGeom prst="parallelogram">
              <a:avLst>
                <a:gd name="adj" fmla="val 9824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/>
                <a:t>Čti: r</a:t>
              </a:r>
              <a:endParaRPr lang="en-GB" sz="1400" b="1"/>
            </a:p>
          </p:txBody>
        </p:sp>
        <p:sp>
          <p:nvSpPr>
            <p:cNvPr id="32790" name="AutoShape 27"/>
            <p:cNvSpPr>
              <a:spLocks noChangeArrowheads="1"/>
            </p:cNvSpPr>
            <p:nvPr/>
          </p:nvSpPr>
          <p:spPr bwMode="auto">
            <a:xfrm>
              <a:off x="2770188" y="5300663"/>
              <a:ext cx="2879725" cy="433387"/>
            </a:xfrm>
            <a:prstGeom prst="parallelogram">
              <a:avLst>
                <a:gd name="adj" fmla="val 8315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Tisk: Obvod je o</a:t>
              </a:r>
              <a:endParaRPr lang="en-GB" sz="1400" b="1" dirty="0"/>
            </a:p>
          </p:txBody>
        </p:sp>
        <p:sp>
          <p:nvSpPr>
            <p:cNvPr id="32791" name="AutoShape 28"/>
            <p:cNvSpPr>
              <a:spLocks noChangeArrowheads="1"/>
            </p:cNvSpPr>
            <p:nvPr/>
          </p:nvSpPr>
          <p:spPr bwMode="auto">
            <a:xfrm>
              <a:off x="5616575" y="3141663"/>
              <a:ext cx="3419475" cy="863600"/>
            </a:xfrm>
            <a:prstGeom prst="parallelogram">
              <a:avLst>
                <a:gd name="adj" fmla="val 4430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Tisk: </a:t>
              </a:r>
            </a:p>
            <a:p>
              <a:pPr algn="ctr"/>
              <a:r>
                <a:rPr lang="cs-CZ" sz="1400" b="1" dirty="0"/>
                <a:t>Chyba, poloměr je záporný</a:t>
              </a:r>
              <a:endParaRPr lang="en-GB" sz="1400" b="1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Programátor na nákupu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59752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Manželka posílá na nákup svého muže, který je programátor. Říká mu: „Kup 15 rohlíků a kdyby měli vejce, tak vezmi 30“.</a:t>
            </a:r>
          </a:p>
          <a:p>
            <a:pPr marL="0" indent="0">
              <a:buNone/>
            </a:pPr>
            <a:r>
              <a:rPr lang="cs-CZ" dirty="0"/>
              <a:t>Manžel vejde do prodejny a ptá se prodavačky: „Máte vejce?“ „Ano“, odpoví prodavačka. „Tak mi dejte 30 rohlíků.“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http://www.vtipalek.com/vtipy/pocitacove-it-ajtaci/</a:t>
            </a:r>
          </a:p>
        </p:txBody>
      </p:sp>
    </p:spTree>
    <p:extLst>
      <p:ext uri="{BB962C8B-B14F-4D97-AF65-F5344CB8AC3E}">
        <p14:creationId xmlns:p14="http://schemas.microsoft.com/office/powerpoint/2010/main" val="413356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podle manželky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3131834" y="2186342"/>
            <a:ext cx="2664299" cy="3690930"/>
            <a:chOff x="3059113" y="1198164"/>
            <a:chExt cx="3269562" cy="4464083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465232" y="2751058"/>
              <a:ext cx="1445185" cy="105411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mají</a:t>
              </a:r>
            </a:p>
            <a:p>
              <a:pPr algn="ctr"/>
              <a:r>
                <a:rPr lang="cs-CZ" sz="1400" b="1" dirty="0"/>
                <a:t>vajíčka</a:t>
              </a:r>
            </a:p>
            <a:p>
              <a:pPr algn="ctr"/>
              <a:r>
                <a:rPr lang="cs-CZ" sz="1400" b="1" dirty="0"/>
                <a:t>?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187824" y="2375673"/>
              <a:ext cx="0" cy="360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187824" y="3805075"/>
              <a:ext cx="0" cy="328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84862" y="3700301"/>
              <a:ext cx="616117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40736" y="2983215"/>
              <a:ext cx="482349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3059113" y="4133688"/>
              <a:ext cx="2282825" cy="60960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kup 30 vajíček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210050" y="1556939"/>
              <a:ext cx="0" cy="360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633788" y="1198164"/>
              <a:ext cx="1152525" cy="358775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ZAČÁTEK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210050" y="4743288"/>
              <a:ext cx="0" cy="558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671384" y="5303472"/>
              <a:ext cx="1152525" cy="358775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4210050" y="4971643"/>
              <a:ext cx="2118625" cy="19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6328675" y="3284279"/>
              <a:ext cx="0" cy="1706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3207114" y="2763694"/>
            <a:ext cx="1860228" cy="504021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1" dirty="0"/>
              <a:t>kup 15 rohlíků 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16200000">
            <a:off x="5218280" y="3333300"/>
            <a:ext cx="1" cy="1155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50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podle programátora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3131834" y="2852936"/>
            <a:ext cx="2808318" cy="3024336"/>
            <a:chOff x="3059113" y="2004394"/>
            <a:chExt cx="3446292" cy="3657853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465232" y="2751058"/>
              <a:ext cx="1445185" cy="105411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mají</a:t>
              </a:r>
            </a:p>
            <a:p>
              <a:pPr algn="ctr"/>
              <a:r>
                <a:rPr lang="cs-CZ" sz="1400" b="1" dirty="0"/>
                <a:t>vajíčka</a:t>
              </a:r>
            </a:p>
            <a:p>
              <a:pPr algn="ctr"/>
              <a:r>
                <a:rPr lang="cs-CZ" sz="1400" b="1" dirty="0"/>
                <a:t>?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187824" y="3805075"/>
              <a:ext cx="0" cy="328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84862" y="3700301"/>
              <a:ext cx="616117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ano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40736" y="2983215"/>
              <a:ext cx="482349" cy="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ne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3059113" y="4133688"/>
              <a:ext cx="2282825" cy="60960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kup 30 rohlíků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210050" y="2363167"/>
              <a:ext cx="0" cy="360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633788" y="2004394"/>
              <a:ext cx="1152525" cy="358774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ZAČÁTEK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210050" y="4743288"/>
              <a:ext cx="0" cy="558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671384" y="5303472"/>
              <a:ext cx="1152525" cy="358775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KONEC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4210049" y="4971641"/>
              <a:ext cx="2295355" cy="11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6505405" y="4743289"/>
              <a:ext cx="0" cy="228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073105" y="4619679"/>
            <a:ext cx="1860228" cy="504021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1" dirty="0"/>
              <a:t>kup 15 rohlíků 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16200000">
            <a:off x="5287174" y="3258175"/>
            <a:ext cx="6232" cy="1299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940152" y="3911154"/>
            <a:ext cx="0" cy="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950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zadání musí být jednoznačné</a:t>
            </a:r>
          </a:p>
        </p:txBody>
      </p:sp>
    </p:spTree>
    <p:extLst>
      <p:ext uri="{BB962C8B-B14F-4D97-AF65-F5344CB8AC3E}">
        <p14:creationId xmlns:p14="http://schemas.microsoft.com/office/powerpoint/2010/main" val="320597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Algoritmus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Jak</a:t>
            </a:r>
            <a:r>
              <a:rPr lang="pl-PL" dirty="0"/>
              <a:t> si jej jednoduše představit: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postup pro výpočet obvodu kruhu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kuchařka: recepty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postup jak převést číslo ze z-</a:t>
            </a:r>
            <a:r>
              <a:rPr lang="cs-CZ" dirty="0" err="1"/>
              <a:t>adické</a:t>
            </a:r>
            <a:r>
              <a:rPr lang="cs-CZ" dirty="0"/>
              <a:t> soustavy do jiné 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návod pro sestavení nábytku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Na co vše se dá vymyslet algoritmus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Friendship Algorithm -The Big Bang Theory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https://youtu.be/jWWOM53Zh20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24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/>
              <a:t>Programovací jazyk KAREL</a:t>
            </a:r>
          </a:p>
        </p:txBody>
      </p:sp>
      <p:sp>
        <p:nvSpPr>
          <p:cNvPr id="1638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Richard E. </a:t>
            </a:r>
            <a:r>
              <a:rPr lang="cs-CZ" dirty="0" err="1"/>
              <a:t>Pattis</a:t>
            </a:r>
            <a:r>
              <a:rPr lang="cs-CZ" dirty="0"/>
              <a:t> ze </a:t>
            </a:r>
            <a:r>
              <a:rPr lang="cs-CZ" dirty="0" err="1"/>
              <a:t>Standfordské</a:t>
            </a:r>
            <a:r>
              <a:rPr lang="cs-CZ" dirty="0"/>
              <a:t> university – Karel (Karel Čapek – R.U.R., poprvé použito slovo ROBOT)</a:t>
            </a:r>
          </a:p>
          <a:p>
            <a:r>
              <a:rPr lang="cs-CZ" dirty="0">
                <a:hlinkClick r:id="rId2"/>
              </a:rPr>
              <a:t>http://xkarel.sourceforge.net/</a:t>
            </a:r>
            <a:r>
              <a:rPr lang="cs-CZ" dirty="0"/>
              <a:t> (program)</a:t>
            </a:r>
          </a:p>
          <a:p>
            <a:r>
              <a:rPr lang="cs-CZ" dirty="0">
                <a:hlinkClick r:id="rId3"/>
              </a:rPr>
              <a:t>http://karel.oldium.net/</a:t>
            </a:r>
            <a:r>
              <a:rPr lang="cs-CZ" dirty="0"/>
              <a:t> (internetová verze)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b="1" dirty="0">
                <a:solidFill>
                  <a:srgbClr val="00B050"/>
                </a:solidFill>
              </a:rPr>
              <a:t>S omezeným počtem příkazů ovládáme robota Karla</a:t>
            </a:r>
          </a:p>
          <a:p>
            <a:pPr lvl="1" eaLnBrk="1" hangingPunct="1"/>
            <a:r>
              <a:rPr lang="cs-CZ" b="1" dirty="0">
                <a:solidFill>
                  <a:srgbClr val="00B050"/>
                </a:solidFill>
              </a:rPr>
              <a:t>pohybuje se po obdélníku rozděleném na políčka (v základu se jedná o čtverec 10x10) </a:t>
            </a:r>
          </a:p>
          <a:p>
            <a:pPr lvl="1" eaLnBrk="1" hangingPunct="1"/>
            <a:r>
              <a:rPr lang="cs-CZ" b="1" dirty="0">
                <a:solidFill>
                  <a:srgbClr val="00B050"/>
                </a:solidFill>
              </a:rPr>
              <a:t>umí zvedat/pokládat cihly </a:t>
            </a:r>
          </a:p>
          <a:p>
            <a:pPr eaLnBrk="1" hangingPunct="1"/>
            <a:endParaRPr lang="cs-CZ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652963"/>
            <a:ext cx="48799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687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se šipkou 4"/>
          <p:cNvCxnSpPr/>
          <p:nvPr/>
        </p:nvCxnSpPr>
        <p:spPr>
          <a:xfrm>
            <a:off x="899592" y="3680152"/>
            <a:ext cx="7056784" cy="0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480024" y="404664"/>
            <a:ext cx="0" cy="6336704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62" y="1124744"/>
            <a:ext cx="4752528" cy="49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878399" y="47667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SEVER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07824" y="620527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JIH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2946210"/>
            <a:ext cx="122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ZÁPAD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74122" y="298874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VÝCHOD</a:t>
            </a:r>
          </a:p>
        </p:txBody>
      </p:sp>
    </p:spTree>
    <p:extLst>
      <p:ext uri="{BB962C8B-B14F-4D97-AF65-F5344CB8AC3E}">
        <p14:creationId xmlns:p14="http://schemas.microsoft.com/office/powerpoint/2010/main" val="3574672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457575"/>
            <a:ext cx="64706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Karel – elementární operace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Krok</a:t>
            </a:r>
            <a:r>
              <a:rPr lang="cs-CZ" dirty="0"/>
              <a:t> – posun o jedno políčko dopředu</a:t>
            </a:r>
          </a:p>
          <a:p>
            <a:r>
              <a:rPr lang="cs-CZ" b="1" dirty="0" err="1"/>
              <a:t>VlevoBok</a:t>
            </a:r>
            <a:r>
              <a:rPr lang="cs-CZ" dirty="0"/>
              <a:t> – natočení o 90° vlevo</a:t>
            </a:r>
          </a:p>
          <a:p>
            <a:r>
              <a:rPr lang="cs-CZ" b="1" dirty="0"/>
              <a:t>Polož</a:t>
            </a:r>
            <a:r>
              <a:rPr lang="cs-CZ" dirty="0"/>
              <a:t> – položení </a:t>
            </a:r>
            <a:r>
              <a:rPr lang="cs-CZ" u="sng" dirty="0"/>
              <a:t>jedné</a:t>
            </a:r>
            <a:r>
              <a:rPr lang="cs-CZ" dirty="0"/>
              <a:t> cihly na aktuální políčko</a:t>
            </a:r>
          </a:p>
          <a:p>
            <a:r>
              <a:rPr lang="cs-CZ" b="1" dirty="0"/>
              <a:t>Zvedni</a:t>
            </a:r>
            <a:r>
              <a:rPr lang="cs-CZ" dirty="0"/>
              <a:t> – zvednutí </a:t>
            </a:r>
            <a:r>
              <a:rPr lang="cs-CZ" u="sng" dirty="0"/>
              <a:t>jedné</a:t>
            </a:r>
            <a:r>
              <a:rPr lang="cs-CZ" dirty="0"/>
              <a:t> cihly z aktuálního políčka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55875" y="5157788"/>
            <a:ext cx="1008063" cy="935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50825" y="4581525"/>
            <a:ext cx="1873250" cy="719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653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Karel </a:t>
            </a:r>
            <a:r>
              <a:rPr lang="cs-CZ" dirty="0"/>
              <a:t>a cihly – neplatí fyzikální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Karel může provádět příkaz POLOŽ libovolněkrát (má od začátku k dispozici nekonečný počet cihel)</a:t>
            </a:r>
          </a:p>
          <a:p>
            <a:endParaRPr lang="cs-CZ" dirty="0"/>
          </a:p>
          <a:p>
            <a:r>
              <a:rPr lang="cs-CZ" dirty="0"/>
              <a:t>Karel může provádět příkaz ZVEDNI libovolněkrát (má od začátku k dispozici „nekonečně velký batoh na cihly“)</a:t>
            </a:r>
          </a:p>
          <a:p>
            <a:endParaRPr lang="cs-CZ" dirty="0"/>
          </a:p>
          <a:p>
            <a:r>
              <a:rPr lang="cs-CZ" dirty="0"/>
              <a:t>cihly na </a:t>
            </a:r>
            <a:r>
              <a:rPr lang="cs-CZ"/>
              <a:t>políčkách Karlovi nebrání </a:t>
            </a:r>
            <a:r>
              <a:rPr lang="cs-CZ" dirty="0"/>
              <a:t>v pohybu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61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Karel – základní podmínky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JeCihla</a:t>
            </a:r>
            <a:r>
              <a:rPr lang="cs-CZ" dirty="0"/>
              <a:t> – podmínka je pravdivá, pokud Karel stojí na políčku s minimálně jednou cihlou</a:t>
            </a:r>
          </a:p>
          <a:p>
            <a:r>
              <a:rPr lang="cs-CZ" b="1" dirty="0" err="1"/>
              <a:t>JeSever</a:t>
            </a:r>
            <a:r>
              <a:rPr lang="cs-CZ" dirty="0"/>
              <a:t> – podmínka je pravdivá, pokud je Karel otočen k severu (nahoru)</a:t>
            </a:r>
          </a:p>
          <a:p>
            <a:r>
              <a:rPr lang="cs-CZ" b="1" dirty="0" err="1"/>
              <a:t>JeZeď</a:t>
            </a:r>
            <a:r>
              <a:rPr lang="cs-CZ" dirty="0"/>
              <a:t> – podmínka je pravdivá, pokud před Karlem je zeď (při provedení příkazu Krok by do ní narazil)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76700"/>
            <a:ext cx="54991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132138" y="5013325"/>
            <a:ext cx="792162" cy="57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Vývojový diagram: rozhodnutí 2"/>
          <p:cNvSpPr/>
          <p:nvPr/>
        </p:nvSpPr>
        <p:spPr>
          <a:xfrm>
            <a:off x="485072" y="4631825"/>
            <a:ext cx="1861615" cy="100836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83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/>
              <a:t>Karel – příklad na JeCihla I.</a:t>
            </a:r>
          </a:p>
        </p:txBody>
      </p:sp>
      <p:sp>
        <p:nvSpPr>
          <p:cNvPr id="8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5334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/>
              <a:t>Pokud je na políčku alespoň jedna cihla, Karel má jednu cihlu zvednout.</a:t>
            </a:r>
          </a:p>
        </p:txBody>
      </p:sp>
      <p:graphicFrame>
        <p:nvGraphicFramePr>
          <p:cNvPr id="8235" name="Object 43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3017838"/>
          <a:ext cx="3641725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SmartDraw" r:id="rId3" imgW="3651504" imgH="2432304" progId="SmartDraw.2">
                  <p:embed/>
                </p:oleObj>
              </mc:Choice>
              <mc:Fallback>
                <p:oleObj name="SmartDraw" r:id="rId3" imgW="3651504" imgH="2432304" progId="SmartDraw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017838"/>
                        <a:ext cx="3641725" cy="242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Karel – příklad na JeCihla II.</a:t>
            </a:r>
          </a:p>
        </p:txBody>
      </p:sp>
      <p:graphicFrame>
        <p:nvGraphicFramePr>
          <p:cNvPr id="9259" name="Object 4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00338" y="2708275"/>
          <a:ext cx="33083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SmartDraw" r:id="rId3" imgW="3651504" imgH="4578096" progId="SmartDraw.2">
                  <p:embed/>
                </p:oleObj>
              </mc:Choice>
              <mc:Fallback>
                <p:oleObj name="SmartDraw" r:id="rId3" imgW="3651504" imgH="4578096" progId="SmartDraw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708275"/>
                        <a:ext cx="330835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96520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Pokud je na políčku alespoň jedna cihla, Karel má jednu cihlu zvednout, jinak tam jednu cihlu položí a otočí se vlevo.</a:t>
            </a:r>
          </a:p>
        </p:txBody>
      </p:sp>
    </p:spTree>
    <p:extLst>
      <p:ext uri="{BB962C8B-B14F-4D97-AF65-F5344CB8AC3E}">
        <p14:creationId xmlns:p14="http://schemas.microsoft.com/office/powerpoint/2010/main" val="2440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Karel - cykly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Dokud</a:t>
            </a:r>
            <a:r>
              <a:rPr lang="cs-CZ"/>
              <a:t> </a:t>
            </a:r>
            <a:r>
              <a:rPr lang="cs-CZ" i="1"/>
              <a:t>podmínka</a:t>
            </a:r>
          </a:p>
          <a:p>
            <a:r>
              <a:rPr lang="cs-CZ" b="1"/>
              <a:t>Dokud NE</a:t>
            </a:r>
            <a:r>
              <a:rPr lang="cs-CZ" i="1"/>
              <a:t> podmínka</a:t>
            </a:r>
          </a:p>
        </p:txBody>
      </p:sp>
    </p:spTree>
    <p:extLst>
      <p:ext uri="{BB962C8B-B14F-4D97-AF65-F5344CB8AC3E}">
        <p14:creationId xmlns:p14="http://schemas.microsoft.com/office/powerpoint/2010/main" val="33761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Karel – příklad na cyklus</a:t>
            </a:r>
          </a:p>
        </p:txBody>
      </p:sp>
      <p:sp>
        <p:nvSpPr>
          <p:cNvPr id="102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604838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/>
              <a:t>Karel má rovně dojít až ke zdi (aniž by do ní narazil).</a:t>
            </a:r>
          </a:p>
        </p:txBody>
      </p:sp>
      <p:graphicFrame>
        <p:nvGraphicFramePr>
          <p:cNvPr id="10283" name="Object 4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55875" y="3144838"/>
          <a:ext cx="3649663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SmartDraw" r:id="rId3" imgW="3656076" imgH="2331720" progId="SmartDraw.2">
                  <p:embed/>
                </p:oleObj>
              </mc:Choice>
              <mc:Fallback>
                <p:oleObj name="SmartDraw" r:id="rId3" imgW="3656076" imgH="2331720" progId="SmartDraw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144838"/>
                        <a:ext cx="3649663" cy="232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1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Kokosová bábovka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Kdo algoritmus (recept) provádí</a:t>
            </a:r>
          </a:p>
          <a:p>
            <a:pPr lvl="1"/>
            <a:r>
              <a:rPr lang="cs-CZ" dirty="0"/>
              <a:t>profesionální kuchař vs. začínající kuchař</a:t>
            </a:r>
          </a:p>
          <a:p>
            <a:r>
              <a:rPr lang="cs-CZ" dirty="0"/>
              <a:t>Elementární kroky</a:t>
            </a:r>
          </a:p>
          <a:p>
            <a:pPr lvl="1"/>
            <a:r>
              <a:rPr lang="cs-CZ" dirty="0"/>
              <a:t>z bílků ušlehat sníh</a:t>
            </a:r>
          </a:p>
          <a:p>
            <a:pPr lvl="1"/>
            <a:r>
              <a:rPr lang="cs-CZ" dirty="0"/>
              <a:t>olej, máslo a cukr se žloutky utřít</a:t>
            </a:r>
          </a:p>
          <a:p>
            <a:pPr lvl="1"/>
            <a:r>
              <a:rPr lang="cs-CZ" dirty="0"/>
              <a:t>přidat mouku smíchanou s kokosem</a:t>
            </a:r>
          </a:p>
          <a:p>
            <a:pPr lvl="1"/>
            <a:r>
              <a:rPr lang="cs-CZ" dirty="0"/>
              <a:t>…</a:t>
            </a:r>
          </a:p>
          <a:p>
            <a:pPr lvl="1"/>
            <a:r>
              <a:rPr lang="cs-CZ" dirty="0"/>
              <a:t>dát péct  na 200 °C</a:t>
            </a:r>
          </a:p>
          <a:p>
            <a:pPr lvl="1"/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EE18F35-6CB7-44FD-9AD0-674A9F35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88022"/>
              </p:ext>
            </p:extLst>
          </p:nvPr>
        </p:nvGraphicFramePr>
        <p:xfrm>
          <a:off x="1524000" y="4689140"/>
          <a:ext cx="6096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824673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86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VSTUPY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 g polohrubé mouky</a:t>
                      </a:r>
                    </a:p>
                    <a:p>
                      <a:r>
                        <a:rPr lang="cs-CZ" dirty="0"/>
                        <a:t>200 g moučkového cukru</a:t>
                      </a:r>
                    </a:p>
                    <a:p>
                      <a:r>
                        <a:rPr lang="cs-CZ" dirty="0"/>
                        <a:t>2 lžíce oleje</a:t>
                      </a:r>
                    </a:p>
                    <a:p>
                      <a:r>
                        <a:rPr lang="cs-CZ" dirty="0"/>
                        <a:t>100 g strouhaného kokosu</a:t>
                      </a:r>
                    </a:p>
                    <a:p>
                      <a:r>
                        <a:rPr lang="cs-CZ" dirty="0"/>
                        <a:t>2 vejce</a:t>
                      </a:r>
                    </a:p>
                    <a:p>
                      <a:r>
                        <a:rPr lang="cs-CZ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Kokosová bábovka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4104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F2A742A-4A2B-4B22-8F26-90BA52466F6D}"/>
              </a:ext>
            </a:extLst>
          </p:cNvPr>
          <p:cNvSpPr txBox="1"/>
          <p:nvPr/>
        </p:nvSpPr>
        <p:spPr>
          <a:xfrm>
            <a:off x="5458054" y="3438435"/>
            <a:ext cx="36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Pro začínajícího kuchaře: do směsi z oleje, másla, cukru a žloutků přidat mouku smíchanou s kokosem a důkladně promíchat.</a:t>
            </a:r>
          </a:p>
        </p:txBody>
      </p:sp>
    </p:spTree>
    <p:extLst>
      <p:ext uri="{BB962C8B-B14F-4D97-AF65-F5344CB8AC3E}">
        <p14:creationId xmlns:p14="http://schemas.microsoft.com/office/powerpoint/2010/main" val="35621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80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Karel – příklad na nekonečný cyklus</a:t>
            </a:r>
            <a:r>
              <a:rPr lang="cs-CZ" sz="2700" dirty="0"/>
              <a:t>, který by nastal na políčku s cihlou.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65524"/>
              </p:ext>
            </p:extLst>
          </p:nvPr>
        </p:nvGraphicFramePr>
        <p:xfrm>
          <a:off x="2595563" y="2420888"/>
          <a:ext cx="3951287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SmartDraw" r:id="rId3" imgW="3951720" imgH="2979360" progId="SmartDraw.2">
                  <p:embed/>
                </p:oleObj>
              </mc:Choice>
              <mc:Fallback>
                <p:oleObj name="SmartDraw" r:id="rId3" imgW="3951720" imgH="29793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563" y="2420888"/>
                        <a:ext cx="3951287" cy="297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797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oprava, aby nenastal nekonečný cyklus</a:t>
            </a:r>
            <a:endParaRPr lang="cs-CZ" sz="27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43389"/>
              </p:ext>
            </p:extLst>
          </p:nvPr>
        </p:nvGraphicFramePr>
        <p:xfrm>
          <a:off x="1573213" y="1938338"/>
          <a:ext cx="5997575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SmartDraw" r:id="rId3" imgW="5998320" imgH="2979360" progId="SmartDraw.2">
                  <p:embed/>
                </p:oleObj>
              </mc:Choice>
              <mc:Fallback>
                <p:oleObj name="SmartDraw" r:id="rId3" imgW="5998320" imgH="29793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3213" y="1938338"/>
                        <a:ext cx="5997575" cy="297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971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Některé chyby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Karel narazí do zdi</a:t>
            </a:r>
          </a:p>
          <a:p>
            <a:r>
              <a:rPr lang="cs-CZ" sz="2800" dirty="0"/>
              <a:t>Karel má zvednout cihlu, která tam není</a:t>
            </a:r>
          </a:p>
          <a:p>
            <a:r>
              <a:rPr lang="cs-CZ" sz="2800" dirty="0"/>
              <a:t>Karel má položit cihlu na políčko, kde už je maximum cihel (maximum lze nastavit v programu &lt;1;99&gt;)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7092280" y="1700808"/>
            <a:ext cx="288032" cy="864096"/>
          </a:xfrm>
          <a:prstGeom prst="righ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76356" y="1546044"/>
            <a:ext cx="138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vždy v algoritmu ošetřit, aby nenastalo!!</a:t>
            </a:r>
          </a:p>
        </p:txBody>
      </p:sp>
    </p:spTree>
    <p:extLst>
      <p:ext uri="{BB962C8B-B14F-4D97-AF65-F5344CB8AC3E}">
        <p14:creationId xmlns:p14="http://schemas.microsoft.com/office/powerpoint/2010/main" val="26405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E4335-9C0C-42A6-B4AD-ECA5CF7F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 Karel neumí počítat!!!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30089-C4A4-43D1-BFAF-7F69F7EFB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použít cyklus s pevným počtem opakování</a:t>
            </a:r>
          </a:p>
          <a:p>
            <a:r>
              <a:rPr lang="cs-CZ" dirty="0"/>
              <a:t>Robot nezjistí žádný příkazem</a:t>
            </a:r>
            <a:r>
              <a:rPr lang="cs-CZ"/>
              <a:t>/podmínkou </a:t>
            </a:r>
            <a:r>
              <a:rPr lang="cs-CZ" dirty="0"/>
              <a:t>přesný počet cihel na políčku</a:t>
            </a:r>
          </a:p>
        </p:txBody>
      </p:sp>
    </p:spTree>
    <p:extLst>
      <p:ext uri="{BB962C8B-B14F-4D97-AF65-F5344CB8AC3E}">
        <p14:creationId xmlns:p14="http://schemas.microsoft.com/office/powerpoint/2010/main" val="3091692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Pomůcka (shrnutí)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b="1" dirty="0">
                <a:solidFill>
                  <a:srgbClr val="0070C0"/>
                </a:solidFill>
              </a:rPr>
              <a:t>Karel – elementární operace</a:t>
            </a:r>
          </a:p>
          <a:p>
            <a:pPr>
              <a:defRPr/>
            </a:pPr>
            <a:r>
              <a:rPr lang="cs-CZ" b="1" dirty="0"/>
              <a:t>Krok</a:t>
            </a:r>
            <a:r>
              <a:rPr lang="cs-CZ" dirty="0"/>
              <a:t> – posun o jedno políčko dopředu</a:t>
            </a:r>
          </a:p>
          <a:p>
            <a:pPr>
              <a:defRPr/>
            </a:pPr>
            <a:r>
              <a:rPr lang="cs-CZ" b="1" dirty="0" err="1"/>
              <a:t>VlevoBok</a:t>
            </a:r>
            <a:r>
              <a:rPr lang="cs-CZ" dirty="0"/>
              <a:t> – natočení o 90° vlevo</a:t>
            </a:r>
          </a:p>
          <a:p>
            <a:pPr>
              <a:defRPr/>
            </a:pPr>
            <a:r>
              <a:rPr lang="cs-CZ" b="1" dirty="0"/>
              <a:t>Polož</a:t>
            </a:r>
            <a:r>
              <a:rPr lang="cs-CZ" dirty="0"/>
              <a:t> – položení jedné cihly na aktuální políčko</a:t>
            </a:r>
          </a:p>
          <a:p>
            <a:pPr>
              <a:defRPr/>
            </a:pPr>
            <a:r>
              <a:rPr lang="cs-CZ" b="1" dirty="0"/>
              <a:t>Zvedni</a:t>
            </a:r>
            <a:r>
              <a:rPr lang="cs-CZ" dirty="0"/>
              <a:t> – zvednutí jedné cihly z aktuálního políčka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>
              <a:buFont typeface="Arial" charset="0"/>
              <a:buNone/>
              <a:defRPr/>
            </a:pPr>
            <a:r>
              <a:rPr lang="cs-CZ" b="1" dirty="0">
                <a:solidFill>
                  <a:srgbClr val="0070C0"/>
                </a:solidFill>
              </a:rPr>
              <a:t>Karel – základní podmínky</a:t>
            </a:r>
          </a:p>
          <a:p>
            <a:pPr>
              <a:defRPr/>
            </a:pPr>
            <a:r>
              <a:rPr lang="cs-CZ" b="1" dirty="0" err="1"/>
              <a:t>JeCihla</a:t>
            </a:r>
            <a:r>
              <a:rPr lang="cs-CZ" dirty="0"/>
              <a:t> – podmínka je pravdivá, pokud Karel stojí na políčku s minimálně jednou cihlou</a:t>
            </a:r>
          </a:p>
          <a:p>
            <a:pPr>
              <a:defRPr/>
            </a:pPr>
            <a:r>
              <a:rPr lang="cs-CZ" b="1" dirty="0" err="1"/>
              <a:t>JeSever</a:t>
            </a:r>
            <a:r>
              <a:rPr lang="cs-CZ" dirty="0"/>
              <a:t> – podmínka je pravdivá, pokud je Karel otočen k severu (nahoru)</a:t>
            </a:r>
          </a:p>
          <a:p>
            <a:pPr>
              <a:defRPr/>
            </a:pPr>
            <a:r>
              <a:rPr lang="cs-CZ" b="1" dirty="0" err="1"/>
              <a:t>JeZeď</a:t>
            </a:r>
            <a:r>
              <a:rPr lang="cs-CZ" dirty="0"/>
              <a:t> – podmínka je pravdivá, pokud před Karlem je zeď (při provedení příkazu Krok by do ní narazil)</a:t>
            </a:r>
          </a:p>
        </p:txBody>
      </p:sp>
    </p:spTree>
    <p:extLst>
      <p:ext uri="{BB962C8B-B14F-4D97-AF65-F5344CB8AC3E}">
        <p14:creationId xmlns:p14="http://schemas.microsoft.com/office/powerpoint/2010/main" val="1891324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písemné práci bude omezení na použití pouze základních příkazů a podmínek pro Karla</a:t>
            </a:r>
          </a:p>
          <a:p>
            <a:r>
              <a:rPr lang="cs-CZ" dirty="0"/>
              <a:t>Pokud budete chtít použít složitější příkazy (operace), je potřeba pro ně vytvořit vývojový diagram.</a:t>
            </a:r>
          </a:p>
          <a:p>
            <a:endParaRPr lang="cs-CZ" dirty="0"/>
          </a:p>
          <a:p>
            <a:endParaRPr lang="cs-CZ" dirty="0"/>
          </a:p>
          <a:p>
            <a:r>
              <a:rPr lang="cs-CZ"/>
              <a:t>V dalších příkladech jsou využívány „naučené“ operace z důvodu kratšího zápisu algoritmu.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52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18B09-1059-4C8B-ADDB-2B23551B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DRAW.IO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2B0425-9525-4842-91CF-E80468E8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08" y="1592796"/>
            <a:ext cx="8229600" cy="4876800"/>
          </a:xfrm>
        </p:spPr>
        <p:txBody>
          <a:bodyPr/>
          <a:lstStyle/>
          <a:p>
            <a:r>
              <a:rPr lang="cs-CZ" dirty="0"/>
              <a:t>on-line nástroj pro „kreslení“ vývojových diagramů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A0EABF-DEDB-4F66-934D-8D8ADF20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2204864"/>
            <a:ext cx="6480720" cy="45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3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Vytvořte algoritmus pro </a:t>
            </a:r>
            <a:r>
              <a:rPr lang="cs-CZ" b="1" dirty="0" err="1"/>
              <a:t>VpravoBok</a:t>
            </a: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2400" b="1" dirty="0"/>
              <a:t>- </a:t>
            </a:r>
            <a:r>
              <a:rPr lang="cs-CZ" sz="2400" dirty="0"/>
              <a:t>Karel se otočí o 90° vpravo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825875" y="1530350"/>
          <a:ext cx="1465263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SmartDraw" r:id="rId3" imgW="1491996" imgH="5091684" progId="SmartDraw.2">
                  <p:embed/>
                </p:oleObj>
              </mc:Choice>
              <mc:Fallback>
                <p:oleObj name="SmartDraw" r:id="rId3" imgW="1491996" imgH="5091684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1530350"/>
                        <a:ext cx="1465263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Vytvoření algoritmu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ČelemVzad</a:t>
            </a:r>
            <a:r>
              <a:rPr lang="cs-CZ" dirty="0"/>
              <a:t> – Karel zůstane na políčku, ale otočí se o 180°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575" y="2349500"/>
            <a:ext cx="1543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Vytvoření algoritmu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OtočitNaSever</a:t>
            </a:r>
            <a:r>
              <a:rPr lang="cs-CZ" dirty="0"/>
              <a:t> – Karel zůstane na políčku, ale otočí se na sever (na počátku nevíme směr natočení robota Karla, po provedení algoritmu musí být otočený na sever).</a:t>
            </a:r>
          </a:p>
        </p:txBody>
      </p:sp>
    </p:spTree>
    <p:extLst>
      <p:ext uri="{BB962C8B-B14F-4D97-AF65-F5344CB8AC3E}">
        <p14:creationId xmlns:p14="http://schemas.microsoft.com/office/powerpoint/2010/main" val="155416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Zápis algoritmu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Slovním popisem </a:t>
            </a:r>
          </a:p>
          <a:p>
            <a:pPr lvl="1"/>
            <a:r>
              <a:rPr lang="cs-CZ" dirty="0"/>
              <a:t>Vychází se slovního popisu algoritmu v přirozeném jazyce.</a:t>
            </a:r>
          </a:p>
          <a:p>
            <a:pPr lvl="1"/>
            <a:r>
              <a:rPr lang="cs-CZ" dirty="0"/>
              <a:t>Zachycuje postupný rozklad algoritmu na jemnější kroky při návrhu metodou shora dolů.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/>
              <a:t>OtočitNaSever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309502"/>
              </p:ext>
            </p:extLst>
          </p:nvPr>
        </p:nvGraphicFramePr>
        <p:xfrm>
          <a:off x="2101255" y="1412776"/>
          <a:ext cx="6935241" cy="51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SmartDraw" r:id="rId3" imgW="8491680" imgH="6365520" progId="SmartDraw.2">
                  <p:embed/>
                </p:oleObj>
              </mc:Choice>
              <mc:Fallback>
                <p:oleObj name="SmartDraw" r:id="rId3" imgW="8491680" imgH="63655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1255" y="1412776"/>
                        <a:ext cx="6935241" cy="519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799692" y="2204864"/>
            <a:ext cx="3672408" cy="98487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1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řešení pomocí cyklu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/>
              <a:t>OtočitNaSever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934419"/>
            <a:ext cx="4152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6592979" y="554006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nejhorším případě kolikrát se provede příkaz </a:t>
            </a:r>
            <a:r>
              <a:rPr lang="cs-CZ" dirty="0" err="1"/>
              <a:t>VlevoBok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4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Je funkční i tento algoritmus?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42565"/>
              </p:ext>
            </p:extLst>
          </p:nvPr>
        </p:nvGraphicFramePr>
        <p:xfrm>
          <a:off x="3347864" y="1484784"/>
          <a:ext cx="2289794" cy="403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SmartDraw" r:id="rId3" imgW="2417040" imgH="4259520" progId="SmartDraw.2">
                  <p:embed/>
                </p:oleObj>
              </mc:Choice>
              <mc:Fallback>
                <p:oleObj name="SmartDraw" r:id="rId3" imgW="2417040" imgH="42595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1484784"/>
                        <a:ext cx="2289794" cy="4033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5496" y="558924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Funkční je, ale je méně efektivní. K jednomu cílí vede více cest, které se liší obtížností =&gt; stejné zadání se může řešit více způsoby =&gt; různé algoritmy, které se od sebe liší efektivností.</a:t>
            </a:r>
          </a:p>
        </p:txBody>
      </p:sp>
    </p:spTree>
    <p:extLst>
      <p:ext uri="{BB962C8B-B14F-4D97-AF65-F5344CB8AC3E}">
        <p14:creationId xmlns:p14="http://schemas.microsoft.com/office/powerpoint/2010/main" val="21966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Vytvoření algoritmu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cs-CZ" b="1"/>
              <a:t>OtočitNaJih</a:t>
            </a:r>
            <a:r>
              <a:rPr lang="en-US"/>
              <a:t> – oto</a:t>
            </a:r>
            <a:r>
              <a:rPr lang="cs-CZ"/>
              <a:t>čit Karla z libovolného směru na jih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2133600"/>
            <a:ext cx="1543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3995738" y="2114550"/>
            <a:ext cx="3600450" cy="4573588"/>
            <a:chOff x="5508104" y="2114391"/>
            <a:chExt cx="3600400" cy="4574257"/>
          </a:xfrm>
        </p:grpSpPr>
        <p:pic>
          <p:nvPicPr>
            <p:cNvPr id="3072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96948" y="2114391"/>
              <a:ext cx="3211556" cy="4574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evá složená závorka 4"/>
            <p:cNvSpPr/>
            <p:nvPr/>
          </p:nvSpPr>
          <p:spPr>
            <a:xfrm>
              <a:off x="5508104" y="4265769"/>
              <a:ext cx="388932" cy="1482942"/>
            </a:xfrm>
            <a:prstGeom prst="leftBrace">
              <a:avLst>
                <a:gd name="adj1" fmla="val 8333"/>
                <a:gd name="adj2" fmla="val 36376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b="1" dirty="0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Levá složená závorka 7"/>
            <p:cNvSpPr/>
            <p:nvPr/>
          </p:nvSpPr>
          <p:spPr>
            <a:xfrm>
              <a:off x="5508104" y="3284550"/>
              <a:ext cx="388932" cy="741470"/>
            </a:xfrm>
            <a:prstGeom prst="leftBrace">
              <a:avLst>
                <a:gd name="adj1" fmla="val 8333"/>
                <a:gd name="adj2" fmla="val 49283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b="1" dirty="0">
                <a:ln w="285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Vytvořte algoritmus pro </a:t>
            </a:r>
            <a:r>
              <a:rPr lang="cs-CZ" b="1" dirty="0" err="1"/>
              <a:t>DojdiKeZdi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b="1" dirty="0"/>
              <a:t>- </a:t>
            </a:r>
            <a:r>
              <a:rPr lang="cs-CZ" sz="2400" dirty="0"/>
              <a:t>Karel rovně dojde ke zdi, pokud již před zdí nestojí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44139"/>
              </p:ext>
            </p:extLst>
          </p:nvPr>
        </p:nvGraphicFramePr>
        <p:xfrm>
          <a:off x="2555776" y="2852936"/>
          <a:ext cx="3929062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SmartDraw" r:id="rId3" imgW="3927348" imgH="3171444" progId="SmartDraw.2">
                  <p:embed/>
                </p:oleObj>
              </mc:Choice>
              <mc:Fallback>
                <p:oleObj name="SmartDraw" r:id="rId3" imgW="3927348" imgH="3171444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852936"/>
                        <a:ext cx="3929062" cy="317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9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Je funkční i tento algoritmus?</a:t>
            </a:r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34263"/>
              </p:ext>
            </p:extLst>
          </p:nvPr>
        </p:nvGraphicFramePr>
        <p:xfrm>
          <a:off x="3059832" y="1412776"/>
          <a:ext cx="2417763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SmartDraw" r:id="rId3" imgW="2417040" imgH="4259520" progId="SmartDraw.2">
                  <p:embed/>
                </p:oleObj>
              </mc:Choice>
              <mc:Fallback>
                <p:oleObj name="SmartDraw" r:id="rId3" imgW="2417040" imgH="42595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1412776"/>
                        <a:ext cx="2417763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79512" y="5869141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Pokud se na počátku robot nenachází před zdí, tak algoritmus je funkční. Není však </a:t>
            </a: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UNIVERZÁLNÍ</a:t>
            </a:r>
            <a:r>
              <a:rPr lang="cs-CZ" sz="2300" dirty="0"/>
              <a:t> pro libovolnou výchozí pozici.</a:t>
            </a:r>
          </a:p>
        </p:txBody>
      </p:sp>
    </p:spTree>
    <p:extLst>
      <p:ext uri="{BB962C8B-B14F-4D97-AF65-F5344CB8AC3E}">
        <p14:creationId xmlns:p14="http://schemas.microsoft.com/office/powerpoint/2010/main" val="8827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74347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Převod </a:t>
            </a:r>
            <a:br>
              <a:rPr lang="cs-CZ" dirty="0"/>
            </a:br>
            <a:r>
              <a:rPr lang="cs-CZ" dirty="0">
                <a:solidFill>
                  <a:srgbClr val="00B050"/>
                </a:solidFill>
              </a:rPr>
              <a:t>cyklu s podmínkou </a:t>
            </a:r>
            <a:r>
              <a:rPr lang="cs-CZ" b="1" dirty="0">
                <a:solidFill>
                  <a:srgbClr val="00B050"/>
                </a:solidFill>
              </a:rPr>
              <a:t>na konci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na </a:t>
            </a:r>
            <a:r>
              <a:rPr lang="cs-CZ" dirty="0">
                <a:solidFill>
                  <a:srgbClr val="00B050"/>
                </a:solidFill>
              </a:rPr>
              <a:t>cyklus s podmínkou </a:t>
            </a:r>
            <a:r>
              <a:rPr lang="cs-CZ" b="1" dirty="0">
                <a:solidFill>
                  <a:srgbClr val="00B050"/>
                </a:solidFill>
              </a:rPr>
              <a:t>na začátku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3538598"/>
            <a:ext cx="111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=&gt;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13906"/>
              </p:ext>
            </p:extLst>
          </p:nvPr>
        </p:nvGraphicFramePr>
        <p:xfrm>
          <a:off x="4896036" y="2482679"/>
          <a:ext cx="3929063" cy="424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SmartDraw" r:id="rId3" imgW="3928680" imgH="4247280" progId="SmartDraw.2">
                  <p:embed/>
                </p:oleObj>
              </mc:Choice>
              <mc:Fallback>
                <p:oleObj name="SmartDraw" r:id="rId3" imgW="3928680" imgH="42472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6036" y="2482679"/>
                        <a:ext cx="3929063" cy="424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20544"/>
              </p:ext>
            </p:extLst>
          </p:nvPr>
        </p:nvGraphicFramePr>
        <p:xfrm>
          <a:off x="517630" y="2516324"/>
          <a:ext cx="2393950" cy="424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SmartDraw" r:id="rId5" imgW="2394000" imgH="4247280" progId="SmartDraw.2">
                  <p:embed/>
                </p:oleObj>
              </mc:Choice>
              <mc:Fallback>
                <p:oleObj name="SmartDraw" r:id="rId5" imgW="2394000" imgH="42472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630" y="2516324"/>
                        <a:ext cx="2393950" cy="424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608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1800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Vytvořte algoritmus pro </a:t>
            </a:r>
            <a:r>
              <a:rPr lang="cs-CZ" b="1" dirty="0" err="1"/>
              <a:t>DojdiKeZdiSeberCihlu</a:t>
            </a:r>
            <a:r>
              <a:rPr lang="cs-CZ" sz="2800" dirty="0"/>
              <a:t> </a:t>
            </a:r>
            <a:r>
              <a:rPr lang="cs-CZ" sz="2400" dirty="0"/>
              <a:t>– Karel rovně dojde ke zdi a přitom sesbírá </a:t>
            </a:r>
            <a:r>
              <a:rPr lang="cs-CZ" sz="2400" b="1" dirty="0">
                <a:solidFill>
                  <a:srgbClr val="00B050"/>
                </a:solidFill>
              </a:rPr>
              <a:t>1 cihlu </a:t>
            </a:r>
            <a:r>
              <a:rPr lang="cs-CZ" sz="2400" dirty="0"/>
              <a:t>na každém políčku na cestě (bude-li tam), včetně počátečního a posledního políčka</a:t>
            </a: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55377"/>
              </p:ext>
            </p:extLst>
          </p:nvPr>
        </p:nvGraphicFramePr>
        <p:xfrm>
          <a:off x="2411760" y="2338214"/>
          <a:ext cx="429895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SmartDraw" r:id="rId3" imgW="4297680" imgH="4474464" progId="SmartDraw.2">
                  <p:embed/>
                </p:oleObj>
              </mc:Choice>
              <mc:Fallback>
                <p:oleObj name="SmartDraw" r:id="rId3" imgW="4297680" imgH="4474464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338214"/>
                        <a:ext cx="4298950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4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14932"/>
              </p:ext>
            </p:extLst>
          </p:nvPr>
        </p:nvGraphicFramePr>
        <p:xfrm>
          <a:off x="3297386" y="1916832"/>
          <a:ext cx="429895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SmartDraw" r:id="rId3" imgW="4297680" imgH="4914900" progId="SmartDraw.2">
                  <p:embed/>
                </p:oleObj>
              </mc:Choice>
              <mc:Fallback>
                <p:oleObj name="SmartDraw" r:id="rId3" imgW="4297680" imgH="491490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386" y="1916832"/>
                        <a:ext cx="4298950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187220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Vytvořte algoritmus pro </a:t>
            </a:r>
            <a:r>
              <a:rPr lang="cs-CZ" b="1" dirty="0" err="1"/>
              <a:t>DojdiKeZdiSeberCihly</a:t>
            </a:r>
            <a:r>
              <a:rPr lang="cs-CZ" sz="2400" dirty="0"/>
              <a:t> – Karel rovně dojde ke zdi a přitom sesbírá všechny cihly na cestě (včetně prvního a posledního políčka)</a:t>
            </a:r>
          </a:p>
        </p:txBody>
      </p:sp>
    </p:spTree>
    <p:extLst>
      <p:ext uri="{BB962C8B-B14F-4D97-AF65-F5344CB8AC3E}">
        <p14:creationId xmlns:p14="http://schemas.microsoft.com/office/powerpoint/2010/main" val="42719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82809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b="1" dirty="0" err="1"/>
              <a:t>DojdiKeZdiSeberCihly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67544" y="1304764"/>
            <a:ext cx="810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programovací jazyk Karel neumožňuje cyklus s podmínkou na konci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upravíme diagram, aby odpovídal možnostem jazyka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24844"/>
            <a:ext cx="5688632" cy="47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Příklad slovního popisu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0070C0"/>
                </a:solidFill>
              </a:rPr>
              <a:t>Algoritmus výpočtu obvodu kruhu zapsaný strukturovaným přirozeným jazykem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1.</a:t>
            </a:r>
            <a:r>
              <a:rPr lang="cs-CZ" dirty="0"/>
              <a:t> - Tiskni: Zadej poloměr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2.</a:t>
            </a:r>
            <a:r>
              <a:rPr lang="cs-CZ" dirty="0"/>
              <a:t> - Čti: 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3.</a:t>
            </a:r>
            <a:r>
              <a:rPr lang="cs-CZ" dirty="0"/>
              <a:t> - Jestliže je r &lt; 0, pak </a:t>
            </a:r>
            <a:r>
              <a:rPr lang="cs-CZ" u="sng" dirty="0"/>
              <a:t>Krok 7.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4.</a:t>
            </a:r>
            <a:r>
              <a:rPr lang="cs-CZ" dirty="0"/>
              <a:t> - o = 2*3.14*r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5.</a:t>
            </a:r>
            <a:r>
              <a:rPr lang="cs-CZ" dirty="0"/>
              <a:t> - Tiskni: Obvod je o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6.</a:t>
            </a:r>
            <a:r>
              <a:rPr lang="cs-CZ" dirty="0"/>
              <a:t> - Konec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7.</a:t>
            </a:r>
            <a:r>
              <a:rPr lang="cs-CZ" dirty="0"/>
              <a:t> - Tisk: Chyba: Poloměr je záporný</a:t>
            </a:r>
          </a:p>
          <a:p>
            <a:pPr marL="27432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/>
              <a:t>Krok 8.</a:t>
            </a:r>
            <a:r>
              <a:rPr lang="cs-CZ" dirty="0"/>
              <a:t> - Konec</a:t>
            </a:r>
          </a:p>
        </p:txBody>
      </p:sp>
    </p:spTree>
    <p:extLst>
      <p:ext uri="{BB962C8B-B14F-4D97-AF65-F5344CB8AC3E}">
        <p14:creationId xmlns:p14="http://schemas.microsoft.com/office/powerpoint/2010/main" val="1010456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82809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b="1" dirty="0" err="1"/>
              <a:t>DojdiKeZdiSeberCihly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67544" y="1304764"/>
            <a:ext cx="810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jiné řešení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74096"/>
            <a:ext cx="5313502" cy="5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2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38343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dirty="0"/>
              <a:t>Vytvořte algoritmus pro </a:t>
            </a:r>
            <a:r>
              <a:rPr lang="cs-CZ" b="1" dirty="0" err="1"/>
              <a:t>DojdiDoSZrohu</a:t>
            </a:r>
            <a:r>
              <a:rPr lang="cs-CZ" sz="2400" dirty="0"/>
              <a:t> – Karel z libovolné pozice a libovolně natočený dojde do severozápadního rohu místnosti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68313" y="2636838"/>
          <a:ext cx="4968875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SmartDraw" r:id="rId3" imgW="5146548" imgH="4066032" progId="SmartDraw.2">
                  <p:embed/>
                </p:oleObj>
              </mc:Choice>
              <mc:Fallback>
                <p:oleObj name="SmartDraw" r:id="rId3" imgW="5146548" imgH="406603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4968875" cy="392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3059113" y="4724400"/>
            <a:ext cx="503237" cy="4318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 rot="-5400000">
            <a:off x="3096419" y="2743994"/>
            <a:ext cx="503238" cy="4318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189" name="Rectangle 10"/>
          <p:cNvSpPr>
            <a:spLocks noChangeArrowheads="1"/>
          </p:cNvSpPr>
          <p:nvPr/>
        </p:nvSpPr>
        <p:spPr bwMode="auto">
          <a:xfrm>
            <a:off x="468313" y="2565400"/>
            <a:ext cx="936625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 rot="5400000">
            <a:off x="3059906" y="4723607"/>
            <a:ext cx="503237" cy="4318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191" name="Text Box 12"/>
          <p:cNvSpPr txBox="1">
            <a:spLocks noChangeArrowheads="1"/>
          </p:cNvSpPr>
          <p:nvPr/>
        </p:nvSpPr>
        <p:spPr bwMode="auto">
          <a:xfrm>
            <a:off x="5435600" y="436562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cs typeface="Arial" charset="0"/>
              </a:rPr>
              <a:t>V</a:t>
            </a:r>
          </a:p>
        </p:txBody>
      </p:sp>
      <p:sp>
        <p:nvSpPr>
          <p:cNvPr id="50192" name="Text Box 13"/>
          <p:cNvSpPr txBox="1">
            <a:spLocks noChangeArrowheads="1"/>
          </p:cNvSpPr>
          <p:nvPr/>
        </p:nvSpPr>
        <p:spPr bwMode="auto">
          <a:xfrm>
            <a:off x="34925" y="436562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cs typeface="Arial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273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509 L 0.00417 -0.2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0039E-6 L -0.27778 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3" grpId="1" animBg="1"/>
      <p:bldP spid="50183" grpId="2" animBg="1"/>
      <p:bldP spid="3" grpId="0" animBg="1"/>
      <p:bldP spid="3" grpId="1" animBg="1"/>
      <p:bldP spid="3" grpId="2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7937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b="1" dirty="0" err="1"/>
              <a:t>DojdiDoSZrohu</a:t>
            </a:r>
            <a:r>
              <a:rPr lang="cs-CZ" b="1" dirty="0"/>
              <a:t> – „severní cesta“</a:t>
            </a:r>
            <a:endParaRPr lang="cs-CZ" sz="2400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231597"/>
              </p:ext>
            </p:extLst>
          </p:nvPr>
        </p:nvGraphicFramePr>
        <p:xfrm>
          <a:off x="2195736" y="2060848"/>
          <a:ext cx="4583112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SmartDraw" r:id="rId3" imgW="4582668" imgH="4157472" progId="SmartDraw.2">
                  <p:embed/>
                </p:oleObj>
              </mc:Choice>
              <mc:Fallback>
                <p:oleObj name="SmartDraw" r:id="rId3" imgW="4582668" imgH="415747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060848"/>
                        <a:ext cx="4583112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228184" y="55172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provedení algoritmu je otočený robot Karel směrem na ZÁPAD</a:t>
            </a:r>
          </a:p>
        </p:txBody>
      </p:sp>
    </p:spTree>
    <p:extLst>
      <p:ext uri="{BB962C8B-B14F-4D97-AF65-F5344CB8AC3E}">
        <p14:creationId xmlns:p14="http://schemas.microsoft.com/office/powerpoint/2010/main" val="4269075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7937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b="1" dirty="0" err="1"/>
              <a:t>DojdiDoSZrohu</a:t>
            </a:r>
            <a:r>
              <a:rPr lang="cs-CZ" b="1" dirty="0"/>
              <a:t> – „západní cesta“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28184" y="55172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provedení algoritmu je otočený robot Karel směrem na SEVER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97098"/>
              </p:ext>
            </p:extLst>
          </p:nvPr>
        </p:nvGraphicFramePr>
        <p:xfrm>
          <a:off x="2260451" y="1654522"/>
          <a:ext cx="3895725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SmartDraw" r:id="rId3" imgW="3895200" imgH="4222800" progId="SmartDraw.2">
                  <p:embed/>
                </p:oleObj>
              </mc:Choice>
              <mc:Fallback>
                <p:oleObj name="SmartDraw" r:id="rId3" imgW="3895200" imgH="422280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451" y="1654522"/>
                        <a:ext cx="3895725" cy="422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27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Zápis algoritmu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Struktogramem</a:t>
            </a:r>
            <a:endParaRPr lang="cs-CZ" dirty="0"/>
          </a:p>
          <a:p>
            <a:pPr lvl="1"/>
            <a:r>
              <a:rPr lang="cs-CZ" dirty="0"/>
              <a:t>Základem vždy obdélník, v jehož záhlaví je označení algoritmu nebo dílčí operace</a:t>
            </a:r>
          </a:p>
          <a:p>
            <a:pPr lvl="1"/>
            <a:endParaRPr lang="cs-CZ" dirty="0"/>
          </a:p>
          <a:p>
            <a:pPr marL="274637" lvl="1" indent="0">
              <a:buNone/>
            </a:pPr>
            <a:r>
              <a:rPr lang="cs-CZ" dirty="0"/>
              <a:t>Algoritmus výpočtu kořenů kvadratické rovnice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2E73BC-83BC-4CDB-B9EE-675579AA1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052"/>
            <a:ext cx="9144000" cy="24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Zápis algoritmu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Rozhodovacími tabulkami</a:t>
            </a:r>
          </a:p>
          <a:p>
            <a:pPr lvl="1"/>
            <a:r>
              <a:rPr lang="cs-CZ" dirty="0"/>
              <a:t>Používané při velmi složitých větveních</a:t>
            </a:r>
          </a:p>
          <a:p>
            <a:pPr lvl="1"/>
            <a:endParaRPr lang="cs-CZ" sz="2400" b="1" dirty="0"/>
          </a:p>
          <a:p>
            <a:pPr marL="274637" lvl="1" indent="0">
              <a:buNone/>
            </a:pPr>
            <a:r>
              <a:rPr lang="cs-CZ" dirty="0"/>
              <a:t>Rozhodovací tabulka pro venkovní představení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3392996"/>
            <a:ext cx="8753475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Zápis algoritmu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Vývojovými diagramy</a:t>
            </a:r>
            <a:r>
              <a:rPr lang="cs-CZ" sz="2800" b="1" dirty="0"/>
              <a:t> </a:t>
            </a:r>
            <a:r>
              <a:rPr lang="cs-CZ" sz="2800" dirty="0"/>
              <a:t>(grafický zápis)</a:t>
            </a:r>
            <a:endParaRPr lang="cs-CZ" sz="2800" b="1" dirty="0"/>
          </a:p>
          <a:p>
            <a:pPr lvl="1"/>
            <a:r>
              <a:rPr lang="cs-CZ" dirty="0"/>
              <a:t>Jednotlivé kroky jsou vyjádřeny grafickými symboly dle typu operace</a:t>
            </a:r>
          </a:p>
          <a:p>
            <a:pPr lvl="1"/>
            <a:r>
              <a:rPr lang="cs-CZ" dirty="0"/>
              <a:t>Posloupnost vykonávání kroků je vyjádřena orientovanou hranou (grafické symboly jsou mezi sebou propojené </a:t>
            </a:r>
            <a:r>
              <a:rPr lang="cs-CZ" dirty="0">
                <a:solidFill>
                  <a:srgbClr val="FF0000"/>
                </a:solidFill>
              </a:rPr>
              <a:t>šipkou</a:t>
            </a:r>
            <a:r>
              <a:rPr lang="cs-CZ" dirty="0"/>
              <a:t>, která vyjadřuje pořadí provádění/vyhodnocování elementů)</a:t>
            </a:r>
          </a:p>
        </p:txBody>
      </p:sp>
    </p:spTree>
    <p:extLst>
      <p:ext uri="{BB962C8B-B14F-4D97-AF65-F5344CB8AC3E}">
        <p14:creationId xmlns:p14="http://schemas.microsoft.com/office/powerpoint/2010/main" val="2732705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Základy Informatiky&amp;#x0D;&amp;#x0A;14ZINF&amp;quot;&quot;/&gt;&lt;property id=&quot;20307&quot; value=&quot;256&quot;/&gt;&lt;/object&gt;&lt;object type=&quot;3&quot; unique_id=&quot;10441&quot;&gt;&lt;property id=&quot;20148&quot; value=&quot;5&quot;/&gt;&lt;property id=&quot;20300&quot; value=&quot;Slide 2 - &amp;quot;Algoritmus&amp;quot;&quot;/&gt;&lt;property id=&quot;20307&quot; value=&quot;257&quot;/&gt;&lt;/object&gt;&lt;object type=&quot;3&quot; unique_id=&quot;10442&quot;&gt;&lt;property id=&quot;20148&quot; value=&quot;5&quot;/&gt;&lt;property id=&quot;20300&quot; value=&quot;Slide 3 - &amp;quot;Vlastnosti algoritmů&amp;quot;&quot;/&gt;&lt;property id=&quot;20307&quot; value=&quot;258&quot;/&gt;&lt;/object&gt;&lt;object type=&quot;3&quot; unique_id=&quot;10443&quot;&gt;&lt;property id=&quot;20148&quot; value=&quot;5&quot;/&gt;&lt;property id=&quot;20300&quot; value=&quot;Slide 4 - &amp;quot;Algoritmus - program&amp;quot;&quot;/&gt;&lt;property id=&quot;20307&quot; value=&quot;259&quot;/&gt;&lt;/object&gt;&lt;object type=&quot;3&quot; unique_id=&quot;10444&quot;&gt;&lt;property id=&quot;20148&quot; value=&quot;5&quot;/&gt;&lt;property id=&quot;20300&quot; value=&quot;Slide 5 - &amp;quot;Metody řešení algoritmů&amp;quot;&quot;/&gt;&lt;property id=&quot;20307&quot; value=&quot;260&quot;/&gt;&lt;/object&gt;&lt;object type=&quot;3&quot; unique_id=&quot;10445&quot;&gt;&lt;property id=&quot;20148&quot; value=&quot;5&quot;/&gt;&lt;property id=&quot;20300&quot; value=&quot;Slide 6 - &amp;quot;Časová a paměťová náročnost&amp;quot;&quot;/&gt;&lt;property id=&quot;20307&quot; value=&quot;261&quot;/&gt;&lt;/object&gt;&lt;object type=&quot;3&quot; unique_id=&quot;10446&quot;&gt;&lt;property id=&quot;20148&quot; value=&quot;5&quot;/&gt;&lt;property id=&quot;20300&quot; value=&quot;Slide 7 - &amp;quot;Zápis algoritmu&amp;quot;&quot;/&gt;&lt;property id=&quot;20307&quot; value=&quot;262&quot;/&gt;&lt;/object&gt;&lt;object type=&quot;3&quot; unique_id=&quot;10447&quot;&gt;&lt;property id=&quot;20148&quot; value=&quot;5&quot;/&gt;&lt;property id=&quot;20300&quot; value=&quot;Slide 8 - &amp;quot;Zápis algoritmu&amp;quot;&quot;/&gt;&lt;property id=&quot;20307&quot; value=&quot;263&quot;/&gt;&lt;/object&gt;&lt;object type=&quot;3&quot; unique_id=&quot;10448&quot;&gt;&lt;property id=&quot;20148&quot; value=&quot;5&quot;/&gt;&lt;property id=&quot;20300&quot; value=&quot;Slide 9 - &amp;quot;Příklad slovního popisu&amp;quot;&quot;/&gt;&lt;property id=&quot;20307&quot; value=&quot;264&quot;/&gt;&lt;/object&gt;&lt;object type=&quot;3&quot; unique_id=&quot;10450&quot;&gt;&lt;property id=&quot;20148&quot; value=&quot;5&quot;/&gt;&lt;property id=&quot;20300&quot; value=&quot;Slide 11 - &amp;quot;Druhy algoritmů&amp;quot;&quot;/&gt;&lt;property id=&quot;20307&quot; value=&quot;266&quot;/&gt;&lt;/object&gt;&lt;object type=&quot;3&quot; unique_id=&quot;10451&quot;&gt;&lt;property id=&quot;20148&quot; value=&quot;5&quot;/&gt;&lt;property id=&quot;20300&quot; value=&quot;Slide 12 - &amp;quot;Druhy algoritmů&amp;quot;&quot;/&gt;&lt;property id=&quot;20307&quot; value=&quot;267&quot;/&gt;&lt;/object&gt;&lt;object type=&quot;3&quot; unique_id=&quot;10452&quot;&gt;&lt;property id=&quot;20148&quot; value=&quot;5&quot;/&gt;&lt;property id=&quot;20300&quot; value=&quot;Slide 13 - &amp;quot;Základní komponenty algoritmů&amp;quot;&quot;/&gt;&lt;property id=&quot;20307&quot; value=&quot;268&quot;/&gt;&lt;/object&gt;&lt;object type=&quot;3&quot; unique_id=&quot;10453&quot;&gt;&lt;property id=&quot;20148&quot; value=&quot;5&quot;/&gt;&lt;property id=&quot;20300&quot; value=&quot;Slide 14 - &amp;quot;Základní symboly vývojového diagramu&amp;quot;&quot;/&gt;&lt;property id=&quot;20307&quot; value=&quot;269&quot;/&gt;&lt;/object&gt;&lt;object type=&quot;3&quot; unique_id=&quot;10454&quot;&gt;&lt;property id=&quot;20148&quot; value=&quot;5&quot;/&gt;&lt;property id=&quot;20300&quot; value=&quot;Slide 15 - &amp;quot;Základní použití symbolů&amp;quot;&quot;/&gt;&lt;property id=&quot;20307&quot; value=&quot;270&quot;/&gt;&lt;/object&gt;&lt;object type=&quot;3&quot; unique_id=&quot;10455&quot;&gt;&lt;property id=&quot;20148&quot; value=&quot;5&quot;/&gt;&lt;property id=&quot;20300&quot; value=&quot;Slide 16 - &amp;quot;Základní použití symbolů&amp;quot;&quot;/&gt;&lt;property id=&quot;20307&quot; value=&quot;271&quot;/&gt;&lt;/object&gt;&lt;object type=&quot;3&quot; unique_id=&quot;10460&quot;&gt;&lt;property id=&quot;20148&quot; value=&quot;5&quot;/&gt;&lt;property id=&quot;20300&quot; value=&quot;Slide 19 - &amp;quot;Algoritmus pro výpočet obvodu kruhu&amp;quot;&quot;/&gt;&lt;property id=&quot;20307&quot; value=&quot;276&quot;/&gt;&lt;/object&gt;&lt;object type=&quot;3&quot; unique_id=&quot;10461&quot;&gt;&lt;property id=&quot;20148&quot; value=&quot;5&quot;/&gt;&lt;property id=&quot;20300&quot; value=&quot;Slide 10 - &amp;quot;Další příklad&amp;quot;&quot;/&gt;&lt;property id=&quot;20307&quot; value=&quot;277&quot;/&gt;&lt;/object&gt;&lt;object type=&quot;3&quot; unique_id=&quot;12541&quot;&gt;&lt;property id=&quot;20148&quot; value=&quot;5&quot;/&gt;&lt;property id=&quot;20300&quot; value=&quot;Slide 17 - &amp;quot;Základní použití symbolů&amp;quot;&quot;/&gt;&lt;property id=&quot;20307&quot; value=&quot;274&quot;/&gt;&lt;/object&gt;&lt;object type=&quot;3&quot; unique_id=&quot;12542&quot;&gt;&lt;property id=&quot;20148&quot; value=&quot;5&quot;/&gt;&lt;property id=&quot;20300&quot; value=&quot;Slide 18 - &amp;quot;Základní použití symbolů&amp;quot;&quot;/&gt;&lt;property id=&quot;20307&quot; value=&quot;27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2807</TotalTime>
  <Words>1799</Words>
  <Application>Microsoft Office PowerPoint</Application>
  <PresentationFormat>Předvádění na obrazovce (4:3)</PresentationFormat>
  <Paragraphs>328</Paragraphs>
  <Slides>63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Přehlednost</vt:lpstr>
      <vt:lpstr>SmartDraw</vt:lpstr>
      <vt:lpstr>Algoritmizace  a datové struktury (14ASD)</vt:lpstr>
      <vt:lpstr>Algoritmus</vt:lpstr>
      <vt:lpstr>Algoritmus</vt:lpstr>
      <vt:lpstr>Kokosová bábovka</vt:lpstr>
      <vt:lpstr>Zápis algoritmu</vt:lpstr>
      <vt:lpstr>Příklad slovního popisu</vt:lpstr>
      <vt:lpstr>Zápis algoritmu</vt:lpstr>
      <vt:lpstr>Zápis algoritmu</vt:lpstr>
      <vt:lpstr>Zápis algoritmu</vt:lpstr>
      <vt:lpstr>Základní symboly vývojového diagramu</vt:lpstr>
      <vt:lpstr>Základní komponenty algoritmů</vt:lpstr>
      <vt:lpstr>Základní použití symbolů</vt:lpstr>
      <vt:lpstr>Základní použití symbolů</vt:lpstr>
      <vt:lpstr>Základní použití symbolů</vt:lpstr>
      <vt:lpstr>Cyklus s podmínkou</vt:lpstr>
      <vt:lpstr>Cyklus s podmínkou</vt:lpstr>
      <vt:lpstr>Cyklus s podmínkou na začátku</vt:lpstr>
      <vt:lpstr>Cyklus s podmínkou na konci</vt:lpstr>
      <vt:lpstr>Cyklus s podmínkou na začátku</vt:lpstr>
      <vt:lpstr>Základní použití symbolů</vt:lpstr>
      <vt:lpstr>Cyklus s pevným počtem opakování</vt:lpstr>
      <vt:lpstr>Cyklus s podmínkou na začátku zatloukání hřebíku</vt:lpstr>
      <vt:lpstr>Cyklus s podmínkou na konci zatloukání hřebíku</vt:lpstr>
      <vt:lpstr>Algoritmus pro výpočet obvodu kruhu</vt:lpstr>
      <vt:lpstr>Algoritmus pro výpočet obvodu kruhu</vt:lpstr>
      <vt:lpstr>Programátor na nákupu</vt:lpstr>
      <vt:lpstr>Algoritmus podle manželky</vt:lpstr>
      <vt:lpstr>Algoritmus podle programátora</vt:lpstr>
      <vt:lpstr>Poučení</vt:lpstr>
      <vt:lpstr>Na co vše se dá vymyslet algoritmus</vt:lpstr>
      <vt:lpstr>Programovací jazyk KAREL</vt:lpstr>
      <vt:lpstr>Prezentace aplikace PowerPoint</vt:lpstr>
      <vt:lpstr>Karel – elementární operace</vt:lpstr>
      <vt:lpstr>Karel a cihly – neplatí fyzikální zákony</vt:lpstr>
      <vt:lpstr>Karel – základní podmínky</vt:lpstr>
      <vt:lpstr>Karel – příklad na JeCihla I.</vt:lpstr>
      <vt:lpstr>Karel – příklad na JeCihla II.</vt:lpstr>
      <vt:lpstr>Karel - cykly</vt:lpstr>
      <vt:lpstr>Karel – příklad na cyklus</vt:lpstr>
      <vt:lpstr>Karel – příklad na nekonečný cyklus, který by nastal na políčku s cihlou.</vt:lpstr>
      <vt:lpstr>oprava, aby nenastal nekonečný cyklus</vt:lpstr>
      <vt:lpstr>Některé chyby</vt:lpstr>
      <vt:lpstr>Robot Karel neumí počítat!!!</vt:lpstr>
      <vt:lpstr>Pomůcka (shrnutí)</vt:lpstr>
      <vt:lpstr>Upozornění</vt:lpstr>
      <vt:lpstr>DRAW.IO</vt:lpstr>
      <vt:lpstr>Vytvořte algoritmus pro VpravoBok  - Karel se otočí o 90° vpravo</vt:lpstr>
      <vt:lpstr>Vytvoření algoritmu</vt:lpstr>
      <vt:lpstr>Vytvoření algoritmu</vt:lpstr>
      <vt:lpstr>OtočitNaSever</vt:lpstr>
      <vt:lpstr>OtočitNaSever</vt:lpstr>
      <vt:lpstr>Je funkční i tento algoritmus?</vt:lpstr>
      <vt:lpstr>Vytvoření algoritmu</vt:lpstr>
      <vt:lpstr>Vytvořte algoritmus pro DojdiKeZdi  - Karel rovně dojde ke zdi, pokud již před zdí nestojí</vt:lpstr>
      <vt:lpstr>Je funkční i tento algoritmus?</vt:lpstr>
      <vt:lpstr>Převod  cyklu s podmínkou na konci  na cyklus s podmínkou na začátku</vt:lpstr>
      <vt:lpstr>Vytvořte algoritmus pro DojdiKeZdiSeberCihlu – Karel rovně dojde ke zdi a přitom sesbírá 1 cihlu na každém políčku na cestě (bude-li tam), včetně počátečního a posledního políčka</vt:lpstr>
      <vt:lpstr>Vytvořte algoritmus pro DojdiKeZdiSeberCihly – Karel rovně dojde ke zdi a přitom sesbírá všechny cihly na cestě (včetně prvního a posledního políčka)</vt:lpstr>
      <vt:lpstr>DojdiKeZdiSeberCihly</vt:lpstr>
      <vt:lpstr>DojdiKeZdiSeberCihly</vt:lpstr>
      <vt:lpstr>Vytvořte algoritmus pro DojdiDoSZrohu – Karel z libovolné pozice a libovolně natočený dojde do severozápadního rohu místnosti</vt:lpstr>
      <vt:lpstr>DojdiDoSZrohu – „severní cesta“</vt:lpstr>
      <vt:lpstr>DojdiDoSZrohu – „západní cesta“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 14ZINF</dc:title>
  <dc:creator>K614</dc:creator>
  <cp:lastModifiedBy>MJe</cp:lastModifiedBy>
  <cp:revision>408</cp:revision>
  <dcterms:created xsi:type="dcterms:W3CDTF">2011-10-19T16:54:09Z</dcterms:created>
  <dcterms:modified xsi:type="dcterms:W3CDTF">2020-10-04T14:21:12Z</dcterms:modified>
</cp:coreProperties>
</file>