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0"/>
  </p:notesMasterIdLst>
  <p:sldIdLst>
    <p:sldId id="375" r:id="rId2"/>
    <p:sldId id="365" r:id="rId3"/>
    <p:sldId id="366" r:id="rId4"/>
    <p:sldId id="367" r:id="rId5"/>
    <p:sldId id="368" r:id="rId6"/>
    <p:sldId id="369" r:id="rId7"/>
    <p:sldId id="370" r:id="rId8"/>
    <p:sldId id="384" r:id="rId9"/>
    <p:sldId id="385" r:id="rId10"/>
    <p:sldId id="386" r:id="rId11"/>
    <p:sldId id="349" r:id="rId12"/>
    <p:sldId id="371" r:id="rId13"/>
    <p:sldId id="373" r:id="rId14"/>
    <p:sldId id="378" r:id="rId15"/>
    <p:sldId id="381" r:id="rId16"/>
    <p:sldId id="382" r:id="rId17"/>
    <p:sldId id="392" r:id="rId18"/>
    <p:sldId id="393" r:id="rId19"/>
    <p:sldId id="361" r:id="rId20"/>
    <p:sldId id="362" r:id="rId21"/>
    <p:sldId id="363" r:id="rId22"/>
    <p:sldId id="394" r:id="rId23"/>
    <p:sldId id="372" r:id="rId24"/>
    <p:sldId id="391" r:id="rId25"/>
    <p:sldId id="389" r:id="rId26"/>
    <p:sldId id="383" r:id="rId27"/>
    <p:sldId id="387" r:id="rId28"/>
    <p:sldId id="388" r:id="rId29"/>
  </p:sldIdLst>
  <p:sldSz cx="9144000" cy="6858000" type="screen4x3"/>
  <p:notesSz cx="6858000" cy="9144000"/>
  <p:custDataLst>
    <p:tags r:id="rId31"/>
  </p:custDataLst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155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8A0B2A-29A9-4001-B7EB-BDCD4CF25FF1}" type="datetimeFigureOut">
              <a:rPr lang="cs-CZ" smtClean="0"/>
              <a:t>13.10.2020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CF9953-8A26-41E7-BF94-F5775F3D73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257094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7"/>
          <p:cNvCxnSpPr/>
          <p:nvPr/>
        </p:nvCxnSpPr>
        <p:spPr>
          <a:xfrm>
            <a:off x="685800" y="3398838"/>
            <a:ext cx="7848600" cy="158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CDC401-B910-4258-9D30-7788CA3B332E}" type="datetime10">
              <a:rPr lang="cs-CZ" smtClean="0"/>
              <a:t>14:50</a:t>
            </a:fld>
            <a:endParaRPr lang="cs-CZ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136CE3-F445-440E-A262-901C1B05A85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19C956-584E-4DF1-9A7C-5AD0D36AB515}" type="datetime10">
              <a:rPr lang="cs-CZ" smtClean="0"/>
              <a:t>14:50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1171C0-FA49-4B1E-986C-383F61B96C1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797679-96F3-4269-9FF9-4A1EF662BB6A}" type="datetime10">
              <a:rPr lang="cs-CZ" smtClean="0"/>
              <a:t>14:50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49D524-067E-4FD2-B2E0-739B726CE54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183BFA-91B0-4E1A-893F-B17CF9F1FCF8}" type="datetime10">
              <a:rPr lang="cs-CZ" smtClean="0"/>
              <a:t>14:50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1889E8-3684-40E9-BE1D-8A0D5165491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6"/>
          <p:cNvCxnSpPr/>
          <p:nvPr/>
        </p:nvCxnSpPr>
        <p:spPr>
          <a:xfrm>
            <a:off x="731838" y="4598988"/>
            <a:ext cx="7848600" cy="158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/>
          <a:lstStyle>
            <a:lvl1pPr algn="l">
              <a:defRPr sz="4800" b="0" cap="all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5C44BD-78C3-47C5-9E43-EF94A510F5A9}" type="datetime10">
              <a:rPr lang="cs-CZ" smtClean="0"/>
              <a:t>14:50</a:t>
            </a:fld>
            <a:endParaRPr lang="cs-CZ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87DC29-9BAD-4CFD-AA08-CF0D7E63702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B47A22-DEBB-4D2C-B286-23F385267E91}" type="datetime10">
              <a:rPr lang="cs-CZ" smtClean="0"/>
              <a:t>14:50</a:t>
            </a:fld>
            <a:endParaRPr lang="cs-CZ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E8CFBA-FEB4-47A0-BEFA-B62A7D7C138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10"/>
          <p:cNvCxnSpPr/>
          <p:nvPr/>
        </p:nvCxnSpPr>
        <p:spPr>
          <a:xfrm rot="5400000">
            <a:off x="2218531" y="4045744"/>
            <a:ext cx="4708525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0EC649-8084-45C3-9F0C-8DBF6964E857}" type="datetime10">
              <a:rPr lang="cs-CZ" smtClean="0"/>
              <a:t>14:50</a:t>
            </a:fld>
            <a:endParaRPr lang="cs-CZ"/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C5EFA8-8284-4E4E-8998-A5535392A3C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9A0CC7-A4B7-4DD7-B0F6-F6CE8F18B7FA}" type="datetime10">
              <a:rPr lang="cs-CZ" smtClean="0"/>
              <a:t>14:50</a:t>
            </a:fld>
            <a:endParaRPr lang="cs-CZ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08FA9E-5482-4E17-A7FB-5FEED5E1415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6BA3F6-68D4-49FE-A27D-EA6364F10C70}" type="datetime10">
              <a:rPr lang="cs-CZ" smtClean="0"/>
              <a:t>14:50</a:t>
            </a:fld>
            <a:endParaRPr lang="cs-CZ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526CD1-2531-4916-A4DA-6471EF583D6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8"/>
          <p:cNvCxnSpPr/>
          <p:nvPr/>
        </p:nvCxnSpPr>
        <p:spPr>
          <a:xfrm rot="5400000">
            <a:off x="-13494" y="3580607"/>
            <a:ext cx="5578475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65991A-5206-408B-94D1-6521FD44A081}" type="datetime10">
              <a:rPr lang="cs-CZ" smtClean="0"/>
              <a:t>14:50</a:t>
            </a:fld>
            <a:endParaRPr lang="cs-CZ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CABE48-B9E3-4A34-8EDE-0F02AD102A0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/>
              <a:t>Kliknutím na ikonu přidáte obrázek.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11B94D-C3AD-4AA4-A34E-9738A22F737B}" type="datetime10">
              <a:rPr lang="cs-CZ" smtClean="0"/>
              <a:t>14:50</a:t>
            </a:fld>
            <a:endParaRPr lang="cs-CZ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F0C3B4-809E-4D28-8868-44FEE0B78B8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663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1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9050"/>
            <a:ext cx="28956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A368E7EC-9412-4304-8824-D336DACCC4D4}" type="datetime10">
              <a:rPr lang="cs-CZ" smtClean="0"/>
              <a:t>14:50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9050"/>
            <a:ext cx="41148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9050"/>
            <a:ext cx="10668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400" b="1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5C7512BC-2195-4FD4-8428-82201487FD5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7" r:id="rId2"/>
    <p:sldLayoutId id="2147483699" r:id="rId3"/>
    <p:sldLayoutId id="2147483696" r:id="rId4"/>
    <p:sldLayoutId id="2147483700" r:id="rId5"/>
    <p:sldLayoutId id="2147483695" r:id="rId6"/>
    <p:sldLayoutId id="2147483694" r:id="rId7"/>
    <p:sldLayoutId id="2147483701" r:id="rId8"/>
    <p:sldLayoutId id="2147483693" r:id="rId9"/>
    <p:sldLayoutId id="2147483692" r:id="rId10"/>
    <p:sldLayoutId id="2147483691" r:id="rId11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 spc="-1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9pPr>
    </p:titleStyle>
    <p:bodyStyle>
      <a:lvl1pPr marL="182563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0250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7450" indent="-1365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Arial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8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9.w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0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0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1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0.w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2.wmf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14.wmf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15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cs-CZ" b="1" dirty="0"/>
              <a:t>Algoritmizace </a:t>
            </a:r>
            <a:br>
              <a:rPr lang="cs-CZ" b="1" dirty="0"/>
            </a:br>
            <a:r>
              <a:rPr lang="cs-CZ" b="1" dirty="0"/>
              <a:t>a datové struktury</a:t>
            </a:r>
            <a:br>
              <a:rPr lang="cs-CZ" b="1" dirty="0"/>
            </a:br>
            <a:r>
              <a:rPr lang="cs-CZ" b="1" dirty="0"/>
              <a:t>(14ASD)</a:t>
            </a:r>
          </a:p>
        </p:txBody>
      </p:sp>
      <p:sp>
        <p:nvSpPr>
          <p:cNvPr id="9219" name="Podnadpis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eaLnBrk="1" hangingPunct="1"/>
            <a:r>
              <a:rPr lang="cs-CZ" altLang="cs-CZ" dirty="0"/>
              <a:t>3. cvičení</a:t>
            </a:r>
          </a:p>
        </p:txBody>
      </p:sp>
    </p:spTree>
    <p:extLst>
      <p:ext uri="{BB962C8B-B14F-4D97-AF65-F5344CB8AC3E}">
        <p14:creationId xmlns:p14="http://schemas.microsoft.com/office/powerpoint/2010/main" val="36904781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dirty="0"/>
              <a:t>Základní symboly vývojového diagramu</a:t>
            </a:r>
          </a:p>
        </p:txBody>
      </p:sp>
      <p:sp>
        <p:nvSpPr>
          <p:cNvPr id="27650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27651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16013" y="1484313"/>
            <a:ext cx="5611812" cy="5165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6685943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/>
              <a:t>robot Karel - pomůcka (shrnutí)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lnSpcReduction="10000"/>
          </a:bodyPr>
          <a:lstStyle/>
          <a:p>
            <a:pPr marL="0" indent="0">
              <a:buFont typeface="Arial" charset="0"/>
              <a:buNone/>
              <a:defRPr/>
            </a:pPr>
            <a:r>
              <a:rPr lang="cs-CZ" b="1" dirty="0">
                <a:solidFill>
                  <a:srgbClr val="0070C0"/>
                </a:solidFill>
              </a:rPr>
              <a:t>Karel – elementární operace</a:t>
            </a:r>
          </a:p>
          <a:p>
            <a:pPr>
              <a:defRPr/>
            </a:pPr>
            <a:r>
              <a:rPr lang="cs-CZ" b="1" dirty="0"/>
              <a:t>Krok</a:t>
            </a:r>
            <a:r>
              <a:rPr lang="cs-CZ" dirty="0"/>
              <a:t> – posun o jedno políčko dopředu</a:t>
            </a:r>
          </a:p>
          <a:p>
            <a:pPr>
              <a:defRPr/>
            </a:pPr>
            <a:r>
              <a:rPr lang="cs-CZ" b="1" dirty="0" err="1"/>
              <a:t>VlevoBok</a:t>
            </a:r>
            <a:r>
              <a:rPr lang="cs-CZ" dirty="0"/>
              <a:t> – natočení o 90° vlevo</a:t>
            </a:r>
          </a:p>
          <a:p>
            <a:pPr>
              <a:defRPr/>
            </a:pPr>
            <a:r>
              <a:rPr lang="cs-CZ" b="1" dirty="0"/>
              <a:t>Polož</a:t>
            </a:r>
            <a:r>
              <a:rPr lang="cs-CZ" dirty="0"/>
              <a:t> – položení </a:t>
            </a:r>
            <a:r>
              <a:rPr lang="cs-CZ" u="sng" dirty="0"/>
              <a:t>jedné</a:t>
            </a:r>
            <a:r>
              <a:rPr lang="cs-CZ" dirty="0"/>
              <a:t> cihly na aktuální políčko</a:t>
            </a:r>
          </a:p>
          <a:p>
            <a:pPr>
              <a:defRPr/>
            </a:pPr>
            <a:r>
              <a:rPr lang="cs-CZ" b="1" dirty="0"/>
              <a:t>Zvedni</a:t>
            </a:r>
            <a:r>
              <a:rPr lang="cs-CZ" dirty="0"/>
              <a:t> – zvednutí </a:t>
            </a:r>
            <a:r>
              <a:rPr lang="cs-CZ" u="sng" dirty="0"/>
              <a:t>jedné</a:t>
            </a:r>
            <a:r>
              <a:rPr lang="cs-CZ" dirty="0"/>
              <a:t> cihly z aktuálního políčka</a:t>
            </a:r>
          </a:p>
          <a:p>
            <a:pPr marL="0" indent="0">
              <a:buFont typeface="Arial" charset="0"/>
              <a:buNone/>
              <a:defRPr/>
            </a:pPr>
            <a:endParaRPr lang="cs-CZ" dirty="0"/>
          </a:p>
          <a:p>
            <a:pPr marL="0" indent="0">
              <a:buFont typeface="Arial" charset="0"/>
              <a:buNone/>
              <a:defRPr/>
            </a:pPr>
            <a:r>
              <a:rPr lang="cs-CZ" b="1" dirty="0">
                <a:solidFill>
                  <a:srgbClr val="0070C0"/>
                </a:solidFill>
              </a:rPr>
              <a:t>Karel – základní podmínky</a:t>
            </a:r>
          </a:p>
          <a:p>
            <a:pPr>
              <a:defRPr/>
            </a:pPr>
            <a:r>
              <a:rPr lang="cs-CZ" b="1" dirty="0" err="1"/>
              <a:t>JeCihla</a:t>
            </a:r>
            <a:r>
              <a:rPr lang="cs-CZ" dirty="0"/>
              <a:t> – podmínka je pravdivá, pokud Karel stojí na políčku s minimálně jednou cihlou</a:t>
            </a:r>
          </a:p>
          <a:p>
            <a:pPr>
              <a:defRPr/>
            </a:pPr>
            <a:r>
              <a:rPr lang="cs-CZ" b="1" dirty="0" err="1"/>
              <a:t>JeSever</a:t>
            </a:r>
            <a:r>
              <a:rPr lang="cs-CZ" dirty="0"/>
              <a:t> – podmínka je pravdivá, pokud je Karel otočen k severu (nahoru)</a:t>
            </a:r>
          </a:p>
          <a:p>
            <a:pPr>
              <a:defRPr/>
            </a:pPr>
            <a:r>
              <a:rPr lang="cs-CZ" b="1" dirty="0" err="1"/>
              <a:t>JeZeď</a:t>
            </a:r>
            <a:r>
              <a:rPr lang="cs-CZ" dirty="0"/>
              <a:t> – podmínka je pravdivá, pokud před Karlem je zeď (při provedení příkazu Krok by do ní narazil)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Nekonečný cyklus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0891" y="1462657"/>
            <a:ext cx="5611589" cy="49906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162055"/>
            <a:ext cx="2808362" cy="32912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20442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882" y="692696"/>
            <a:ext cx="8362589" cy="1656184"/>
          </a:xfrm>
        </p:spPr>
        <p:txBody>
          <a:bodyPr wrap="square" numCol="1" anchorCtr="0" compatLnSpc="1">
            <a:prstTxWarp prst="textNoShape">
              <a:avLst/>
            </a:prstTxWarp>
            <a:noAutofit/>
          </a:bodyPr>
          <a:lstStyle/>
          <a:p>
            <a:pPr>
              <a:defRPr/>
            </a:pPr>
            <a:r>
              <a:rPr lang="cs-CZ" b="1" dirty="0" err="1">
                <a:latin typeface="Arial" charset="0"/>
                <a:ea typeface="+mn-ea"/>
                <a:cs typeface="+mn-cs"/>
              </a:rPr>
              <a:t>ObejdiMístnostDokolaZrohu</a:t>
            </a:r>
            <a:r>
              <a:rPr lang="cs-CZ" b="1" dirty="0"/>
              <a:t> </a:t>
            </a:r>
            <a:r>
              <a:rPr lang="cs-CZ" sz="2200" b="1" dirty="0"/>
              <a:t>– </a:t>
            </a:r>
            <a:r>
              <a:rPr lang="cs-CZ" sz="2700" dirty="0"/>
              <a:t>Karel stojí v libovolném rohu místnosti natočený zády ke stěně</a:t>
            </a:r>
            <a:r>
              <a:rPr lang="cs-CZ" sz="2700" dirty="0">
                <a:latin typeface="Arial" charset="0"/>
                <a:ea typeface="+mn-ea"/>
                <a:cs typeface="+mn-cs"/>
              </a:rPr>
              <a:t>. Karel má obejít místnost buď ve směru nebo proti směru hodinových ručiček, podle toho, jak je na začátku natočen.</a:t>
            </a:r>
          </a:p>
        </p:txBody>
      </p:sp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4996" y="3177683"/>
            <a:ext cx="6834008" cy="3491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ovéPole 1"/>
          <p:cNvSpPr txBox="1"/>
          <p:nvPr/>
        </p:nvSpPr>
        <p:spPr>
          <a:xfrm>
            <a:off x="1835696" y="2673418"/>
            <a:ext cx="19442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proti směru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5796136" y="2716018"/>
            <a:ext cx="19442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po směru</a:t>
            </a:r>
          </a:p>
        </p:txBody>
      </p:sp>
    </p:spTree>
    <p:extLst>
      <p:ext uri="{BB962C8B-B14F-4D97-AF65-F5344CB8AC3E}">
        <p14:creationId xmlns:p14="http://schemas.microsoft.com/office/powerpoint/2010/main" val="27936470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323528" y="404664"/>
            <a:ext cx="8712968" cy="606958"/>
          </a:xfrm>
          <a:prstGeom prst="rect">
            <a:avLst/>
          </a:prstGeom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000" kern="1200" spc="-1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cs-CZ" b="1" dirty="0" err="1">
                <a:latin typeface="Arial" charset="0"/>
                <a:ea typeface="+mn-ea"/>
                <a:cs typeface="+mn-cs"/>
              </a:rPr>
              <a:t>ObejdiMístnostDokolaZrohu</a:t>
            </a:r>
            <a:r>
              <a:rPr lang="cs-CZ" b="1" dirty="0">
                <a:latin typeface="Arial" charset="0"/>
                <a:ea typeface="+mn-ea"/>
                <a:cs typeface="+mn-cs"/>
              </a:rPr>
              <a:t>, verze I.</a:t>
            </a:r>
            <a:endParaRPr lang="cs-CZ" sz="2700" dirty="0">
              <a:latin typeface="Arial" charset="0"/>
              <a:ea typeface="+mn-ea"/>
              <a:cs typeface="+mn-cs"/>
            </a:endParaRPr>
          </a:p>
        </p:txBody>
      </p:sp>
      <p:graphicFrame>
        <p:nvGraphicFramePr>
          <p:cNvPr id="2" name="Objek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8998491"/>
              </p:ext>
            </p:extLst>
          </p:nvPr>
        </p:nvGraphicFramePr>
        <p:xfrm>
          <a:off x="1763688" y="1062633"/>
          <a:ext cx="5616624" cy="56787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81" name="SmartDraw" r:id="rId3" imgW="7398720" imgH="7479720" progId="SmartDraw.2">
                  <p:embed/>
                </p:oleObj>
              </mc:Choice>
              <mc:Fallback>
                <p:oleObj name="SmartDraw" r:id="rId3" imgW="7398720" imgH="7479720" progId="SmartDraw.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763688" y="1062633"/>
                        <a:ext cx="5616624" cy="567873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402370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kt 2"/>
          <p:cNvGraphicFramePr>
            <a:graphicFrameLocks noChangeAspect="1"/>
          </p:cNvGraphicFramePr>
          <p:nvPr>
            <p:extLst/>
          </p:nvPr>
        </p:nvGraphicFramePr>
        <p:xfrm>
          <a:off x="1759469" y="1052736"/>
          <a:ext cx="6733029" cy="56886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98" name="SmartDraw" r:id="rId3" imgW="8849520" imgH="7477920" progId="SmartDraw.2">
                  <p:embed/>
                </p:oleObj>
              </mc:Choice>
              <mc:Fallback>
                <p:oleObj name="SmartDraw" r:id="rId3" imgW="8849520" imgH="7477920" progId="SmartDraw.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759469" y="1052736"/>
                        <a:ext cx="6733029" cy="568863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323528" y="404664"/>
            <a:ext cx="8712968" cy="606958"/>
          </a:xfrm>
          <a:prstGeom prst="rect">
            <a:avLst/>
          </a:prstGeom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000" kern="1200" spc="-1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cs-CZ" b="1" dirty="0" err="1">
                <a:latin typeface="Arial" charset="0"/>
                <a:ea typeface="+mn-ea"/>
                <a:cs typeface="+mn-cs"/>
              </a:rPr>
              <a:t>ObejdiMístnostDokolaZrohu</a:t>
            </a:r>
            <a:r>
              <a:rPr lang="cs-CZ" b="1" dirty="0">
                <a:latin typeface="Arial" charset="0"/>
                <a:ea typeface="+mn-ea"/>
                <a:cs typeface="+mn-cs"/>
              </a:rPr>
              <a:t>, verze II.</a:t>
            </a:r>
            <a:endParaRPr lang="cs-CZ" sz="2700" dirty="0"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6532294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dirty="0"/>
              <a:t>Který z předchozích algoritmů je efektivnější?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632176"/>
          </a:xfrm>
        </p:spPr>
        <p:txBody>
          <a:bodyPr/>
          <a:lstStyle/>
          <a:p>
            <a:pPr marL="0" indent="0">
              <a:buNone/>
            </a:pPr>
            <a:r>
              <a:rPr lang="cs-CZ" dirty="0"/>
              <a:t>Verze I. má delší zápis, ale při provádění je efektivnější, protože u verze II. se 2x navíc vyhodnocuje podmínka „</a:t>
            </a:r>
            <a:r>
              <a:rPr lang="cs-CZ" dirty="0" err="1"/>
              <a:t>JeZeď</a:t>
            </a:r>
            <a:r>
              <a:rPr lang="cs-CZ" dirty="0"/>
              <a:t>“.</a:t>
            </a:r>
          </a:p>
        </p:txBody>
      </p:sp>
    </p:spTree>
    <p:extLst>
      <p:ext uri="{BB962C8B-B14F-4D97-AF65-F5344CB8AC3E}">
        <p14:creationId xmlns:p14="http://schemas.microsoft.com/office/powerpoint/2010/main" val="5343817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533400"/>
            <a:ext cx="8229600" cy="1671464"/>
          </a:xfrm>
        </p:spPr>
        <p:txBody>
          <a:bodyPr wrap="square" numCol="1" anchorCtr="0" compatLnSpc="1">
            <a:prstTxWarp prst="textNoShape">
              <a:avLst/>
            </a:prstTxWarp>
            <a:noAutofit/>
          </a:bodyPr>
          <a:lstStyle/>
          <a:p>
            <a:pPr>
              <a:defRPr/>
            </a:pPr>
            <a:r>
              <a:rPr lang="cs-CZ" sz="3600" b="1" dirty="0" err="1"/>
              <a:t>ObejdiMistnostDokola</a:t>
            </a:r>
            <a:r>
              <a:rPr lang="cs-CZ" sz="2200" dirty="0"/>
              <a:t> – Karel má podél zdi obejít celou místnost dokola </a:t>
            </a:r>
            <a:r>
              <a:rPr lang="cs-CZ" sz="2200" u="sng" dirty="0"/>
              <a:t>proti směru</a:t>
            </a:r>
            <a:r>
              <a:rPr lang="cs-CZ" sz="2200" dirty="0"/>
              <a:t> hodinových ručiček. Výchozí pozice je neznámá, stejně tak i směr natočení.</a:t>
            </a:r>
            <a:br>
              <a:rPr lang="cs-CZ" sz="2200" dirty="0"/>
            </a:br>
            <a:r>
              <a:rPr lang="cs-CZ" sz="2200" dirty="0"/>
              <a:t>Karel má na každé políčko u zdi stoupnout </a:t>
            </a:r>
            <a:r>
              <a:rPr lang="cs-CZ" sz="2200" b="1" dirty="0"/>
              <a:t>minimálně </a:t>
            </a:r>
            <a:r>
              <a:rPr lang="cs-CZ" sz="2200" dirty="0"/>
              <a:t>jednou.</a:t>
            </a:r>
          </a:p>
        </p:txBody>
      </p:sp>
      <p:graphicFrame>
        <p:nvGraphicFramePr>
          <p:cNvPr id="52236" name="Object 12"/>
          <p:cNvGraphicFramePr>
            <a:graphicFrameLocks noChangeAspect="1"/>
          </p:cNvGraphicFramePr>
          <p:nvPr/>
        </p:nvGraphicFramePr>
        <p:xfrm>
          <a:off x="468313" y="2636838"/>
          <a:ext cx="4968875" cy="3925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36" name="SmartDraw" r:id="rId3" imgW="5146548" imgH="4066032" progId="SmartDraw.2">
                  <p:embed/>
                </p:oleObj>
              </mc:Choice>
              <mc:Fallback>
                <p:oleObj name="SmartDraw" r:id="rId3" imgW="5146548" imgH="4066032" progId="SmartDraw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8313" y="2636838"/>
                        <a:ext cx="4968875" cy="39258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2235" name="AutoShape 11"/>
          <p:cNvSpPr>
            <a:spLocks noChangeArrowheads="1"/>
          </p:cNvSpPr>
          <p:nvPr/>
        </p:nvSpPr>
        <p:spPr bwMode="auto">
          <a:xfrm>
            <a:off x="4716463" y="6021388"/>
            <a:ext cx="503237" cy="431800"/>
          </a:xfrm>
          <a:prstGeom prst="flowChartExtra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52240" name="Text Box 12"/>
          <p:cNvSpPr txBox="1">
            <a:spLocks noChangeArrowheads="1"/>
          </p:cNvSpPr>
          <p:nvPr/>
        </p:nvSpPr>
        <p:spPr bwMode="auto">
          <a:xfrm>
            <a:off x="5435600" y="4365625"/>
            <a:ext cx="5048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2800" b="1">
                <a:cs typeface="Arial" charset="0"/>
              </a:rPr>
              <a:t>V</a:t>
            </a:r>
          </a:p>
        </p:txBody>
      </p:sp>
      <p:sp>
        <p:nvSpPr>
          <p:cNvPr id="52241" name="Text Box 13"/>
          <p:cNvSpPr txBox="1">
            <a:spLocks noChangeArrowheads="1"/>
          </p:cNvSpPr>
          <p:nvPr/>
        </p:nvSpPr>
        <p:spPr bwMode="auto">
          <a:xfrm>
            <a:off x="34925" y="4365625"/>
            <a:ext cx="5048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2800" b="1">
                <a:cs typeface="Arial" charset="0"/>
              </a:rPr>
              <a:t>Z</a:t>
            </a:r>
          </a:p>
        </p:txBody>
      </p:sp>
      <p:sp>
        <p:nvSpPr>
          <p:cNvPr id="2" name="AutoShape 14"/>
          <p:cNvSpPr>
            <a:spLocks noChangeArrowheads="1"/>
          </p:cNvSpPr>
          <p:nvPr/>
        </p:nvSpPr>
        <p:spPr bwMode="auto">
          <a:xfrm rot="5400000">
            <a:off x="719931" y="5985669"/>
            <a:ext cx="503238" cy="431800"/>
          </a:xfrm>
          <a:prstGeom prst="flowChartExtra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3" name="AutoShape 15"/>
          <p:cNvSpPr>
            <a:spLocks noChangeArrowheads="1"/>
          </p:cNvSpPr>
          <p:nvPr/>
        </p:nvSpPr>
        <p:spPr bwMode="auto">
          <a:xfrm rot="10800000">
            <a:off x="684213" y="2781300"/>
            <a:ext cx="503237" cy="431800"/>
          </a:xfrm>
          <a:prstGeom prst="flowChartExtra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4" name="AutoShape 16"/>
          <p:cNvSpPr>
            <a:spLocks noChangeArrowheads="1"/>
          </p:cNvSpPr>
          <p:nvPr/>
        </p:nvSpPr>
        <p:spPr bwMode="auto">
          <a:xfrm rot="-5400000">
            <a:off x="4680744" y="2764632"/>
            <a:ext cx="503237" cy="431800"/>
          </a:xfrm>
          <a:prstGeom prst="flowChartExtra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6" name="TextovéPole 5"/>
          <p:cNvSpPr txBox="1"/>
          <p:nvPr/>
        </p:nvSpPr>
        <p:spPr>
          <a:xfrm>
            <a:off x="6372200" y="3140967"/>
            <a:ext cx="2314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zjednodušující pravidlo – na začátku Karel může „chvíli“ jít podél zdi i po směru hodinových ručiček</a:t>
            </a:r>
          </a:p>
        </p:txBody>
      </p:sp>
    </p:spTree>
    <p:extLst>
      <p:ext uri="{BB962C8B-B14F-4D97-AF65-F5344CB8AC3E}">
        <p14:creationId xmlns:p14="http://schemas.microsoft.com/office/powerpoint/2010/main" val="37848305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7.40741E-7 L 0.00399 -0.4724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522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0" y="-236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5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781 0.00255 L -0.43316 0.0051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000" y="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4 0.00255 L 0.00018 0.46458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0" y="23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82 -0.00254 L 0.42934 0.00278 " pathEditMode="relative" rAng="0" ptsTypes="AA">
                                      <p:cBhvr>
                                        <p:cTn id="3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600" y="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35" grpId="0" animBg="1"/>
      <p:bldP spid="52235" grpId="1" animBg="1"/>
      <p:bldP spid="2" grpId="0" animBg="1"/>
      <p:bldP spid="2" grpId="1" animBg="1"/>
      <p:bldP spid="3" grpId="0" animBg="1"/>
      <p:bldP spid="3" grpId="1" animBg="1"/>
      <p:bldP spid="3" grpId="2" animBg="1"/>
      <p:bldP spid="4" grpId="0" animBg="1"/>
      <p:bldP spid="4" grpId="1" animBg="1"/>
      <p:bldP spid="4" grpId="2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533400"/>
            <a:ext cx="8229600" cy="1671464"/>
          </a:xfrm>
        </p:spPr>
        <p:txBody>
          <a:bodyPr wrap="square" numCol="1" anchorCtr="0" compatLnSpc="1">
            <a:prstTxWarp prst="textNoShape">
              <a:avLst/>
            </a:prstTxWarp>
            <a:noAutofit/>
          </a:bodyPr>
          <a:lstStyle/>
          <a:p>
            <a:pPr>
              <a:defRPr/>
            </a:pPr>
            <a:r>
              <a:rPr lang="cs-CZ" sz="3600" b="1" dirty="0" err="1"/>
              <a:t>ObejdiMistnostDokola</a:t>
            </a:r>
            <a:r>
              <a:rPr lang="cs-CZ" sz="2200" dirty="0"/>
              <a:t> – Karel má podél zdi obejít celou místnost dokola </a:t>
            </a:r>
            <a:r>
              <a:rPr lang="cs-CZ" sz="2200" u="sng" dirty="0"/>
              <a:t>proti směru</a:t>
            </a:r>
            <a:r>
              <a:rPr lang="cs-CZ" sz="2200" dirty="0"/>
              <a:t> hodinových ručiček. Výchozí pozice je neznámá, stejně tak i směr natočení.</a:t>
            </a:r>
            <a:br>
              <a:rPr lang="cs-CZ" sz="2200" dirty="0"/>
            </a:br>
            <a:r>
              <a:rPr lang="cs-CZ" sz="2200" dirty="0"/>
              <a:t>Karel má na každé políčko u zdi stoupnout </a:t>
            </a:r>
            <a:r>
              <a:rPr lang="cs-CZ" sz="2200" b="1" dirty="0"/>
              <a:t>minimálně </a:t>
            </a:r>
            <a:r>
              <a:rPr lang="cs-CZ" sz="2200" dirty="0"/>
              <a:t>jednou.</a:t>
            </a:r>
          </a:p>
        </p:txBody>
      </p:sp>
      <p:graphicFrame>
        <p:nvGraphicFramePr>
          <p:cNvPr id="52236" name="Object 12"/>
          <p:cNvGraphicFramePr>
            <a:graphicFrameLocks noChangeAspect="1"/>
          </p:cNvGraphicFramePr>
          <p:nvPr/>
        </p:nvGraphicFramePr>
        <p:xfrm>
          <a:off x="468313" y="2636838"/>
          <a:ext cx="4968875" cy="3925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60" name="SmartDraw" r:id="rId3" imgW="5146548" imgH="4066032" progId="SmartDraw.2">
                  <p:embed/>
                </p:oleObj>
              </mc:Choice>
              <mc:Fallback>
                <p:oleObj name="SmartDraw" r:id="rId3" imgW="5146548" imgH="4066032" progId="SmartDraw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8313" y="2636838"/>
                        <a:ext cx="4968875" cy="39258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2240" name="Text Box 12"/>
          <p:cNvSpPr txBox="1">
            <a:spLocks noChangeArrowheads="1"/>
          </p:cNvSpPr>
          <p:nvPr/>
        </p:nvSpPr>
        <p:spPr bwMode="auto">
          <a:xfrm>
            <a:off x="5435600" y="4365625"/>
            <a:ext cx="5048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2800" b="1">
                <a:cs typeface="Arial" charset="0"/>
              </a:rPr>
              <a:t>V</a:t>
            </a:r>
          </a:p>
        </p:txBody>
      </p:sp>
      <p:sp>
        <p:nvSpPr>
          <p:cNvPr id="52241" name="Text Box 13"/>
          <p:cNvSpPr txBox="1">
            <a:spLocks noChangeArrowheads="1"/>
          </p:cNvSpPr>
          <p:nvPr/>
        </p:nvSpPr>
        <p:spPr bwMode="auto">
          <a:xfrm>
            <a:off x="34925" y="4365625"/>
            <a:ext cx="5048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2800" b="1">
                <a:cs typeface="Arial" charset="0"/>
              </a:rPr>
              <a:t>Z</a:t>
            </a:r>
          </a:p>
        </p:txBody>
      </p:sp>
      <p:sp>
        <p:nvSpPr>
          <p:cNvPr id="2" name="AutoShape 14"/>
          <p:cNvSpPr>
            <a:spLocks noChangeArrowheads="1"/>
          </p:cNvSpPr>
          <p:nvPr/>
        </p:nvSpPr>
        <p:spPr bwMode="auto">
          <a:xfrm rot="5400000">
            <a:off x="719931" y="5985669"/>
            <a:ext cx="503238" cy="431800"/>
          </a:xfrm>
          <a:prstGeom prst="flowChartExtra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3" name="AutoShape 15"/>
          <p:cNvSpPr>
            <a:spLocks noChangeArrowheads="1"/>
          </p:cNvSpPr>
          <p:nvPr/>
        </p:nvSpPr>
        <p:spPr bwMode="auto">
          <a:xfrm rot="10800000">
            <a:off x="684213" y="2781300"/>
            <a:ext cx="503237" cy="431800"/>
          </a:xfrm>
          <a:prstGeom prst="flowChartExtra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4" name="AutoShape 16"/>
          <p:cNvSpPr>
            <a:spLocks noChangeArrowheads="1"/>
          </p:cNvSpPr>
          <p:nvPr/>
        </p:nvSpPr>
        <p:spPr bwMode="auto">
          <a:xfrm rot="-5400000">
            <a:off x="4680744" y="2764632"/>
            <a:ext cx="503237" cy="431800"/>
          </a:xfrm>
          <a:prstGeom prst="flowChartExtra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5" name="AutoShape 17"/>
          <p:cNvSpPr>
            <a:spLocks noChangeArrowheads="1"/>
          </p:cNvSpPr>
          <p:nvPr/>
        </p:nvSpPr>
        <p:spPr bwMode="auto">
          <a:xfrm rot="5400000">
            <a:off x="2269331" y="4075907"/>
            <a:ext cx="503237" cy="431800"/>
          </a:xfrm>
          <a:prstGeom prst="flowChartExtra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6" name="TextovéPole 5"/>
          <p:cNvSpPr txBox="1"/>
          <p:nvPr/>
        </p:nvSpPr>
        <p:spPr>
          <a:xfrm>
            <a:off x="6372200" y="3140967"/>
            <a:ext cx="2314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zjednodušující pravidlo – na začátku Karel může „chvíli“ jít podél zdi i po směru hodinových ručiček</a:t>
            </a:r>
          </a:p>
        </p:txBody>
      </p:sp>
      <p:sp>
        <p:nvSpPr>
          <p:cNvPr id="13" name="AutoShape 16"/>
          <p:cNvSpPr>
            <a:spLocks noChangeArrowheads="1"/>
          </p:cNvSpPr>
          <p:nvPr/>
        </p:nvSpPr>
        <p:spPr bwMode="auto">
          <a:xfrm>
            <a:off x="4680298" y="4040783"/>
            <a:ext cx="503237" cy="431800"/>
          </a:xfrm>
          <a:prstGeom prst="flowChartExtra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14" name="AutoShape 16"/>
          <p:cNvSpPr>
            <a:spLocks noChangeArrowheads="1"/>
          </p:cNvSpPr>
          <p:nvPr/>
        </p:nvSpPr>
        <p:spPr bwMode="auto">
          <a:xfrm>
            <a:off x="4644008" y="5949280"/>
            <a:ext cx="503237" cy="431800"/>
          </a:xfrm>
          <a:prstGeom prst="flowChartExtra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934954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4.07407E-6 L 0.2717 4.07407E-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57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5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781 0.00255 L 0.00798 -0.18333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983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5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781 0.00255 L -0.43316 0.0051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000" y="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4 0.00255 L 0.00018 0.46458 " pathEditMode="relative" rAng="0" ptsTypes="AA">
                                      <p:cBhvr>
                                        <p:cTn id="3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0" y="23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82 -0.00254 L 0.42934 0.00278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600" y="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5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782 0.00255 L 0.01198 -0.4618 " pathEditMode="relative" rAng="0" ptsTypes="AA">
                                      <p:cBhvr>
                                        <p:cTn id="5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8" y="-2324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2" grpId="2" animBg="1"/>
      <p:bldP spid="3" grpId="0" animBg="1"/>
      <p:bldP spid="3" grpId="1" animBg="1"/>
      <p:bldP spid="3" grpId="2" animBg="1"/>
      <p:bldP spid="4" grpId="0" animBg="1"/>
      <p:bldP spid="4" grpId="1" animBg="1"/>
      <p:bldP spid="4" grpId="2" animBg="1"/>
      <p:bldP spid="5" grpId="0" animBg="1"/>
      <p:bldP spid="5" grpId="1" animBg="1"/>
      <p:bldP spid="13" grpId="0" animBg="1"/>
      <p:bldP spid="13" grpId="1" animBg="1"/>
      <p:bldP spid="13" grpId="2" animBg="1"/>
      <p:bldP spid="14" grpId="0" animBg="1"/>
      <p:bldP spid="14" grpId="1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3266" name="Object 18"/>
          <p:cNvGraphicFramePr>
            <a:graphicFrameLocks noChangeAspect="1"/>
          </p:cNvGraphicFramePr>
          <p:nvPr/>
        </p:nvGraphicFramePr>
        <p:xfrm>
          <a:off x="1187450" y="1268413"/>
          <a:ext cx="6480175" cy="549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49" name="SmartDraw" r:id="rId3" imgW="8798052" imgH="7464552" progId="SmartDraw.2">
                  <p:embed/>
                </p:oleObj>
              </mc:Choice>
              <mc:Fallback>
                <p:oleObj name="SmartDraw" r:id="rId3" imgW="8798052" imgH="7464552" progId="SmartDraw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7450" y="1268413"/>
                        <a:ext cx="6480175" cy="5499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12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cs-CZ" b="1" dirty="0" err="1"/>
              <a:t>ObejdiMistnostDokola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0935875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/>
              <a:t>Algoritmus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marL="182880" indent="-18288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b="1" dirty="0"/>
              <a:t>Definice</a:t>
            </a:r>
          </a:p>
          <a:p>
            <a:pPr lvl="1" indent="-18288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/>
              <a:t>Návod jak provést určitou činnost</a:t>
            </a:r>
          </a:p>
          <a:p>
            <a:pPr lvl="1" indent="-18288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/>
              <a:t>Přesný návod či postup, kterým lze vyřešit daný typ úlohy</a:t>
            </a:r>
          </a:p>
          <a:p>
            <a:pPr lvl="1" indent="-18288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/>
              <a:t>…</a:t>
            </a:r>
          </a:p>
          <a:p>
            <a:pPr lvl="1" indent="-18288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/>
              <a:t>Transformace vstupních dat na výstupní data</a:t>
            </a:r>
          </a:p>
          <a:p>
            <a:pPr marL="731520" lvl="2" indent="-18288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/>
              <a:t>Vstupy mají definované množiny hodnot, jichž mohou nabývat</a:t>
            </a:r>
          </a:p>
          <a:p>
            <a:pPr lvl="1" indent="-18288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/>
              <a:t>Algoritmus je procedura proveditelná </a:t>
            </a:r>
            <a:r>
              <a:rPr lang="cs-CZ" dirty="0" err="1">
                <a:solidFill>
                  <a:srgbClr val="0070C0"/>
                </a:solidFill>
              </a:rPr>
              <a:t>Turingovým</a:t>
            </a:r>
            <a:r>
              <a:rPr lang="cs-CZ" dirty="0">
                <a:solidFill>
                  <a:srgbClr val="0070C0"/>
                </a:solidFill>
              </a:rPr>
              <a:t> strojem</a:t>
            </a:r>
          </a:p>
          <a:p>
            <a:pPr marL="731520" lvl="2" indent="-18288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/>
              <a:t>teoretický model počítače popsaný matematikem Alanem </a:t>
            </a:r>
            <a:r>
              <a:rPr lang="cs-CZ" dirty="0" err="1"/>
              <a:t>Turingem</a:t>
            </a:r>
            <a:endParaRPr lang="cs-CZ" dirty="0"/>
          </a:p>
          <a:p>
            <a:pPr marL="182880" indent="-18288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dirty="0"/>
              <a:t>Jedná se o posloupnost elementárních kroků</a:t>
            </a:r>
            <a:endParaRPr lang="cs-CZ" dirty="0"/>
          </a:p>
          <a:p>
            <a:pPr marL="182880" indent="-18288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/>
              <a:t>Jak</a:t>
            </a:r>
            <a:r>
              <a:rPr lang="pl-PL" dirty="0"/>
              <a:t> si jej jednoduše představit:</a:t>
            </a:r>
          </a:p>
          <a:p>
            <a:pPr lvl="1" indent="-18288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/>
              <a:t>postup pro výpočet obvodu kruhu</a:t>
            </a:r>
          </a:p>
          <a:p>
            <a:pPr lvl="1" indent="-18288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/>
              <a:t>kuchařka: recepty</a:t>
            </a:r>
          </a:p>
          <a:p>
            <a:pPr lvl="1" indent="-18288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/>
              <a:t>postup jak převést číslo ze z-</a:t>
            </a:r>
            <a:r>
              <a:rPr lang="cs-CZ" dirty="0" err="1"/>
              <a:t>adické</a:t>
            </a:r>
            <a:r>
              <a:rPr lang="cs-CZ" dirty="0"/>
              <a:t> soustavy do jiné </a:t>
            </a:r>
          </a:p>
        </p:txBody>
      </p:sp>
    </p:spTree>
    <p:extLst>
      <p:ext uri="{BB962C8B-B14F-4D97-AF65-F5344CB8AC3E}">
        <p14:creationId xmlns:p14="http://schemas.microsoft.com/office/powerpoint/2010/main" val="5161065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23528" y="533400"/>
            <a:ext cx="8820472" cy="1887488"/>
          </a:xfrm>
        </p:spPr>
        <p:txBody>
          <a:bodyPr wrap="square" numCol="1" anchorCtr="0" compatLnSpc="1">
            <a:prstTxWarp prst="textNoShape">
              <a:avLst/>
            </a:prstTxWarp>
            <a:noAutofit/>
          </a:bodyPr>
          <a:lstStyle/>
          <a:p>
            <a:pPr>
              <a:defRPr/>
            </a:pPr>
            <a:r>
              <a:rPr lang="cs-CZ" sz="3600" b="1" dirty="0" err="1"/>
              <a:t>ObejdiMistnostDokola</a:t>
            </a:r>
            <a:r>
              <a:rPr lang="cs-CZ" sz="2200" dirty="0"/>
              <a:t> – efektivněji (stále proti směru hodinových ručiček)</a:t>
            </a:r>
            <a:br>
              <a:rPr lang="cs-CZ" sz="2200" dirty="0"/>
            </a:br>
            <a:r>
              <a:rPr lang="cs-CZ" sz="2200" dirty="0"/>
              <a:t>Snahou je, aby Karel zbytečně nevstoupil na políčka vícekrát.</a:t>
            </a:r>
            <a:br>
              <a:rPr lang="cs-CZ" sz="2200" dirty="0"/>
            </a:br>
            <a:r>
              <a:rPr lang="cs-CZ" sz="2200" dirty="0"/>
              <a:t>Nápověda – využijte cihlu (cihly) jako "zarážku„, na počátku je místnost bez cihel.</a:t>
            </a:r>
            <a:br>
              <a:rPr lang="cs-CZ" sz="2200" dirty="0"/>
            </a:br>
            <a:r>
              <a:rPr lang="cs-CZ" sz="2200" dirty="0"/>
              <a:t>Karel vstoupí pouze na jedno políčko u zdi dvakrát, na ostatní pouze jednou.</a:t>
            </a:r>
          </a:p>
        </p:txBody>
      </p:sp>
      <p:graphicFrame>
        <p:nvGraphicFramePr>
          <p:cNvPr id="70670" name="Object 14"/>
          <p:cNvGraphicFramePr>
            <a:graphicFrameLocks noChangeAspect="1"/>
          </p:cNvGraphicFramePr>
          <p:nvPr/>
        </p:nvGraphicFramePr>
        <p:xfrm>
          <a:off x="468313" y="2636838"/>
          <a:ext cx="4968875" cy="3925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73" name="SmartDraw" r:id="rId3" imgW="5146548" imgH="4066032" progId="SmartDraw.2">
                  <p:embed/>
                </p:oleObj>
              </mc:Choice>
              <mc:Fallback>
                <p:oleObj name="SmartDraw" r:id="rId3" imgW="5146548" imgH="4066032" progId="SmartDraw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8313" y="2636838"/>
                        <a:ext cx="4968875" cy="39258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0673" name="Text Box 13"/>
          <p:cNvSpPr txBox="1">
            <a:spLocks noChangeArrowheads="1"/>
          </p:cNvSpPr>
          <p:nvPr/>
        </p:nvSpPr>
        <p:spPr bwMode="auto">
          <a:xfrm>
            <a:off x="5435600" y="4365625"/>
            <a:ext cx="5048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2800" b="1">
                <a:cs typeface="Arial" charset="0"/>
              </a:rPr>
              <a:t>V</a:t>
            </a:r>
          </a:p>
        </p:txBody>
      </p:sp>
      <p:sp>
        <p:nvSpPr>
          <p:cNvPr id="70674" name="Text Box 14"/>
          <p:cNvSpPr txBox="1">
            <a:spLocks noChangeArrowheads="1"/>
          </p:cNvSpPr>
          <p:nvPr/>
        </p:nvSpPr>
        <p:spPr bwMode="auto">
          <a:xfrm>
            <a:off x="34925" y="4365625"/>
            <a:ext cx="5048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2800" b="1">
                <a:cs typeface="Arial" charset="0"/>
              </a:rPr>
              <a:t>Z</a:t>
            </a:r>
          </a:p>
        </p:txBody>
      </p:sp>
      <p:sp>
        <p:nvSpPr>
          <p:cNvPr id="2" name="AutoShape 15"/>
          <p:cNvSpPr>
            <a:spLocks noChangeArrowheads="1"/>
          </p:cNvSpPr>
          <p:nvPr/>
        </p:nvSpPr>
        <p:spPr bwMode="auto">
          <a:xfrm rot="5400000">
            <a:off x="2269331" y="4075907"/>
            <a:ext cx="503237" cy="431800"/>
          </a:xfrm>
          <a:prstGeom prst="flowChartExtra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3" name="Rectangle 16"/>
          <p:cNvSpPr>
            <a:spLocks noChangeArrowheads="1"/>
          </p:cNvSpPr>
          <p:nvPr/>
        </p:nvSpPr>
        <p:spPr bwMode="auto">
          <a:xfrm>
            <a:off x="4716463" y="4149725"/>
            <a:ext cx="503237" cy="287338"/>
          </a:xfrm>
          <a:prstGeom prst="rect">
            <a:avLst/>
          </a:prstGeom>
          <a:solidFill>
            <a:srgbClr val="FF9900"/>
          </a:solidFill>
          <a:ln w="9525">
            <a:solidFill>
              <a:srgbClr val="FF99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4" name="AutoShape 17"/>
          <p:cNvSpPr>
            <a:spLocks noChangeArrowheads="1"/>
          </p:cNvSpPr>
          <p:nvPr/>
        </p:nvSpPr>
        <p:spPr bwMode="auto">
          <a:xfrm>
            <a:off x="4716463" y="4076700"/>
            <a:ext cx="503237" cy="431800"/>
          </a:xfrm>
          <a:prstGeom prst="flowChartExtra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5" name="AutoShape 18"/>
          <p:cNvSpPr>
            <a:spLocks noChangeArrowheads="1"/>
          </p:cNvSpPr>
          <p:nvPr/>
        </p:nvSpPr>
        <p:spPr bwMode="auto">
          <a:xfrm>
            <a:off x="4716463" y="6021388"/>
            <a:ext cx="503237" cy="431800"/>
          </a:xfrm>
          <a:prstGeom prst="flowChartExtra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70675" name="AutoShape 19"/>
          <p:cNvSpPr>
            <a:spLocks noChangeArrowheads="1"/>
          </p:cNvSpPr>
          <p:nvPr/>
        </p:nvSpPr>
        <p:spPr bwMode="auto">
          <a:xfrm rot="5400000">
            <a:off x="719931" y="5985669"/>
            <a:ext cx="503238" cy="431800"/>
          </a:xfrm>
          <a:prstGeom prst="flowChartExtra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70676" name="AutoShape 20"/>
          <p:cNvSpPr>
            <a:spLocks noChangeArrowheads="1"/>
          </p:cNvSpPr>
          <p:nvPr/>
        </p:nvSpPr>
        <p:spPr bwMode="auto">
          <a:xfrm rot="10800000">
            <a:off x="684213" y="2781300"/>
            <a:ext cx="503237" cy="431800"/>
          </a:xfrm>
          <a:prstGeom prst="flowChartExtra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70677" name="AutoShape 21"/>
          <p:cNvSpPr>
            <a:spLocks noChangeArrowheads="1"/>
          </p:cNvSpPr>
          <p:nvPr/>
        </p:nvSpPr>
        <p:spPr bwMode="auto">
          <a:xfrm rot="-5400000">
            <a:off x="4680744" y="2764632"/>
            <a:ext cx="503237" cy="431800"/>
          </a:xfrm>
          <a:prstGeom prst="flowChartExtra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13" name="TextovéPole 12"/>
          <p:cNvSpPr txBox="1"/>
          <p:nvPr/>
        </p:nvSpPr>
        <p:spPr>
          <a:xfrm>
            <a:off x="5724128" y="5517232"/>
            <a:ext cx="30243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>
                <a:solidFill>
                  <a:srgbClr val="0000FF"/>
                </a:solidFill>
              </a:rPr>
              <a:t>v algoritmu můžete použít hotovou operaci/proceduru </a:t>
            </a:r>
            <a:r>
              <a:rPr lang="cs-CZ" b="1" dirty="0" err="1">
                <a:solidFill>
                  <a:srgbClr val="0000FF"/>
                </a:solidFill>
              </a:rPr>
              <a:t>DojdiKeZdi</a:t>
            </a:r>
            <a:endParaRPr lang="cs-CZ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0083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4.44444E-6 L 0.26372 0.0002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2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4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82 4.07407E-6 L 0.00017 -0.18889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" y="-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5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781 0.00255 L -0.43316 0.0051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706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0" y="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4 0.00255 L 0.00018 0.46458 " pathEditMode="relative" rAng="0" ptsTypes="AA">
                                      <p:cBhvr>
                                        <p:cTn id="40" dur="2000" fill="hold"/>
                                        <p:tgtEl>
                                          <p:spTgt spid="706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" y="2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82 -0.00254 L 0.42934 0.00278 " pathEditMode="relative" rAng="0" ptsTypes="AA">
                                      <p:cBhvr>
                                        <p:cTn id="50" dur="2000" fill="hold"/>
                                        <p:tgtEl>
                                          <p:spTgt spid="706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6" y="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64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764 -0.00255 L -0.01146 -0.28611 " pathEditMode="relative" rAng="0" ptsTypes="AA">
                                      <p:cBhvr>
                                        <p:cTn id="6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" y="-14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3" grpId="0" animBg="1"/>
      <p:bldP spid="4" grpId="0" animBg="1"/>
      <p:bldP spid="4" grpId="1" animBg="1"/>
      <p:bldP spid="4" grpId="2" animBg="1"/>
      <p:bldP spid="5" grpId="0" animBg="1"/>
      <p:bldP spid="5" grpId="1" animBg="1"/>
      <p:bldP spid="70675" grpId="0" animBg="1"/>
      <p:bldP spid="70675" grpId="1" animBg="1"/>
      <p:bldP spid="70675" grpId="2" animBg="1"/>
      <p:bldP spid="70676" grpId="0" animBg="1"/>
      <p:bldP spid="70676" grpId="1" animBg="1"/>
      <p:bldP spid="70676" grpId="2" animBg="1"/>
      <p:bldP spid="70677" grpId="0" animBg="1"/>
      <p:bldP spid="70677" grpId="1" animBg="1"/>
      <p:bldP spid="70677" grpId="2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cs-CZ" b="1"/>
              <a:t>ObejdiMistnostDokola</a:t>
            </a:r>
            <a:r>
              <a:rPr lang="cs-CZ" sz="2400" b="1"/>
              <a:t> - efektivněji</a:t>
            </a:r>
            <a:endParaRPr lang="cs-CZ" sz="2400"/>
          </a:p>
        </p:txBody>
      </p:sp>
      <p:graphicFrame>
        <p:nvGraphicFramePr>
          <p:cNvPr id="71686" name="Object 6"/>
          <p:cNvGraphicFramePr>
            <a:graphicFrameLocks noChangeAspect="1"/>
          </p:cNvGraphicFramePr>
          <p:nvPr/>
        </p:nvGraphicFramePr>
        <p:xfrm>
          <a:off x="844550" y="1397000"/>
          <a:ext cx="7615238" cy="5405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97" name="SmartDraw" r:id="rId3" imgW="10782300" imgH="7652004" progId="SmartDraw.2">
                  <p:embed/>
                </p:oleObj>
              </mc:Choice>
              <mc:Fallback>
                <p:oleObj name="SmartDraw" r:id="rId3" imgW="10782300" imgH="7652004" progId="SmartDraw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4550" y="1397000"/>
                        <a:ext cx="7615238" cy="5405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685" name="Text Box 5"/>
          <p:cNvSpPr txBox="1">
            <a:spLocks noChangeArrowheads="1"/>
          </p:cNvSpPr>
          <p:nvPr/>
        </p:nvSpPr>
        <p:spPr bwMode="auto">
          <a:xfrm>
            <a:off x="7380288" y="1412875"/>
            <a:ext cx="1763712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dirty="0">
                <a:solidFill>
                  <a:srgbClr val="FF3300"/>
                </a:solidFill>
                <a:cs typeface="Arial" charset="0"/>
              </a:rPr>
              <a:t>Pro některé počáteční pozice/otočení (které??) se nejedná o správné řešení, tzn. na některá políčka u zdi by se vstoupilo dvakrát. </a:t>
            </a:r>
          </a:p>
        </p:txBody>
      </p:sp>
    </p:spTree>
    <p:extLst>
      <p:ext uri="{BB962C8B-B14F-4D97-AF65-F5344CB8AC3E}">
        <p14:creationId xmlns:p14="http://schemas.microsoft.com/office/powerpoint/2010/main" val="2978662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85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dirty="0"/>
              <a:t>Pokud není robot Karel na políčku u zdi, položí cihlu.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4272136"/>
          </a:xfrm>
        </p:spPr>
        <p:txBody>
          <a:bodyPr/>
          <a:lstStyle/>
          <a:p>
            <a:r>
              <a:rPr lang="cs-CZ" dirty="0"/>
              <a:t>otočený může být jakkoliv, ale pokud se nachází na políčku, které je u zdi, položí cihlu – nic víc. Pokud tam není</a:t>
            </a:r>
            <a:r>
              <a:rPr lang="cs-CZ"/>
              <a:t>, neudělá nic.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3677510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/>
          </p:cNvSpPr>
          <p:nvPr>
            <p:ph type="title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cs-CZ" b="1" dirty="0" err="1"/>
              <a:t>ObejdiMistnostDokola</a:t>
            </a:r>
            <a:r>
              <a:rPr lang="cs-CZ" sz="2400" b="1" dirty="0"/>
              <a:t> – plně funkční</a:t>
            </a:r>
          </a:p>
        </p:txBody>
      </p:sp>
      <p:pic>
        <p:nvPicPr>
          <p:cNvPr id="15365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5900" y="1341438"/>
            <a:ext cx="8388350" cy="542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21333809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ál 2"/>
          <p:cNvSpPr/>
          <p:nvPr/>
        </p:nvSpPr>
        <p:spPr>
          <a:xfrm>
            <a:off x="6677155" y="4725144"/>
            <a:ext cx="1728192" cy="216024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6562" name="Rectangle 2"/>
          <p:cNvSpPr>
            <a:spLocks noGrp="1"/>
          </p:cNvSpPr>
          <p:nvPr>
            <p:ph type="title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cs-CZ" b="1" dirty="0" err="1"/>
              <a:t>ObejdiMistnostDokola</a:t>
            </a:r>
            <a:r>
              <a:rPr lang="cs-CZ" sz="2400" b="1" dirty="0"/>
              <a:t> – plně funkční</a:t>
            </a:r>
          </a:p>
        </p:txBody>
      </p:sp>
      <p:pic>
        <p:nvPicPr>
          <p:cNvPr id="15365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5900" y="1341438"/>
            <a:ext cx="8388350" cy="542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ovéPole 1"/>
          <p:cNvSpPr txBox="1"/>
          <p:nvPr/>
        </p:nvSpPr>
        <p:spPr>
          <a:xfrm>
            <a:off x="214636" y="4052888"/>
            <a:ext cx="5652244" cy="1569660"/>
          </a:xfrm>
          <a:prstGeom prst="rect">
            <a:avLst/>
          </a:prstGeom>
          <a:solidFill>
            <a:schemeClr val="bg1"/>
          </a:solidFill>
          <a:ln w="57150"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r>
              <a:rPr lang="cs-CZ" sz="2400" dirty="0"/>
              <a:t>Plně funkční, ale neefektivně se hned od začátku po každém kroku testuje přítomnost cihly – řešení použito z důvodu kratšího zápisu</a:t>
            </a:r>
          </a:p>
        </p:txBody>
      </p:sp>
      <p:cxnSp>
        <p:nvCxnSpPr>
          <p:cNvPr id="5" name="Přímá spojnice se šipkou 4"/>
          <p:cNvCxnSpPr>
            <a:stCxn id="2" idx="3"/>
          </p:cNvCxnSpPr>
          <p:nvPr/>
        </p:nvCxnSpPr>
        <p:spPr>
          <a:xfrm>
            <a:off x="5866880" y="4837718"/>
            <a:ext cx="882680" cy="463490"/>
          </a:xfrm>
          <a:prstGeom prst="straightConnector1">
            <a:avLst/>
          </a:prstGeom>
          <a:ln w="7620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0920171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/>
          </p:cNvSpPr>
          <p:nvPr>
            <p:ph type="title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cs-CZ" b="1" dirty="0" err="1"/>
              <a:t>ObejdiMistnostDokola</a:t>
            </a:r>
            <a:r>
              <a:rPr lang="cs-CZ" sz="2400" b="1" dirty="0"/>
              <a:t> – plně funkční</a:t>
            </a:r>
          </a:p>
        </p:txBody>
      </p:sp>
      <p:sp>
        <p:nvSpPr>
          <p:cNvPr id="15364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15365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5900" y="1341438"/>
            <a:ext cx="8388350" cy="542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ovéPole 1"/>
          <p:cNvSpPr txBox="1"/>
          <p:nvPr/>
        </p:nvSpPr>
        <p:spPr>
          <a:xfrm>
            <a:off x="6228184" y="4941168"/>
            <a:ext cx="2458616" cy="954107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2800" dirty="0">
                <a:solidFill>
                  <a:srgbClr val="FF0000"/>
                </a:solidFill>
              </a:rPr>
              <a:t>Nefunkční pro místnost 1x1</a:t>
            </a:r>
          </a:p>
        </p:txBody>
      </p:sp>
      <p:sp>
        <p:nvSpPr>
          <p:cNvPr id="4" name="Zaoblený obdélník 3"/>
          <p:cNvSpPr/>
          <p:nvPr/>
        </p:nvSpPr>
        <p:spPr>
          <a:xfrm>
            <a:off x="6228184" y="2852936"/>
            <a:ext cx="2458616" cy="2016224"/>
          </a:xfrm>
          <a:prstGeom prst="roundRect">
            <a:avLst/>
          </a:prstGeom>
          <a:noFill/>
          <a:ln w="53975">
            <a:solidFill>
              <a:srgbClr val="0070C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5341793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18864" y="692696"/>
            <a:ext cx="8229600" cy="2304256"/>
          </a:xfrm>
        </p:spPr>
        <p:txBody>
          <a:bodyPr wrap="square" numCol="1" anchorCtr="0" compatLnSpc="1">
            <a:prstTxWarp prst="textNoShape">
              <a:avLst/>
            </a:prstTxWarp>
            <a:normAutofit fontScale="90000"/>
          </a:bodyPr>
          <a:lstStyle/>
          <a:p>
            <a:pPr>
              <a:defRPr/>
            </a:pPr>
            <a:r>
              <a:rPr lang="cs-CZ" sz="4400" b="1" dirty="0">
                <a:latin typeface="Arial" charset="0"/>
                <a:ea typeface="+mn-ea"/>
                <a:cs typeface="+mn-cs"/>
              </a:rPr>
              <a:t>Právě5CihelVeVšechRozích</a:t>
            </a:r>
            <a:r>
              <a:rPr lang="cs-CZ" sz="2200" b="1" dirty="0"/>
              <a:t> – </a:t>
            </a:r>
            <a:r>
              <a:rPr lang="cs-CZ" sz="2700" b="1" dirty="0">
                <a:latin typeface="Arial" charset="0"/>
                <a:ea typeface="+mn-ea"/>
                <a:cs typeface="+mn-cs"/>
              </a:rPr>
              <a:t>po provedení algoritmu musí být v každém rohu přesně 5 cihel. </a:t>
            </a:r>
            <a:r>
              <a:rPr lang="cs-CZ" sz="2700" dirty="0">
                <a:latin typeface="Arial" charset="0"/>
                <a:ea typeface="+mn-ea"/>
                <a:cs typeface="+mn-cs"/>
              </a:rPr>
              <a:t>Na počátku nevíme, kde robot stojí a jakým směrem se dívá. Na počátku v místnosti mohou být KDEKOLIV cihly v RŮZNÉM počtu. Počet cihel na ostatních polích zůstane nezměněn.</a:t>
            </a:r>
          </a:p>
        </p:txBody>
      </p:sp>
    </p:spTree>
    <p:extLst>
      <p:ext uri="{BB962C8B-B14F-4D97-AF65-F5344CB8AC3E}">
        <p14:creationId xmlns:p14="http://schemas.microsoft.com/office/powerpoint/2010/main" val="64849575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518864" y="692696"/>
            <a:ext cx="8229600" cy="792088"/>
          </a:xfrm>
          <a:prstGeom prst="rect">
            <a:avLst/>
          </a:prstGeom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 fontScale="97500"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000" kern="1200" spc="-1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cs-CZ" sz="4400" b="1" dirty="0">
                <a:latin typeface="Arial" charset="0"/>
                <a:ea typeface="+mn-ea"/>
                <a:cs typeface="+mn-cs"/>
              </a:rPr>
              <a:t>příprava</a:t>
            </a:r>
            <a:endParaRPr lang="cs-CZ" sz="2700" dirty="0">
              <a:latin typeface="Arial" charset="0"/>
              <a:ea typeface="+mn-ea"/>
              <a:cs typeface="+mn-cs"/>
            </a:endParaRPr>
          </a:p>
        </p:txBody>
      </p:sp>
      <p:graphicFrame>
        <p:nvGraphicFramePr>
          <p:cNvPr id="4" name="Obj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80193741"/>
              </p:ext>
            </p:extLst>
          </p:nvPr>
        </p:nvGraphicFramePr>
        <p:xfrm>
          <a:off x="2995166" y="476672"/>
          <a:ext cx="5825306" cy="624118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07" name="SmartDraw" r:id="rId3" imgW="6292440" imgH="6742080" progId="SmartDraw.2">
                  <p:embed/>
                </p:oleObj>
              </mc:Choice>
              <mc:Fallback>
                <p:oleObj name="SmartDraw" r:id="rId3" imgW="6292440" imgH="6742080" progId="SmartDraw.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995166" y="476672"/>
                        <a:ext cx="5825306" cy="624118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4390678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89327007"/>
              </p:ext>
            </p:extLst>
          </p:nvPr>
        </p:nvGraphicFramePr>
        <p:xfrm>
          <a:off x="107504" y="1702421"/>
          <a:ext cx="8867808" cy="50389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31" name="SmartDraw" r:id="rId3" imgW="10343160" imgH="5876280" progId="SmartDraw.2">
                  <p:embed/>
                </p:oleObj>
              </mc:Choice>
              <mc:Fallback>
                <p:oleObj name="SmartDraw" r:id="rId3" imgW="10343160" imgH="5876280" progId="SmartDraw.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7504" y="1702421"/>
                        <a:ext cx="8867808" cy="503894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518864" y="692696"/>
            <a:ext cx="8229600" cy="792088"/>
          </a:xfrm>
          <a:prstGeom prst="rect">
            <a:avLst/>
          </a:prstGeom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 fontScale="97500"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000" kern="1200" spc="-1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cs-CZ" sz="4400" b="1" dirty="0">
                <a:latin typeface="Arial" charset="0"/>
                <a:ea typeface="+mn-ea"/>
                <a:cs typeface="+mn-cs"/>
              </a:rPr>
              <a:t>Právě5CihelVeVšechRozích</a:t>
            </a:r>
            <a:endParaRPr lang="cs-CZ" sz="2700" dirty="0"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148848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/>
              <a:t>Vlastnosti algoritmů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marL="182880" indent="-18288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b="1" dirty="0"/>
              <a:t>Elementární</a:t>
            </a:r>
            <a:endParaRPr lang="cs-CZ" dirty="0"/>
          </a:p>
          <a:p>
            <a:pPr lvl="1" indent="-18288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/>
              <a:t>Skládá se z konečného počtu jednoduchých činností (kroky)</a:t>
            </a:r>
          </a:p>
          <a:p>
            <a:pPr marL="182880" indent="-18288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b="1" dirty="0"/>
              <a:t>Deterministický</a:t>
            </a:r>
            <a:endParaRPr lang="cs-CZ" dirty="0"/>
          </a:p>
          <a:p>
            <a:pPr lvl="1" indent="-18288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/>
              <a:t>Po každém kroku můžeme určit zda skončil nebo v jakém kroku budeme pokračovat</a:t>
            </a:r>
          </a:p>
          <a:p>
            <a:pPr marL="182880" indent="-18288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b="1" dirty="0"/>
              <a:t>Konečný</a:t>
            </a:r>
          </a:p>
          <a:p>
            <a:pPr lvl="1" indent="-18288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/>
              <a:t>Musí skončit po konečném počtu kroků</a:t>
            </a:r>
          </a:p>
          <a:p>
            <a:pPr marL="182880" indent="-18288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b="1" dirty="0"/>
              <a:t>Resultativní</a:t>
            </a:r>
          </a:p>
          <a:p>
            <a:pPr lvl="1" indent="-18288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/>
              <a:t>Vede k výsledku</a:t>
            </a:r>
          </a:p>
          <a:p>
            <a:pPr marL="182880" indent="-18288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b="1" dirty="0"/>
              <a:t>Hromadný</a:t>
            </a:r>
            <a:r>
              <a:rPr lang="cs-CZ" dirty="0"/>
              <a:t> (obecný)</a:t>
            </a:r>
          </a:p>
          <a:p>
            <a:pPr lvl="1" indent="-18288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/>
              <a:t>Můžeme použít k řešení celé skupiny podobných úloh</a:t>
            </a:r>
          </a:p>
          <a:p>
            <a:pPr marL="182880" indent="-18288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b="1" dirty="0"/>
              <a:t>Efektivní</a:t>
            </a:r>
          </a:p>
          <a:p>
            <a:pPr lvl="1" indent="-18288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/>
              <a:t>Vede k řešení v optimálním čase - rychlost</a:t>
            </a:r>
          </a:p>
          <a:p>
            <a:pPr lvl="1" indent="-182880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180641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/>
              <a:t>Metody řešení algoritmů</a:t>
            </a:r>
          </a:p>
        </p:txBody>
      </p:sp>
      <p:sp>
        <p:nvSpPr>
          <p:cNvPr id="18434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/>
              <a:t>Shora dolů</a:t>
            </a:r>
          </a:p>
          <a:p>
            <a:pPr lvl="1"/>
            <a:r>
              <a:rPr lang="cs-CZ"/>
              <a:t>Postup řešení rozkládáme na jednodušší operace, až dospějeme k elementárním krokům</a:t>
            </a:r>
          </a:p>
          <a:p>
            <a:pPr lvl="1"/>
            <a:r>
              <a:rPr lang="cs-CZ"/>
              <a:t>Příkladem je kvadratická rovnice</a:t>
            </a:r>
          </a:p>
          <a:p>
            <a:pPr lvl="2"/>
            <a:r>
              <a:rPr lang="cs-CZ"/>
              <a:t>Vypočti diskriminant</a:t>
            </a:r>
          </a:p>
          <a:p>
            <a:pPr lvl="2"/>
            <a:r>
              <a:rPr lang="cs-CZ"/>
              <a:t>Podle něj rozhodneme, zda-li máme</a:t>
            </a:r>
          </a:p>
          <a:p>
            <a:pPr lvl="3"/>
            <a:r>
              <a:rPr lang="cs-CZ"/>
              <a:t>Jedno řešení</a:t>
            </a:r>
          </a:p>
          <a:p>
            <a:pPr lvl="3"/>
            <a:r>
              <a:rPr lang="cs-CZ"/>
              <a:t>Dvě řešení</a:t>
            </a:r>
          </a:p>
          <a:p>
            <a:pPr lvl="3"/>
            <a:r>
              <a:rPr lang="cs-CZ"/>
              <a:t>Dvě komplexní řešení</a:t>
            </a:r>
          </a:p>
          <a:p>
            <a:r>
              <a:rPr lang="cs-CZ" b="1"/>
              <a:t>Zdola nahoru</a:t>
            </a:r>
          </a:p>
          <a:p>
            <a:pPr lvl="1"/>
            <a:r>
              <a:rPr lang="cs-CZ"/>
              <a:t>Skupiny elementárních operací chápeme jako nové elementární kroky</a:t>
            </a:r>
          </a:p>
          <a:p>
            <a:pPr lvl="1"/>
            <a:r>
              <a:rPr lang="cs-CZ"/>
              <a:t>Postupně z elementárních kroků vytváříme prostředky, které nakonec umožní zvládnout požadovaný problém</a:t>
            </a:r>
          </a:p>
        </p:txBody>
      </p:sp>
    </p:spTree>
    <p:extLst>
      <p:ext uri="{BB962C8B-B14F-4D97-AF65-F5344CB8AC3E}">
        <p14:creationId xmlns:p14="http://schemas.microsoft.com/office/powerpoint/2010/main" val="42945012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/>
              <a:t>Časová a paměťová náročnost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182880" indent="-18288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/>
              <a:t>Samotné vyřešení úlohy ještě neznamená spokojenost</a:t>
            </a:r>
          </a:p>
          <a:p>
            <a:pPr marL="182880" indent="-18288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/>
              <a:t>Často se dá úloha řešit jednodušeji (efektivněji)</a:t>
            </a:r>
          </a:p>
          <a:p>
            <a:pPr marL="182880" indent="-18288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/>
              <a:t>Musíme použít optimalizaci?</a:t>
            </a:r>
          </a:p>
          <a:p>
            <a:pPr lvl="1" indent="-18288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/>
              <a:t>Náročnost pro počítač</a:t>
            </a:r>
          </a:p>
          <a:p>
            <a:pPr lvl="1" indent="-18288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/>
              <a:t>Při komplikovanější úloze můžeme dlouho čekat na výsledek (procesor má příliš mnoho instrukcí)</a:t>
            </a:r>
          </a:p>
          <a:p>
            <a:pPr lvl="1" indent="-18288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/>
              <a:t>Časová náročnost tedy zjednodušeně může být úměrná počtu elementů, které umístíme do algoritmu</a:t>
            </a:r>
          </a:p>
          <a:p>
            <a:pPr marL="731520" lvl="2" indent="-18288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/>
              <a:t>Potom co nemůžeme ovlivnit: počet vstupních dat (ale…)</a:t>
            </a:r>
          </a:p>
          <a:p>
            <a:pPr lvl="1" indent="-18288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/>
              <a:t>Příklad</a:t>
            </a:r>
          </a:p>
          <a:p>
            <a:pPr marL="731520" lvl="2" indent="-18288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/>
              <a:t>Výpočet absolutní hodnoty zabere 3takty procesoru</a:t>
            </a:r>
          </a:p>
          <a:p>
            <a:pPr marL="731520" lvl="2" indent="-18288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/>
              <a:t>sin(x) nám zabere 291taktů</a:t>
            </a:r>
          </a:p>
          <a:p>
            <a:pPr marL="274320" lvl="1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/>
              <a:t>Není to moc, ale pokud budeme kombinovat mnoho funkcí…</a:t>
            </a:r>
          </a:p>
        </p:txBody>
      </p:sp>
    </p:spTree>
    <p:extLst>
      <p:ext uri="{BB962C8B-B14F-4D97-AF65-F5344CB8AC3E}">
        <p14:creationId xmlns:p14="http://schemas.microsoft.com/office/powerpoint/2010/main" val="3786611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/>
              <a:t>Druhy algoritmů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marL="182880" indent="-18288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b="1" dirty="0"/>
              <a:t>Rekurzivní algoritmy</a:t>
            </a:r>
          </a:p>
          <a:p>
            <a:pPr lvl="1" indent="-18288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/>
              <a:t>které využívají (volají) samy sebe</a:t>
            </a:r>
          </a:p>
          <a:p>
            <a:pPr lvl="1" indent="-18288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/>
              <a:t>výpočet faktoriálu</a:t>
            </a:r>
          </a:p>
          <a:p>
            <a:pPr marL="182880" indent="-18288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b="1" dirty="0"/>
              <a:t>Hladové algoritmy</a:t>
            </a:r>
          </a:p>
          <a:p>
            <a:pPr lvl="1" indent="-18288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/>
              <a:t>k řešení se propracovávají po jednotlivých rozhodnutích, která jakmile jsou jednou učiněna, už nejsou dále revidována</a:t>
            </a:r>
          </a:p>
          <a:p>
            <a:pPr marL="182880" indent="-18288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b="1" dirty="0"/>
              <a:t>Rozděl a panuj algoritmy</a:t>
            </a:r>
          </a:p>
          <a:p>
            <a:pPr lvl="1" indent="-18288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/>
              <a:t>dělí problém na menší podproblémy (shora-dolů), na něž se rekurzivně aplikují (až po triviální podproblémy, které lze vyřešit přímo), posléze se dílčí řešení vhodným způsobem sloučí</a:t>
            </a:r>
          </a:p>
          <a:p>
            <a:pPr marL="182880" indent="-18288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b="1" dirty="0"/>
              <a:t>Algoritmy dynamického programování</a:t>
            </a:r>
          </a:p>
          <a:p>
            <a:pPr lvl="1" indent="-18288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/>
              <a:t>postupně se řeší části problému od nejjednodušších po složitější s tím, že využívají výsledky již vyřešených jednodušších podproblémů</a:t>
            </a:r>
          </a:p>
        </p:txBody>
      </p:sp>
    </p:spTree>
    <p:extLst>
      <p:ext uri="{BB962C8B-B14F-4D97-AF65-F5344CB8AC3E}">
        <p14:creationId xmlns:p14="http://schemas.microsoft.com/office/powerpoint/2010/main" val="22300741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/>
              <a:t>Druhy algoritmů</a:t>
            </a:r>
          </a:p>
        </p:txBody>
      </p:sp>
      <p:sp>
        <p:nvSpPr>
          <p:cNvPr id="25602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Pravděpodobnostní algoritmy </a:t>
            </a:r>
            <a:r>
              <a:rPr lang="cs-CZ" dirty="0"/>
              <a:t>(probabilistické)</a:t>
            </a:r>
            <a:endParaRPr lang="cs-CZ" b="1" dirty="0"/>
          </a:p>
          <a:p>
            <a:pPr lvl="1"/>
            <a:r>
              <a:rPr lang="cs-CZ" dirty="0"/>
              <a:t>provádějí některá rozhodnutí náhodně či pseudonáhodně</a:t>
            </a:r>
          </a:p>
          <a:p>
            <a:r>
              <a:rPr lang="cs-CZ" b="1" dirty="0"/>
              <a:t>Paralelní algoritmy</a:t>
            </a:r>
          </a:p>
          <a:p>
            <a:pPr lvl="1"/>
            <a:r>
              <a:rPr lang="cs-CZ" dirty="0"/>
              <a:t>Rozdělení výpočtů mezi více počítačů (jader procesorů) pro rychlejší výpočty</a:t>
            </a:r>
          </a:p>
          <a:p>
            <a:r>
              <a:rPr lang="cs-CZ" b="1" dirty="0"/>
              <a:t>Genetické algoritmy</a:t>
            </a:r>
          </a:p>
          <a:p>
            <a:pPr lvl="1"/>
            <a:r>
              <a:rPr lang="cs-CZ" dirty="0"/>
              <a:t>Pracují na základě napodobování biologických evolučních procesů, postupným „pěstováním“ nejlepších řešení pomocí mutací a křížení</a:t>
            </a:r>
          </a:p>
          <a:p>
            <a:r>
              <a:rPr lang="cs-CZ" b="1" dirty="0"/>
              <a:t>Heuristické algoritmy</a:t>
            </a:r>
          </a:p>
          <a:p>
            <a:pPr lvl="1"/>
            <a:r>
              <a:rPr lang="cs-CZ" dirty="0"/>
              <a:t>Za cíl si nekladou nalézt přesné řešení, ale pouze nějaké vhodné přiblížení (nedostatek času nebo neexistence exaktního řešení)</a:t>
            </a:r>
          </a:p>
        </p:txBody>
      </p:sp>
    </p:spTree>
    <p:extLst>
      <p:ext uri="{BB962C8B-B14F-4D97-AF65-F5344CB8AC3E}">
        <p14:creationId xmlns:p14="http://schemas.microsoft.com/office/powerpoint/2010/main" val="38983286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Zp&amp;ecaron;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5304" y="497718"/>
            <a:ext cx="4360912" cy="61944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410939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Zp&amp;ecaron;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444102"/>
            <a:ext cx="5472608" cy="64138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1936478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Základy Informatiky&amp;#x0D;&amp;#x0A;14ZINF&amp;quot;&quot;/&gt;&lt;property id=&quot;20307&quot; value=&quot;256&quot;/&gt;&lt;/object&gt;&lt;object type=&quot;3&quot; unique_id=&quot;13176&quot;&gt;&lt;property id=&quot;20148&quot; value=&quot;5&quot;/&gt;&lt;property id=&quot;20300&quot; value=&quot;Slide 3 - &amp;quot;Programovací jazyk KAREL&amp;quot;&quot;/&gt;&lt;property id=&quot;20307&quot; value=&quot;326&quot;/&gt;&lt;/object&gt;&lt;object type=&quot;3&quot; unique_id=&quot;13178&quot;&gt;&lt;property id=&quot;20148&quot; value=&quot;5&quot;/&gt;&lt;property id=&quot;20300&quot; value=&quot;Slide 2 - &amp;quot;Řešení úkolu&amp;#x0D;&amp;#x0A;z minulé&amp;#x0D;&amp;#x0A;hodiny&amp;quot;&quot;/&gt;&lt;property id=&quot;20307&quot; value=&quot;336&quot;/&gt;&lt;/object&gt;&lt;object type=&quot;3&quot; unique_id=&quot;13179&quot;&gt;&lt;property id=&quot;20148&quot; value=&quot;5&quot;/&gt;&lt;property id=&quot;20300&quot; value=&quot;Slide 4 - &amp;quot;Karel – elementární operace&amp;quot;&quot;/&gt;&lt;property id=&quot;20307&quot; value=&quot;337&quot;/&gt;&lt;/object&gt;&lt;object type=&quot;3&quot; unique_id=&quot;13180&quot;&gt;&lt;property id=&quot;20148&quot; value=&quot;5&quot;/&gt;&lt;property id=&quot;20300&quot; value=&quot;Slide 5 - &amp;quot;Karel – základní podmínky&amp;quot;&quot;/&gt;&lt;property id=&quot;20307&quot; value=&quot;338&quot;/&gt;&lt;/object&gt;&lt;object type=&quot;3&quot; unique_id=&quot;13181&quot;&gt;&lt;property id=&quot;20148&quot; value=&quot;5&quot;/&gt;&lt;property id=&quot;20300&quot; value=&quot;Slide 6 - &amp;quot;Karel – zápis podmínek&amp;quot;&quot;/&gt;&lt;property id=&quot;20307&quot; value=&quot;339&quot;/&gt;&lt;/object&gt;&lt;object type=&quot;3&quot; unique_id=&quot;13182&quot;&gt;&lt;property id=&quot;20148&quot; value=&quot;5&quot;/&gt;&lt;property id=&quot;20300&quot; value=&quot;Slide 7 - &amp;quot;Karel – příklad na JeCihla I.&amp;quot;&quot;/&gt;&lt;property id=&quot;20307&quot; value=&quot;341&quot;/&gt;&lt;/object&gt;&lt;object type=&quot;3&quot; unique_id=&quot;13183&quot;&gt;&lt;property id=&quot;20148&quot; value=&quot;5&quot;/&gt;&lt;property id=&quot;20300&quot; value=&quot;Slide 8 - &amp;quot;Karel – příklad na JeCihla II.&amp;quot;&quot;/&gt;&lt;property id=&quot;20307&quot; value=&quot;342&quot;/&gt;&lt;/object&gt;&lt;object type=&quot;3&quot; unique_id=&quot;13184&quot;&gt;&lt;property id=&quot;20148&quot; value=&quot;5&quot;/&gt;&lt;property id=&quot;20300&quot; value=&quot;Slide 9 - &amp;quot;Karel - cykly&amp;quot;&quot;/&gt;&lt;property id=&quot;20307&quot; value=&quot;343&quot;/&gt;&lt;/object&gt;&lt;object type=&quot;3&quot; unique_id=&quot;13185&quot;&gt;&lt;property id=&quot;20148&quot; value=&quot;5&quot;/&gt;&lt;property id=&quot;20300&quot; value=&quot;Slide 10 - &amp;quot;Karel – příklad na cyklus&amp;quot;&quot;/&gt;&lt;property id=&quot;20307&quot; value=&quot;344&quot;/&gt;&lt;/object&gt;&lt;object type=&quot;3&quot; unique_id=&quot;13186&quot;&gt;&lt;property id=&quot;20148&quot; value=&quot;5&quot;/&gt;&lt;property id=&quot;20300&quot; value=&quot;Slide 11 - &amp;quot;Některé chyby&amp;quot;&quot;/&gt;&lt;property id=&quot;20307&quot; value=&quot;345&quot;/&gt;&lt;/object&gt;&lt;object type=&quot;3&quot; unique_id=&quot;13187&quot;&gt;&lt;property id=&quot;20148&quot; value=&quot;5&quot;/&gt;&lt;property id=&quot;20300&quot; value=&quot;Slide 12 - &amp;quot;Komentáře&amp;quot;&quot;/&gt;&lt;property id=&quot;20307&quot; value=&quot;346&quot;/&gt;&lt;/object&gt;&lt;object type=&quot;3&quot; unique_id=&quot;13188&quot;&gt;&lt;property id=&quot;20148&quot; value=&quot;5&quot;/&gt;&lt;property id=&quot;20300&quot; value=&quot;Slide 13 - &amp;quot;Pomůcka (shrnutí)&amp;quot;&quot;/&gt;&lt;property id=&quot;20307&quot; value=&quot;349&quot;/&gt;&lt;/object&gt;&lt;object type=&quot;3&quot; unique_id=&quot;13189&quot;&gt;&lt;property id=&quot;20148&quot; value=&quot;5&quot;/&gt;&lt;property id=&quot;20300&quot; value=&quot;Slide 14 - &amp;quot;Vytvoření procedury (nové příkazy)&amp;quot;&quot;/&gt;&lt;property id=&quot;20307&quot; value=&quot;347&quot;/&gt;&lt;/object&gt;&lt;object type=&quot;3&quot; unique_id=&quot;13190&quot;&gt;&lt;property id=&quot;20148&quot; value=&quot;5&quot;/&gt;&lt;property id=&quot;20300&quot; value=&quot;Slide 15 - &amp;quot;Vytvoření procedury (nové příkazy)&amp;quot;&quot;/&gt;&lt;property id=&quot;20307&quot; value=&quot;351&quot;/&gt;&lt;/object&gt;&lt;object type=&quot;3&quot; unique_id=&quot;13191&quot;&gt;&lt;property id=&quot;20148&quot; value=&quot;5&quot;/&gt;&lt;property id=&quot;20300&quot; value=&quot;Slide 16 - &amp;quot;Vytvoření procedury (nové příkazy)&amp;quot;&quot;/&gt;&lt;property id=&quot;20307&quot; value=&quot;352&quot;/&gt;&lt;/object&gt;&lt;object type=&quot;3&quot; unique_id=&quot;13192&quot;&gt;&lt;property id=&quot;20148&quot; value=&quot;5&quot;/&gt;&lt;property id=&quot;20300&quot; value=&quot;Slide 17 - &amp;quot;Vytvořte procedury (nové příkazy) + zapište vývojovým diagramem&amp;quot;&quot;/&gt;&lt;property id=&quot;20307&quot; value=&quot;350&quot;/&gt;&lt;/object&gt;&lt;/object&gt;&lt;/object&gt;&lt;/database&gt;"/>
  <p:tag name="SECTOMILLISECCONVERTED" val="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řehlednost">
  <a:themeElements>
    <a:clrScheme name="Přehlednost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řehlednos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Přehlednost">
    <a:dk1>
      <a:srgbClr val="292934"/>
    </a:dk1>
    <a:lt1>
      <a:srgbClr val="FFFFFF"/>
    </a:lt1>
    <a:dk2>
      <a:srgbClr val="D2533C"/>
    </a:dk2>
    <a:lt2>
      <a:srgbClr val="F3F2DC"/>
    </a:lt2>
    <a:accent1>
      <a:srgbClr val="93A299"/>
    </a:accent1>
    <a:accent2>
      <a:srgbClr val="AD8F67"/>
    </a:accent2>
    <a:accent3>
      <a:srgbClr val="726056"/>
    </a:accent3>
    <a:accent4>
      <a:srgbClr val="4C5A6A"/>
    </a:accent4>
    <a:accent5>
      <a:srgbClr val="808DA0"/>
    </a:accent5>
    <a:accent6>
      <a:srgbClr val="79463D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3416</TotalTime>
  <Words>985</Words>
  <Application>Microsoft Office PowerPoint</Application>
  <PresentationFormat>Předvádění na obrazovce (4:3)</PresentationFormat>
  <Paragraphs>117</Paragraphs>
  <Slides>28</Slides>
  <Notes>0</Notes>
  <HiddenSlides>2</HiddenSlides>
  <MMClips>0</MMClips>
  <ScaleCrop>false</ScaleCrop>
  <HeadingPairs>
    <vt:vector size="8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28</vt:i4>
      </vt:variant>
    </vt:vector>
  </HeadingPairs>
  <TitlesOfParts>
    <vt:vector size="32" baseType="lpstr">
      <vt:lpstr>Arial</vt:lpstr>
      <vt:lpstr>Calibri</vt:lpstr>
      <vt:lpstr>Přehlednost</vt:lpstr>
      <vt:lpstr>SmartDraw</vt:lpstr>
      <vt:lpstr>Algoritmizace  a datové struktury (14ASD)</vt:lpstr>
      <vt:lpstr>Algoritmus</vt:lpstr>
      <vt:lpstr>Vlastnosti algoritmů</vt:lpstr>
      <vt:lpstr>Metody řešení algoritmů</vt:lpstr>
      <vt:lpstr>Časová a paměťová náročnost</vt:lpstr>
      <vt:lpstr>Druhy algoritmů</vt:lpstr>
      <vt:lpstr>Druhy algoritmů</vt:lpstr>
      <vt:lpstr>Prezentace aplikace PowerPoint</vt:lpstr>
      <vt:lpstr>Prezentace aplikace PowerPoint</vt:lpstr>
      <vt:lpstr>Základní symboly vývojového diagramu</vt:lpstr>
      <vt:lpstr>robot Karel - pomůcka (shrnutí)</vt:lpstr>
      <vt:lpstr>Nekonečný cyklus</vt:lpstr>
      <vt:lpstr>ObejdiMístnostDokolaZrohu – Karel stojí v libovolném rohu místnosti natočený zády ke stěně. Karel má obejít místnost buď ve směru nebo proti směru hodinových ručiček, podle toho, jak je na začátku natočen.</vt:lpstr>
      <vt:lpstr>Prezentace aplikace PowerPoint</vt:lpstr>
      <vt:lpstr>Prezentace aplikace PowerPoint</vt:lpstr>
      <vt:lpstr>Který z předchozích algoritmů je efektivnější?</vt:lpstr>
      <vt:lpstr>ObejdiMistnostDokola – Karel má podél zdi obejít celou místnost dokola proti směru hodinových ručiček. Výchozí pozice je neznámá, stejně tak i směr natočení. Karel má na každé políčko u zdi stoupnout minimálně jednou.</vt:lpstr>
      <vt:lpstr>ObejdiMistnostDokola – Karel má podél zdi obejít celou místnost dokola proti směru hodinových ručiček. Výchozí pozice je neznámá, stejně tak i směr natočení. Karel má na každé políčko u zdi stoupnout minimálně jednou.</vt:lpstr>
      <vt:lpstr>ObejdiMistnostDokola</vt:lpstr>
      <vt:lpstr>ObejdiMistnostDokola – efektivněji (stále proti směru hodinových ručiček) Snahou je, aby Karel zbytečně nevstoupil na políčka vícekrát. Nápověda – využijte cihlu (cihly) jako "zarážku„, na počátku je místnost bez cihel. Karel vstoupí pouze na jedno políčko u zdi dvakrát, na ostatní pouze jednou.</vt:lpstr>
      <vt:lpstr>ObejdiMistnostDokola - efektivněji</vt:lpstr>
      <vt:lpstr>Pokud není robot Karel na políčku u zdi, položí cihlu.</vt:lpstr>
      <vt:lpstr>ObejdiMistnostDokola – plně funkční</vt:lpstr>
      <vt:lpstr>ObejdiMistnostDokola – plně funkční</vt:lpstr>
      <vt:lpstr>ObejdiMistnostDokola – plně funkční</vt:lpstr>
      <vt:lpstr>Právě5CihelVeVšechRozích – po provedení algoritmu musí být v každém rohu přesně 5 cihel. Na počátku nevíme, kde robot stojí a jakým směrem se dívá. Na počátku v místnosti mohou být KDEKOLIV cihly v RŮZNÉM počtu. Počet cihel na ostatních polích zůstane nezměněn.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Excel</dc:title>
  <dc:creator>home</dc:creator>
  <cp:lastModifiedBy>MJe</cp:lastModifiedBy>
  <cp:revision>402</cp:revision>
  <dcterms:created xsi:type="dcterms:W3CDTF">2011-10-19T16:54:09Z</dcterms:created>
  <dcterms:modified xsi:type="dcterms:W3CDTF">2020-10-13T17:39:28Z</dcterms:modified>
</cp:coreProperties>
</file>