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82" r:id="rId2"/>
    <p:sldId id="385" r:id="rId3"/>
    <p:sldId id="387" r:id="rId4"/>
    <p:sldId id="386" r:id="rId5"/>
    <p:sldId id="388" r:id="rId6"/>
    <p:sldId id="397" r:id="rId7"/>
    <p:sldId id="370" r:id="rId8"/>
    <p:sldId id="389" r:id="rId9"/>
    <p:sldId id="390" r:id="rId10"/>
    <p:sldId id="367" r:id="rId11"/>
    <p:sldId id="368" r:id="rId12"/>
    <p:sldId id="353" r:id="rId13"/>
    <p:sldId id="392" r:id="rId14"/>
    <p:sldId id="379" r:id="rId15"/>
    <p:sldId id="394" r:id="rId16"/>
    <p:sldId id="393" r:id="rId17"/>
    <p:sldId id="395" r:id="rId18"/>
    <p:sldId id="399" r:id="rId19"/>
  </p:sldIdLst>
  <p:sldSz cx="9144000" cy="6858000" type="screen4x3"/>
  <p:notesSz cx="6858000" cy="9144000"/>
  <p:custDataLst>
    <p:tags r:id="rId21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23.10.2020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D8B-FD8F-451B-BCFB-C2F8FE8C4F56}" type="datetime10">
              <a:rPr lang="cs-CZ" smtClean="0"/>
              <a:t>08:09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D787-F49C-4264-8EAF-3498858E3333}" type="datetime10">
              <a:rPr lang="cs-CZ" smtClean="0"/>
              <a:t>08:09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0E42-66B3-4F4D-85A2-18B488332CEE}" type="datetime10">
              <a:rPr lang="cs-CZ" smtClean="0"/>
              <a:t>08:09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F0B1-07B5-4AAB-846B-F8C6E94A97B2}" type="datetime10">
              <a:rPr lang="cs-CZ" smtClean="0"/>
              <a:t>08:09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5D97-A175-4D94-B5D9-C7F3316C14C7}" type="datetime10">
              <a:rPr lang="cs-CZ" smtClean="0"/>
              <a:t>08:09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313F-3CFE-446F-BF1C-70F5C0C36A0D}" type="datetime10">
              <a:rPr lang="cs-CZ" smtClean="0"/>
              <a:t>08:09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5CA5-9B9C-48F7-AEC6-C27ADD6887AD}" type="datetime10">
              <a:rPr lang="cs-CZ" smtClean="0"/>
              <a:t>08:09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E6D6-9431-4BE7-80C9-89B35653B05B}" type="datetime10">
              <a:rPr lang="cs-CZ" smtClean="0"/>
              <a:t>08:09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99DF-2244-4474-B264-20E322EF26B1}" type="datetime10">
              <a:rPr lang="cs-CZ" smtClean="0"/>
              <a:t>08:09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BD1D-1487-4BBA-9957-F45FA6CED51C}" type="datetime10">
              <a:rPr lang="cs-CZ" smtClean="0"/>
              <a:t>08:09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AA95-40A0-49B6-BE71-26C59B573FB8}" type="datetime10">
              <a:rPr lang="cs-CZ" smtClean="0"/>
              <a:t>08:09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464200-BF15-47FB-8452-3B3FCF199724}" type="datetime10">
              <a:rPr lang="cs-CZ" smtClean="0"/>
              <a:t>08:09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sdiagra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4.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Cvičná místnost – obkreslete 2x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58638"/>
          <a:stretch>
            <a:fillRect/>
          </a:stretch>
        </p:blipFill>
        <p:spPr bwMode="auto">
          <a:xfrm>
            <a:off x="2559622" y="1628800"/>
            <a:ext cx="4168424" cy="477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547664" y="368465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Z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3794" y="623731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J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72324" y="383705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5890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bude vypadat místnost po provedení algoritmu (</a:t>
            </a:r>
            <a:r>
              <a:rPr lang="cs-CZ" b="1" dirty="0"/>
              <a:t>kde jsou cihly a kolik</a:t>
            </a:r>
            <a:r>
              <a:rPr lang="cs-CZ" dirty="0"/>
              <a:t>)? A na jakém místě robot Karel zůstane stát a kterým směrem se bude dívat? – naznačte šipkou. Zakreslete i </a:t>
            </a:r>
            <a:r>
              <a:rPr lang="cs-CZ" b="1" dirty="0"/>
              <a:t>celou cestu</a:t>
            </a:r>
            <a:r>
              <a:rPr lang="cs-CZ" dirty="0"/>
              <a:t> robota Karla – přes která políčka Karel přejde. Pokud algoritmus skončí s chybou (Karel narazí do zdi, nebo bude zvedat cihlu na políčku, kde žádná cihla není), </a:t>
            </a:r>
            <a:r>
              <a:rPr lang="cs-CZ" b="1" dirty="0"/>
              <a:t>vyznačte ve vývojovém diagramu</a:t>
            </a:r>
            <a:r>
              <a:rPr lang="cs-CZ" dirty="0"/>
              <a:t>, ve kterém kroku došlo k této chybě, a v</a:t>
            </a:r>
            <a:r>
              <a:rPr lang="cs-CZ"/>
              <a:t> </a:t>
            </a:r>
            <a:r>
              <a:rPr lang="cs-CZ" b="1"/>
              <a:t>místnosti, </a:t>
            </a:r>
            <a:r>
              <a:rPr lang="cs-CZ" b="1" dirty="0"/>
              <a:t>na kterém políčku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112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684213" y="466725"/>
          <a:ext cx="7993062" cy="632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5" name="SmartDraw" r:id="rId3" imgW="10197000" imgH="8066520" progId="SmartDraw.2">
                  <p:embed/>
                </p:oleObj>
              </mc:Choice>
              <mc:Fallback>
                <p:oleObj name="SmartDraw" r:id="rId3" imgW="10197000" imgH="8066520" progId="SmartDraw.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66725"/>
                        <a:ext cx="7993062" cy="632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FF00"/>
                </a:solidFill>
              </a:rPr>
              <a:t>Algoritmus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Cvičná místnost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58638"/>
          <a:stretch>
            <a:fillRect/>
          </a:stretch>
        </p:blipFill>
        <p:spPr bwMode="auto">
          <a:xfrm>
            <a:off x="2559622" y="1628800"/>
            <a:ext cx="4168424" cy="477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547664" y="368465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Z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3794" y="623731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J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72324" y="383705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V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427984" y="1844824"/>
            <a:ext cx="0" cy="244827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3092375" y="1844824"/>
            <a:ext cx="8640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839963" y="19795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1x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699792" y="2016485"/>
            <a:ext cx="0" cy="37699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929979" y="560178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1x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862342" y="560178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1x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813646" y="19795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1x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115277" y="21167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1x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979769" y="6107928"/>
            <a:ext cx="3032391" cy="245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6372200" y="1988840"/>
            <a:ext cx="4008" cy="40690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860032" y="1844824"/>
            <a:ext cx="115212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ál 27"/>
          <p:cNvSpPr/>
          <p:nvPr/>
        </p:nvSpPr>
        <p:spPr>
          <a:xfrm>
            <a:off x="4742381" y="1471928"/>
            <a:ext cx="745792" cy="745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64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573416"/>
              </p:ext>
            </p:extLst>
          </p:nvPr>
        </p:nvGraphicFramePr>
        <p:xfrm>
          <a:off x="1189038" y="833438"/>
          <a:ext cx="69850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3" name="SmartDraw" r:id="rId3" imgW="8907480" imgH="7129080" progId="SmartDraw.2">
                  <p:embed/>
                </p:oleObj>
              </mc:Choice>
              <mc:Fallback>
                <p:oleObj name="SmartDraw" r:id="rId3" imgW="8907480" imgH="71290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833438"/>
                        <a:ext cx="6985000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FF00"/>
                </a:solidFill>
              </a:rPr>
              <a:t>Algoritmus 2</a:t>
            </a:r>
          </a:p>
        </p:txBody>
      </p:sp>
    </p:spTree>
    <p:extLst>
      <p:ext uri="{BB962C8B-B14F-4D97-AF65-F5344CB8AC3E}">
        <p14:creationId xmlns:p14="http://schemas.microsoft.com/office/powerpoint/2010/main" val="3907267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Cvičná místnost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58638"/>
          <a:stretch>
            <a:fillRect/>
          </a:stretch>
        </p:blipFill>
        <p:spPr bwMode="auto">
          <a:xfrm>
            <a:off x="2559622" y="1628800"/>
            <a:ext cx="4168424" cy="477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547664" y="368465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Z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3794" y="623731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J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72324" y="383705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V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3491880" y="4041363"/>
            <a:ext cx="0" cy="6277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2839963" y="4544943"/>
            <a:ext cx="86409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699792" y="4191000"/>
            <a:ext cx="0" cy="125422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933938" y="413412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1x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2699792" y="4149080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933938" y="50965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0 x</a:t>
            </a:r>
          </a:p>
        </p:txBody>
      </p:sp>
      <p:sp>
        <p:nvSpPr>
          <p:cNvPr id="26" name="Ovál 25"/>
          <p:cNvSpPr/>
          <p:nvPr/>
        </p:nvSpPr>
        <p:spPr>
          <a:xfrm>
            <a:off x="2278036" y="4799677"/>
            <a:ext cx="745792" cy="745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1293551" y="474561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Chyba</a:t>
            </a:r>
          </a:p>
        </p:txBody>
      </p:sp>
    </p:spTree>
    <p:extLst>
      <p:ext uri="{BB962C8B-B14F-4D97-AF65-F5344CB8AC3E}">
        <p14:creationId xmlns:p14="http://schemas.microsoft.com/office/powerpoint/2010/main" val="3637455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8" name="Object 8"/>
          <p:cNvGraphicFramePr>
            <a:graphicFrameLocks noChangeAspect="1"/>
          </p:cNvGraphicFramePr>
          <p:nvPr>
            <p:extLst/>
          </p:nvPr>
        </p:nvGraphicFramePr>
        <p:xfrm>
          <a:off x="1189038" y="833438"/>
          <a:ext cx="6985000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SmartDraw" r:id="rId3" imgW="8907480" imgH="7129080" progId="SmartDraw.2">
                  <p:embed/>
                </p:oleObj>
              </mc:Choice>
              <mc:Fallback>
                <p:oleObj name="SmartDraw" r:id="rId3" imgW="8907480" imgH="71290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833438"/>
                        <a:ext cx="6985000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FF00"/>
                </a:solidFill>
              </a:rPr>
              <a:t>Algoritmus 2</a:t>
            </a:r>
          </a:p>
        </p:txBody>
      </p:sp>
      <p:sp>
        <p:nvSpPr>
          <p:cNvPr id="4" name="Ovál 3"/>
          <p:cNvSpPr/>
          <p:nvPr/>
        </p:nvSpPr>
        <p:spPr>
          <a:xfrm>
            <a:off x="5076056" y="3641868"/>
            <a:ext cx="1728192" cy="9392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012162" y="3457202"/>
            <a:ext cx="2024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Není již co zvedat, nastane chyba</a:t>
            </a:r>
          </a:p>
        </p:txBody>
      </p:sp>
    </p:spTree>
    <p:extLst>
      <p:ext uri="{BB962C8B-B14F-4D97-AF65-F5344CB8AC3E}">
        <p14:creationId xmlns:p14="http://schemas.microsoft.com/office/powerpoint/2010/main" val="4056286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/>
              <a:t>Harmonogram</a:t>
            </a:r>
          </a:p>
        </p:txBody>
      </p:sp>
      <p:graphicFrame>
        <p:nvGraphicFramePr>
          <p:cNvPr id="4160" name="Group 6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9512" y="1517922"/>
          <a:ext cx="8856984" cy="533767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CVIČENÍ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informace, jednotky, kódování češtiny</a:t>
                      </a:r>
                      <a:endParaRPr kumimoji="0" lang="pl-P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2.-4.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I., vývojový diagram - robot Karel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formáty (CSV, XML, JSON)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6.-11.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II., vývojový diagram – proměnná, pole, matice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struktury (spojový seznam, ukazatele, fronta, zásobník, grafy, stromy)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562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pokročilé programování (rekurze, 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backtracking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rozděl a panuj, dynamické programování)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II.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61662" y="2996952"/>
            <a:ext cx="8856984" cy="936104"/>
          </a:xfrm>
          <a:prstGeom prst="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189FF03-E5A2-4A21-B2B2-37D29494A469}"/>
              </a:ext>
            </a:extLst>
          </p:cNvPr>
          <p:cNvSpPr txBox="1"/>
          <p:nvPr/>
        </p:nvSpPr>
        <p:spPr>
          <a:xfrm>
            <a:off x="1619672" y="299695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  <a:highlight>
                  <a:srgbClr val="FFFF00"/>
                </a:highlight>
              </a:rPr>
              <a:t>Odloženo na „kontaktní výuku“</a:t>
            </a:r>
          </a:p>
        </p:txBody>
      </p:sp>
    </p:spTree>
    <p:extLst>
      <p:ext uri="{BB962C8B-B14F-4D97-AF65-F5344CB8AC3E}">
        <p14:creationId xmlns:p14="http://schemas.microsoft.com/office/powerpoint/2010/main" val="284747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960F7-2E76-4FC1-A152-53D205A7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Algoritmizaci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62382E-7894-4C67-869C-A9977D5B4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Instalovat (</a:t>
            </a:r>
            <a:r>
              <a:rPr lang="cs-CZ" dirty="0" err="1"/>
              <a:t>rozzipovat</a:t>
            </a:r>
            <a:r>
              <a:rPr lang="cs-CZ" dirty="0"/>
              <a:t>) program </a:t>
            </a:r>
            <a:r>
              <a:rPr lang="cs-CZ" dirty="0">
                <a:hlinkClick r:id="rId2"/>
              </a:rPr>
              <a:t>PS Diagram</a:t>
            </a:r>
            <a:r>
              <a:rPr lang="cs-CZ" dirty="0"/>
              <a:t> (obsahuje Java)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C594AC9-D082-4944-8ABB-3AFF2CC3F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105179"/>
            <a:ext cx="5832648" cy="465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5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692696"/>
            <a:ext cx="8229600" cy="165618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4400" b="1" dirty="0" err="1">
                <a:latin typeface="Arial" charset="0"/>
                <a:ea typeface="+mn-ea"/>
                <a:cs typeface="+mn-cs"/>
              </a:rPr>
              <a:t>ZvedniCihlyOdZdi</a:t>
            </a:r>
            <a:r>
              <a:rPr lang="cs-CZ" sz="2200" b="1" dirty="0"/>
              <a:t> – </a:t>
            </a:r>
            <a:r>
              <a:rPr lang="cs-CZ" sz="2700" b="1" dirty="0">
                <a:latin typeface="Arial" charset="0"/>
                <a:ea typeface="+mn-ea"/>
                <a:cs typeface="+mn-cs"/>
              </a:rPr>
              <a:t>po provedení algoritmu nebude žádná cihla na políčku u zdi. </a:t>
            </a:r>
            <a:r>
              <a:rPr lang="cs-CZ" sz="2700" dirty="0">
                <a:latin typeface="Arial" charset="0"/>
                <a:ea typeface="+mn-ea"/>
                <a:cs typeface="+mn-cs"/>
              </a:rPr>
              <a:t>Na počátku nevíme, kde robot stojí a jakým směrem se dívá.</a:t>
            </a:r>
            <a:br>
              <a:rPr lang="cs-CZ" sz="2700" dirty="0">
                <a:latin typeface="Arial" charset="0"/>
                <a:ea typeface="+mn-ea"/>
                <a:cs typeface="+mn-cs"/>
              </a:rPr>
            </a:br>
            <a:r>
              <a:rPr lang="cs-CZ" sz="2700" dirty="0">
                <a:latin typeface="Arial" charset="0"/>
              </a:rPr>
              <a:t>Počet cihel na ostatních polích zůstane nezměněn.</a:t>
            </a:r>
            <a:endParaRPr lang="cs-CZ" sz="2700" dirty="0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87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476672"/>
            <a:ext cx="8229600" cy="108012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sz="4400" b="1" dirty="0" err="1">
                <a:latin typeface="Arial" charset="0"/>
                <a:ea typeface="+mn-ea"/>
                <a:cs typeface="+mn-cs"/>
              </a:rPr>
              <a:t>ZvedniCihlyOdZdi</a:t>
            </a:r>
            <a:endParaRPr lang="cs-CZ" sz="2700" dirty="0"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63896"/>
              </p:ext>
            </p:extLst>
          </p:nvPr>
        </p:nvGraphicFramePr>
        <p:xfrm>
          <a:off x="323529" y="1556792"/>
          <a:ext cx="8568951" cy="5209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7" name="SmartDraw" r:id="rId3" imgW="8938080" imgH="5434560" progId="SmartDraw.2">
                  <p:embed/>
                </p:oleObj>
              </mc:Choice>
              <mc:Fallback>
                <p:oleObj name="SmartDraw" r:id="rId3" imgW="8938080" imgH="54345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9" y="1556792"/>
                        <a:ext cx="8568951" cy="5209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5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490640" y="638200"/>
            <a:ext cx="8507413" cy="2934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 dirty="0" err="1">
                <a:solidFill>
                  <a:schemeClr val="tx2"/>
                </a:solidFill>
              </a:rPr>
              <a:t>PrenesCihlyZeSZrohuDoJVrohu</a:t>
            </a:r>
            <a:r>
              <a:rPr lang="cs-CZ" sz="2400" b="1" dirty="0">
                <a:solidFill>
                  <a:schemeClr val="tx2"/>
                </a:solidFill>
              </a:rPr>
              <a:t> –po provedení algoritmu nebude v </a:t>
            </a:r>
            <a:r>
              <a:rPr lang="cs-CZ" sz="2400" b="1" dirty="0" err="1">
                <a:solidFill>
                  <a:schemeClr val="tx2"/>
                </a:solidFill>
              </a:rPr>
              <a:t>SZ</a:t>
            </a:r>
            <a:r>
              <a:rPr lang="cs-CZ" sz="2400" b="1" dirty="0">
                <a:solidFill>
                  <a:schemeClr val="tx2"/>
                </a:solidFill>
              </a:rPr>
              <a:t> rohu žádná cihla a v </a:t>
            </a:r>
            <a:r>
              <a:rPr lang="cs-CZ" sz="2400" b="1" dirty="0" err="1">
                <a:solidFill>
                  <a:schemeClr val="tx2"/>
                </a:solidFill>
              </a:rPr>
              <a:t>JV</a:t>
            </a:r>
            <a:r>
              <a:rPr lang="cs-CZ" sz="2400" b="1" dirty="0">
                <a:solidFill>
                  <a:schemeClr val="tx2"/>
                </a:solidFill>
              </a:rPr>
              <a:t> rohu se počet cihel navýší o původní počet cihel v </a:t>
            </a:r>
            <a:r>
              <a:rPr lang="cs-CZ" sz="2400" b="1" dirty="0" err="1">
                <a:solidFill>
                  <a:schemeClr val="tx2"/>
                </a:solidFill>
              </a:rPr>
              <a:t>SZ</a:t>
            </a:r>
            <a:r>
              <a:rPr lang="cs-CZ" sz="2400" b="1" dirty="0">
                <a:solidFill>
                  <a:schemeClr val="tx2"/>
                </a:solidFill>
              </a:rPr>
              <a:t> rohu před začátkem provádění algoritmu.</a:t>
            </a:r>
            <a:r>
              <a:rPr lang="cs-CZ" sz="2400" dirty="0">
                <a:solidFill>
                  <a:schemeClr val="tx2"/>
                </a:solidFill>
              </a:rPr>
              <a:t> Na počátku nevíme, kde robot stojí a jakým směrem se dívá. Rozměr místnosti je také neznámý. Předpoklad – v jihovýchodním rohu nejsou cihly, nebo jich tam je maximálně tolik, aby se tam vešly všechny cihly ze severozápadního rohu.</a:t>
            </a:r>
          </a:p>
          <a:p>
            <a:pPr eaLnBrk="0" hangingPunct="0"/>
            <a:r>
              <a:rPr lang="cs-CZ" sz="2400" dirty="0">
                <a:solidFill>
                  <a:schemeClr val="tx2"/>
                </a:solidFill>
              </a:rPr>
              <a:t>Počet cihel na ostatních polích zůstane nezměněn.</a:t>
            </a:r>
          </a:p>
        </p:txBody>
      </p:sp>
    </p:spTree>
    <p:extLst>
      <p:ext uri="{BB962C8B-B14F-4D97-AF65-F5344CB8AC3E}">
        <p14:creationId xmlns:p14="http://schemas.microsoft.com/office/powerpoint/2010/main" val="99674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490640" y="350168"/>
            <a:ext cx="8507413" cy="77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 dirty="0" err="1">
                <a:solidFill>
                  <a:schemeClr val="tx2"/>
                </a:solidFill>
              </a:rPr>
              <a:t>PrenesCihlyZeSZrohuDoJVrohu</a:t>
            </a:r>
            <a:endParaRPr lang="cs-CZ" sz="2400" dirty="0">
              <a:solidFill>
                <a:schemeClr val="tx2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704965"/>
              </p:ext>
            </p:extLst>
          </p:nvPr>
        </p:nvGraphicFramePr>
        <p:xfrm>
          <a:off x="107504" y="1484784"/>
          <a:ext cx="894060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7" name="SmartDraw" r:id="rId3" imgW="10271520" imgH="5708880" progId="SmartDraw.2">
                  <p:embed/>
                </p:oleObj>
              </mc:Choice>
              <mc:Fallback>
                <p:oleObj name="SmartDraw" r:id="rId3" imgW="10271520" imgH="57088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484784"/>
                        <a:ext cx="8940600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7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5449" y="476672"/>
            <a:ext cx="8291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800" dirty="0">
                <a:solidFill>
                  <a:srgbClr val="FF0000"/>
                </a:solidFill>
              </a:rPr>
              <a:t>Pokud je na výchozím  políčku </a:t>
            </a:r>
            <a:r>
              <a:rPr lang="cs-CZ" sz="2800" u="sng" dirty="0">
                <a:solidFill>
                  <a:srgbClr val="FF0000"/>
                </a:solidFill>
              </a:rPr>
              <a:t>právě</a:t>
            </a:r>
            <a:r>
              <a:rPr lang="cs-CZ" sz="2800" dirty="0">
                <a:solidFill>
                  <a:srgbClr val="FF0000"/>
                </a:solidFill>
              </a:rPr>
              <a:t> jedna cihla, Karel se má otočit doleva.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7824" y="1268760"/>
            <a:ext cx="5220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Po provedení algoritmu musí být na všech políčkách původní počet cihel !!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500" y="-99392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rgbClr val="FFFF00"/>
                </a:solidFill>
              </a:rPr>
              <a:t>Samostatná úloha</a:t>
            </a:r>
          </a:p>
        </p:txBody>
      </p:sp>
    </p:spTree>
    <p:extLst>
      <p:ext uri="{BB962C8B-B14F-4D97-AF65-F5344CB8AC3E}">
        <p14:creationId xmlns:p14="http://schemas.microsoft.com/office/powerpoint/2010/main" val="1709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490640" y="638200"/>
            <a:ext cx="8507413" cy="135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 dirty="0" err="1">
                <a:solidFill>
                  <a:schemeClr val="tx2"/>
                </a:solidFill>
              </a:rPr>
              <a:t>PosbirejVsechnyCihly</a:t>
            </a:r>
            <a:r>
              <a:rPr lang="cs-CZ" sz="2400" b="1" dirty="0">
                <a:solidFill>
                  <a:schemeClr val="tx2"/>
                </a:solidFill>
              </a:rPr>
              <a:t> – po provedení algoritmu nebude žádná cihla </a:t>
            </a:r>
            <a:r>
              <a:rPr lang="cs-CZ" sz="2400" b="1">
                <a:solidFill>
                  <a:schemeClr val="tx2"/>
                </a:solidFill>
              </a:rPr>
              <a:t>v místnosti.</a:t>
            </a:r>
            <a:r>
              <a:rPr lang="cs-CZ" sz="2400">
                <a:solidFill>
                  <a:schemeClr val="tx2"/>
                </a:solidFill>
              </a:rPr>
              <a:t> </a:t>
            </a:r>
            <a:r>
              <a:rPr lang="cs-CZ" sz="2400" dirty="0">
                <a:solidFill>
                  <a:schemeClr val="tx2"/>
                </a:solidFill>
              </a:rPr>
              <a:t>Na počátku nevíme, kde robot stojí a jakým směrem se dívá. Rozměr místnosti je také neznámý.</a:t>
            </a:r>
          </a:p>
        </p:txBody>
      </p:sp>
    </p:spTree>
    <p:extLst>
      <p:ext uri="{BB962C8B-B14F-4D97-AF65-F5344CB8AC3E}">
        <p14:creationId xmlns:p14="http://schemas.microsoft.com/office/powerpoint/2010/main" val="306517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490640" y="404664"/>
            <a:ext cx="8507413" cy="70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 dirty="0" err="1">
                <a:solidFill>
                  <a:schemeClr val="tx2"/>
                </a:solidFill>
              </a:rPr>
              <a:t>PosbirejVsechnyCihly</a:t>
            </a:r>
            <a:endParaRPr lang="cs-CZ" sz="2400" dirty="0">
              <a:solidFill>
                <a:schemeClr val="tx2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431239"/>
              </p:ext>
            </p:extLst>
          </p:nvPr>
        </p:nvGraphicFramePr>
        <p:xfrm>
          <a:off x="1300776" y="1107232"/>
          <a:ext cx="4797085" cy="561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5" name="SmartDraw" r:id="rId3" imgW="3465360" imgH="4059720" progId="SmartDraw.2">
                  <p:embed/>
                </p:oleObj>
              </mc:Choice>
              <mc:Fallback>
                <p:oleObj name="SmartDraw" r:id="rId3" imgW="3465360" imgH="40597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0776" y="1107232"/>
                        <a:ext cx="4797085" cy="561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>
            <a:off x="1763688" y="1628800"/>
            <a:ext cx="0" cy="4536504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4283968" y="1772816"/>
            <a:ext cx="72008" cy="4392488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3131840" y="1628800"/>
            <a:ext cx="38628" cy="4536504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5436096" y="1628800"/>
            <a:ext cx="36004" cy="4536504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1763688" y="6294958"/>
            <a:ext cx="576064" cy="14362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627784" y="6309320"/>
            <a:ext cx="576064" cy="0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211960" y="6309320"/>
            <a:ext cx="576064" cy="0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932040" y="6309320"/>
            <a:ext cx="540060" cy="0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059832" y="1484784"/>
            <a:ext cx="576064" cy="0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923928" y="1484784"/>
            <a:ext cx="576064" cy="0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746162" y="110332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52" name="Přímá spojnice se šipkou 51"/>
          <p:cNvCxnSpPr/>
          <p:nvPr/>
        </p:nvCxnSpPr>
        <p:spPr>
          <a:xfrm>
            <a:off x="5260113" y="1449240"/>
            <a:ext cx="576064" cy="0"/>
          </a:xfrm>
          <a:prstGeom prst="straightConnector1">
            <a:avLst/>
          </a:prstGeom>
          <a:ln w="1016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25" name="Ovál 72724"/>
          <p:cNvSpPr/>
          <p:nvPr/>
        </p:nvSpPr>
        <p:spPr>
          <a:xfrm>
            <a:off x="2262210" y="5997039"/>
            <a:ext cx="587133" cy="595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6" name="Ovál 55"/>
          <p:cNvSpPr/>
          <p:nvPr/>
        </p:nvSpPr>
        <p:spPr>
          <a:xfrm>
            <a:off x="4566466" y="5997038"/>
            <a:ext cx="587133" cy="595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7" name="Ovál 56"/>
          <p:cNvSpPr/>
          <p:nvPr/>
        </p:nvSpPr>
        <p:spPr>
          <a:xfrm>
            <a:off x="3440448" y="1198954"/>
            <a:ext cx="587133" cy="595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67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2725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490640" y="404664"/>
            <a:ext cx="8507413" cy="70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 dirty="0" err="1">
                <a:solidFill>
                  <a:schemeClr val="tx2"/>
                </a:solidFill>
              </a:rPr>
              <a:t>PosbirejVsechnyCihly</a:t>
            </a:r>
            <a:endParaRPr lang="cs-CZ" sz="2400" dirty="0">
              <a:solidFill>
                <a:schemeClr val="tx2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93130"/>
              </p:ext>
            </p:extLst>
          </p:nvPr>
        </p:nvGraphicFramePr>
        <p:xfrm>
          <a:off x="539552" y="1268760"/>
          <a:ext cx="8136904" cy="5434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SmartDraw" r:id="rId3" imgW="11771640" imgH="7863120" progId="SmartDraw.2">
                  <p:embed/>
                </p:oleObj>
              </mc:Choice>
              <mc:Fallback>
                <p:oleObj name="SmartDraw" r:id="rId3" imgW="11771640" imgH="7863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268760"/>
                        <a:ext cx="8136904" cy="5434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049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3111</TotalTime>
  <Words>448</Words>
  <Application>Microsoft Office PowerPoint</Application>
  <PresentationFormat>Předvádění na obrazovce (4:3)</PresentationFormat>
  <Paragraphs>63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Přehlednost</vt:lpstr>
      <vt:lpstr>SmartDraw</vt:lpstr>
      <vt:lpstr>Algoritmizace  a datové struktury (14ASD)</vt:lpstr>
      <vt:lpstr>ZvedniCihlyOdZdi – po provedení algoritmu nebude žádná cihla na políčku u zdi. Na počátku nevíme, kde robot stojí a jakým směrem se dívá. Počet cihel na ostatních polích zůstane nezměněn.</vt:lpstr>
      <vt:lpstr>ZvedniCihlyOdZdi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Cvičná místnost – obkreslete 2x</vt:lpstr>
      <vt:lpstr>Úkol</vt:lpstr>
      <vt:lpstr>Prezentace aplikace PowerPoint</vt:lpstr>
      <vt:lpstr>Cvičná místnost</vt:lpstr>
      <vt:lpstr>Prezentace aplikace PowerPoint</vt:lpstr>
      <vt:lpstr>Cvičná místnost</vt:lpstr>
      <vt:lpstr>Prezentace aplikace PowerPoint</vt:lpstr>
      <vt:lpstr>Harmonogram</vt:lpstr>
      <vt:lpstr>Příprava na Algoritmizaci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446</cp:revision>
  <dcterms:created xsi:type="dcterms:W3CDTF">2011-10-19T16:54:09Z</dcterms:created>
  <dcterms:modified xsi:type="dcterms:W3CDTF">2020-10-23T06:39:31Z</dcterms:modified>
</cp:coreProperties>
</file>