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382" r:id="rId2"/>
    <p:sldId id="384" r:id="rId3"/>
    <p:sldId id="386" r:id="rId4"/>
    <p:sldId id="387" r:id="rId5"/>
    <p:sldId id="389" r:id="rId6"/>
    <p:sldId id="388" r:id="rId7"/>
    <p:sldId id="385" r:id="rId8"/>
    <p:sldId id="394" r:id="rId9"/>
    <p:sldId id="393" r:id="rId10"/>
    <p:sldId id="397" r:id="rId11"/>
    <p:sldId id="403" r:id="rId12"/>
    <p:sldId id="399" r:id="rId13"/>
    <p:sldId id="405" r:id="rId14"/>
    <p:sldId id="406" r:id="rId15"/>
    <p:sldId id="407" r:id="rId16"/>
    <p:sldId id="404" r:id="rId17"/>
    <p:sldId id="398" r:id="rId18"/>
    <p:sldId id="400" r:id="rId19"/>
    <p:sldId id="390" r:id="rId20"/>
    <p:sldId id="392" r:id="rId21"/>
    <p:sldId id="391" r:id="rId22"/>
    <p:sldId id="395" r:id="rId23"/>
    <p:sldId id="402" r:id="rId24"/>
    <p:sldId id="396" r:id="rId25"/>
  </p:sldIdLst>
  <p:sldSz cx="9144000" cy="6858000" type="screen4x3"/>
  <p:notesSz cx="6858000" cy="9144000"/>
  <p:custDataLst>
    <p:tags r:id="rId2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18.10.2020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D8B-FD8F-451B-BCFB-C2F8FE8C4F56}" type="datetime10">
              <a:rPr lang="cs-CZ" smtClean="0"/>
              <a:t>18:16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D787-F49C-4264-8EAF-3498858E3333}" type="datetime10">
              <a:rPr lang="cs-CZ" smtClean="0"/>
              <a:t>18:16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0E42-66B3-4F4D-85A2-18B488332CEE}" type="datetime10">
              <a:rPr lang="cs-CZ" smtClean="0"/>
              <a:t>18:16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0B1-07B5-4AAB-846B-F8C6E94A97B2}" type="datetime10">
              <a:rPr lang="cs-CZ" smtClean="0"/>
              <a:t>18:16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D97-A175-4D94-B5D9-C7F3316C14C7}" type="datetime10">
              <a:rPr lang="cs-CZ" smtClean="0"/>
              <a:t>18:16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313F-3CFE-446F-BF1C-70F5C0C36A0D}" type="datetime10">
              <a:rPr lang="cs-CZ" smtClean="0"/>
              <a:t>18:16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5CA5-9B9C-48F7-AEC6-C27ADD6887AD}" type="datetime10">
              <a:rPr lang="cs-CZ" smtClean="0"/>
              <a:t>18:16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6D6-9431-4BE7-80C9-89B35653B05B}" type="datetime10">
              <a:rPr lang="cs-CZ" smtClean="0"/>
              <a:t>18:16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99DF-2244-4474-B264-20E322EF26B1}" type="datetime10">
              <a:rPr lang="cs-CZ" smtClean="0"/>
              <a:t>18:16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BD1D-1487-4BBA-9957-F45FA6CED51C}" type="datetime10">
              <a:rPr lang="cs-CZ" smtClean="0"/>
              <a:t>18:16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AA95-40A0-49B6-BE71-26C59B573FB8}" type="datetime10">
              <a:rPr lang="cs-CZ" smtClean="0"/>
              <a:t>18:16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464200-BF15-47FB-8452-3B3FCF199724}" type="datetime10">
              <a:rPr lang="cs-CZ" smtClean="0"/>
              <a:t>18:16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i.fd.cvut.cz/odjezdy/horska/" TargetMode="External"/><Relationship Id="rId2" Type="http://schemas.openxmlformats.org/officeDocument/2006/relationships/hyperlink" Target="http://oi.fd.cvut.cz/odjezd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vnet.cz/PID/x/28003?pocet=20&amp;pz=true&amp;t=tru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" TargetMode="External"/><Relationship Id="rId2" Type="http://schemas.openxmlformats.org/officeDocument/2006/relationships/hyperlink" Target="https://tools.ietf.org/html/rfc41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json/default.asp" TargetMode="External"/><Relationship Id="rId4" Type="http://schemas.openxmlformats.org/officeDocument/2006/relationships/hyperlink" Target="http://www.w3schools.com/soap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5.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XML - </a:t>
            </a:r>
            <a:r>
              <a:rPr lang="cs-CZ" dirty="0" err="1"/>
              <a:t>eXtensible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r>
              <a:rPr lang="cs-CZ" dirty="0"/>
              <a:t>zápis je tvořen </a:t>
            </a:r>
            <a:r>
              <a:rPr lang="cs-CZ" dirty="0" err="1"/>
              <a:t>tagy</a:t>
            </a:r>
            <a:r>
              <a:rPr lang="cs-CZ" dirty="0"/>
              <a:t>, atributy a hodnotami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5576" y="2610683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&lt;?</a:t>
            </a:r>
            <a:r>
              <a:rPr lang="cs-CZ" sz="2400" dirty="0" err="1"/>
              <a:t>xml</a:t>
            </a:r>
            <a:r>
              <a:rPr lang="cs-CZ" sz="2400" dirty="0"/>
              <a:t> </a:t>
            </a:r>
            <a:r>
              <a:rPr lang="cs-CZ" sz="2400" dirty="0" err="1"/>
              <a:t>version</a:t>
            </a:r>
            <a:r>
              <a:rPr lang="cs-CZ" sz="2400" dirty="0"/>
              <a:t>="1.0" </a:t>
            </a:r>
            <a:r>
              <a:rPr lang="cs-CZ" sz="2400" dirty="0" err="1"/>
              <a:t>encoding</a:t>
            </a:r>
            <a:r>
              <a:rPr lang="cs-CZ" sz="2400" dirty="0"/>
              <a:t>="utf-8"?&gt;</a:t>
            </a:r>
          </a:p>
          <a:p>
            <a:r>
              <a:rPr lang="cs-CZ" sz="2400" dirty="0"/>
              <a:t>&lt;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  <a:p>
            <a:r>
              <a:rPr lang="cs-CZ" sz="2400" dirty="0"/>
              <a:t>  &lt;student id="124567"&gt;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jmeno</a:t>
            </a:r>
            <a:r>
              <a:rPr lang="cs-CZ" sz="2400" dirty="0"/>
              <a:t>&gt;Lukáš&lt;/</a:t>
            </a:r>
            <a:r>
              <a:rPr lang="cs-CZ" sz="2400" dirty="0" err="1"/>
              <a:t>jmeno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prijmeni</a:t>
            </a:r>
            <a:r>
              <a:rPr lang="cs-CZ" sz="2400" dirty="0"/>
              <a:t>&gt;Beneš&lt;/</a:t>
            </a:r>
            <a:r>
              <a:rPr lang="cs-CZ" sz="2400" dirty="0" err="1"/>
              <a:t>prijmeni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rocnik</a:t>
            </a:r>
            <a:r>
              <a:rPr lang="cs-CZ" sz="2400" dirty="0"/>
              <a:t>&gt;1&lt;/</a:t>
            </a:r>
            <a:r>
              <a:rPr lang="cs-CZ" sz="2400" dirty="0" err="1"/>
              <a:t>rocnik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&lt;skupina&gt;38&lt;/skupina&gt;</a:t>
            </a:r>
          </a:p>
          <a:p>
            <a:r>
              <a:rPr lang="cs-CZ" sz="2400" dirty="0"/>
              <a:t>    &lt;email&gt;beny@seznam.cz&lt;/email&gt;</a:t>
            </a:r>
          </a:p>
          <a:p>
            <a:r>
              <a:rPr lang="cs-CZ" sz="2400" dirty="0"/>
              <a:t>    &lt;email&gt;beneslu@fd.cvut.cz&lt;/email&gt;</a:t>
            </a:r>
          </a:p>
          <a:p>
            <a:r>
              <a:rPr lang="cs-CZ" sz="2400" dirty="0"/>
              <a:t>  &lt;/student&gt;</a:t>
            </a:r>
          </a:p>
          <a:p>
            <a:r>
              <a:rPr lang="cs-CZ" sz="2400" dirty="0"/>
              <a:t>&lt;/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510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3491880" y="4158372"/>
            <a:ext cx="1440160" cy="3600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187624" y="4149080"/>
            <a:ext cx="144016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187624" y="4869160"/>
            <a:ext cx="3240360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55776" y="4869160"/>
            <a:ext cx="432048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267744" y="3429000"/>
            <a:ext cx="165618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55576" y="6381328"/>
            <a:ext cx="201622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5576" y="3068960"/>
            <a:ext cx="201622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2610683"/>
            <a:ext cx="5688632" cy="458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63888" y="2610683"/>
            <a:ext cx="2304256" cy="4582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XML - </a:t>
            </a:r>
            <a:r>
              <a:rPr lang="cs-CZ" dirty="0" err="1"/>
              <a:t>eXtensible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r>
              <a:rPr lang="cs-CZ" dirty="0"/>
              <a:t>zápis je tvořen </a:t>
            </a:r>
            <a:r>
              <a:rPr lang="cs-CZ" dirty="0" err="1"/>
              <a:t>tagy</a:t>
            </a:r>
            <a:r>
              <a:rPr lang="cs-CZ" dirty="0"/>
              <a:t>, atributy a hodnotami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5576" y="2610683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&lt;?</a:t>
            </a:r>
            <a:r>
              <a:rPr lang="cs-CZ" sz="2400" dirty="0" err="1"/>
              <a:t>xml</a:t>
            </a:r>
            <a:r>
              <a:rPr lang="cs-CZ" sz="2400" dirty="0"/>
              <a:t> </a:t>
            </a:r>
            <a:r>
              <a:rPr lang="cs-CZ" sz="2400" dirty="0" err="1"/>
              <a:t>version</a:t>
            </a:r>
            <a:r>
              <a:rPr lang="cs-CZ" sz="2400" dirty="0"/>
              <a:t>="1.0" </a:t>
            </a:r>
            <a:r>
              <a:rPr lang="cs-CZ" sz="2400" dirty="0" err="1"/>
              <a:t>encoding</a:t>
            </a:r>
            <a:r>
              <a:rPr lang="cs-CZ" sz="2400" dirty="0"/>
              <a:t>="utf-8"?&gt;</a:t>
            </a:r>
          </a:p>
          <a:p>
            <a:r>
              <a:rPr lang="cs-CZ" sz="2400" dirty="0"/>
              <a:t>&lt;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  <a:p>
            <a:r>
              <a:rPr lang="cs-CZ" sz="2400" dirty="0"/>
              <a:t>  &lt;student id="124567"&gt;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jmeno</a:t>
            </a:r>
            <a:r>
              <a:rPr lang="cs-CZ" sz="2400" dirty="0"/>
              <a:t>&gt;Lukáš&lt;/</a:t>
            </a:r>
            <a:r>
              <a:rPr lang="cs-CZ" sz="2400" dirty="0" err="1"/>
              <a:t>jmeno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prijmeni</a:t>
            </a:r>
            <a:r>
              <a:rPr lang="cs-CZ" sz="2400" dirty="0"/>
              <a:t>&gt;Beneš&lt;/</a:t>
            </a:r>
            <a:r>
              <a:rPr lang="cs-CZ" sz="2400" dirty="0" err="1"/>
              <a:t>prijmeni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</a:t>
            </a:r>
            <a:r>
              <a:rPr lang="cs-CZ" sz="2400" dirty="0" err="1"/>
              <a:t>rocnik</a:t>
            </a:r>
            <a:r>
              <a:rPr lang="cs-CZ" sz="2400" dirty="0"/>
              <a:t>&gt;1&lt;/</a:t>
            </a:r>
            <a:r>
              <a:rPr lang="cs-CZ" sz="2400" dirty="0" err="1"/>
              <a:t>rocnik</a:t>
            </a:r>
            <a:r>
              <a:rPr lang="cs-CZ" sz="2400" dirty="0"/>
              <a:t>&gt;</a:t>
            </a:r>
          </a:p>
          <a:p>
            <a:r>
              <a:rPr lang="cs-CZ" sz="2400" dirty="0"/>
              <a:t>    &lt;skupina&gt;38&lt;/skupina&gt;</a:t>
            </a:r>
          </a:p>
          <a:p>
            <a:r>
              <a:rPr lang="cs-CZ" sz="2400" dirty="0"/>
              <a:t>    &lt;email&gt;beny@seznam.cz&lt;/email&gt;</a:t>
            </a:r>
          </a:p>
          <a:p>
            <a:r>
              <a:rPr lang="cs-CZ" sz="2400" dirty="0"/>
              <a:t>    &lt;email&gt;beneslu@fd.cvut.cz&lt;/email&gt;</a:t>
            </a:r>
          </a:p>
          <a:p>
            <a:r>
              <a:rPr lang="cs-CZ" sz="2400" dirty="0"/>
              <a:t>  &lt;/student&gt;</a:t>
            </a:r>
          </a:p>
          <a:p>
            <a:r>
              <a:rPr lang="cs-CZ" sz="2400" dirty="0"/>
              <a:t>&lt;/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732240" y="2348880"/>
            <a:ext cx="18722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XML deklarace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32240" y="2699628"/>
            <a:ext cx="23762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kódování dokumentu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" y="4079443"/>
            <a:ext cx="1162472" cy="646331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kořenový</a:t>
            </a:r>
          </a:p>
          <a:p>
            <a:r>
              <a:rPr lang="cs-CZ" dirty="0"/>
              <a:t>element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65712" y="3356992"/>
            <a:ext cx="3245532" cy="369332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název atributu a jeho hodnota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061131" y="4653136"/>
            <a:ext cx="195396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element skupina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070884" y="5075892"/>
            <a:ext cx="2664296" cy="369332"/>
          </a:xfrm>
          <a:prstGeom prst="rect">
            <a:avLst/>
          </a:prstGeom>
          <a:solidFill>
            <a:srgbClr val="00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obsah elementu skupina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070884" y="4139788"/>
            <a:ext cx="1661356" cy="36933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počáteční </a:t>
            </a:r>
            <a:r>
              <a:rPr lang="cs-CZ" dirty="0" err="1">
                <a:solidFill>
                  <a:schemeClr val="tx1"/>
                </a:solidFill>
              </a:rPr>
              <a:t>tag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236296" y="4149080"/>
            <a:ext cx="18002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ukončovací </a:t>
            </a:r>
            <a:r>
              <a:rPr lang="cs-CZ" dirty="0" err="1">
                <a:solidFill>
                  <a:schemeClr val="tx1"/>
                </a:solidFill>
              </a:rPr>
              <a:t>tag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4" grpId="0" animBg="1"/>
      <p:bldP spid="16" grpId="0" animBg="1"/>
      <p:bldP spid="12" grpId="0" animBg="1"/>
      <p:bldP spid="11" grpId="0" animBg="1"/>
      <p:bldP spid="10" grpId="0" animBg="1"/>
      <p:bldP spid="5" grpId="0" animBg="1"/>
      <p:bldP spid="7" grpId="0" animBg="1"/>
      <p:bldP spid="6" grpId="0" animBg="1"/>
      <p:bldP spid="8" grpId="0" animBg="1"/>
      <p:bldP spid="9" grpId="0" animBg="1"/>
      <p:bldP spid="13" grpId="0" animBg="1"/>
      <p:bldP spid="15" grpId="0" animBg="1"/>
      <p:bldP spid="17" grpId="0" animBg="1"/>
      <p:bldP spid="20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jiný způsob zápisu – neexistuje pravidlo, zda používat </a:t>
            </a:r>
            <a:r>
              <a:rPr lang="cs-CZ" dirty="0" err="1"/>
              <a:t>tagy</a:t>
            </a:r>
            <a:r>
              <a:rPr lang="cs-CZ" dirty="0"/>
              <a:t> nebo atributy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39552" y="4084908"/>
            <a:ext cx="784887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XML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7200" y="3292820"/>
            <a:ext cx="8579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&lt;?</a:t>
            </a:r>
            <a:r>
              <a:rPr lang="cs-CZ" sz="2400" dirty="0" err="1"/>
              <a:t>xml</a:t>
            </a:r>
            <a:r>
              <a:rPr lang="cs-CZ" sz="2400" dirty="0"/>
              <a:t> </a:t>
            </a:r>
            <a:r>
              <a:rPr lang="cs-CZ" sz="2400" dirty="0" err="1"/>
              <a:t>version</a:t>
            </a:r>
            <a:r>
              <a:rPr lang="cs-CZ" sz="2400" dirty="0"/>
              <a:t>="1.0" </a:t>
            </a:r>
            <a:r>
              <a:rPr lang="cs-CZ" sz="2400" dirty="0" err="1"/>
              <a:t>encoding</a:t>
            </a:r>
            <a:r>
              <a:rPr lang="cs-CZ" sz="2400" dirty="0"/>
              <a:t>="utf-8"?&gt;</a:t>
            </a:r>
          </a:p>
          <a:p>
            <a:r>
              <a:rPr lang="cs-CZ" sz="2400" dirty="0"/>
              <a:t>&lt;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  <a:p>
            <a:r>
              <a:rPr lang="cs-CZ" sz="2400" dirty="0"/>
              <a:t>  &lt;student id="124567" </a:t>
            </a:r>
            <a:r>
              <a:rPr lang="cs-CZ" sz="2400" dirty="0" err="1"/>
              <a:t>jmeno</a:t>
            </a:r>
            <a:r>
              <a:rPr lang="cs-CZ" sz="2400" dirty="0"/>
              <a:t>="Lukáš" </a:t>
            </a:r>
            <a:r>
              <a:rPr lang="cs-CZ" sz="2400" dirty="0" err="1"/>
              <a:t>prijmeni</a:t>
            </a:r>
            <a:r>
              <a:rPr lang="cs-CZ" sz="2400" dirty="0"/>
              <a:t>="Beneš" </a:t>
            </a:r>
            <a:r>
              <a:rPr lang="cs-CZ" sz="2400" dirty="0" err="1"/>
              <a:t>rocnik</a:t>
            </a:r>
            <a:r>
              <a:rPr lang="cs-CZ" sz="2400" dirty="0"/>
              <a:t>="1" skupina="38"/&gt;</a:t>
            </a:r>
          </a:p>
          <a:p>
            <a:r>
              <a:rPr lang="cs-CZ" sz="2400" dirty="0"/>
              <a:t>&lt;/</a:t>
            </a:r>
            <a:r>
              <a:rPr lang="cs-CZ" sz="2400" dirty="0" err="1"/>
              <a:t>studentiFD</a:t>
            </a:r>
            <a:r>
              <a:rPr lang="cs-CZ" sz="2400" dirty="0"/>
              <a:t>&gt;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457752" y="5075892"/>
            <a:ext cx="195396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prázdný element</a:t>
            </a:r>
          </a:p>
        </p:txBody>
      </p:sp>
    </p:spTree>
    <p:extLst>
      <p:ext uri="{BB962C8B-B14F-4D97-AF65-F5344CB8AC3E}">
        <p14:creationId xmlns:p14="http://schemas.microsoft.com/office/powerpoint/2010/main" val="387433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XML</a:t>
            </a:r>
            <a:r>
              <a:rPr lang="cs-CZ" dirty="0"/>
              <a:t> validace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ověření shody dokumentu se schématem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Schéma se popisuje pomocí:</a:t>
            </a:r>
          </a:p>
          <a:p>
            <a:r>
              <a:rPr lang="cs-CZ" dirty="0" err="1"/>
              <a:t>DTD</a:t>
            </a:r>
            <a:endParaRPr lang="cs-CZ" dirty="0"/>
          </a:p>
          <a:p>
            <a:r>
              <a:rPr lang="cs-CZ" dirty="0"/>
              <a:t>W3C </a:t>
            </a:r>
            <a:r>
              <a:rPr lang="cs-CZ" dirty="0" err="1"/>
              <a:t>XML</a:t>
            </a:r>
            <a:r>
              <a:rPr lang="cs-CZ" dirty="0"/>
              <a:t> </a:t>
            </a:r>
            <a:r>
              <a:rPr lang="cs-CZ" dirty="0" err="1"/>
              <a:t>Schema</a:t>
            </a:r>
            <a:r>
              <a:rPr lang="cs-CZ" dirty="0"/>
              <a:t> (</a:t>
            </a:r>
            <a:r>
              <a:rPr lang="cs-CZ" dirty="0" err="1"/>
              <a:t>XSD</a:t>
            </a:r>
            <a:r>
              <a:rPr lang="cs-CZ" dirty="0"/>
              <a:t>)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671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nejstarší popis, nepodporuje datové typy, jmenné prostory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&lt;!ELEMENT </a:t>
            </a:r>
            <a:r>
              <a:rPr lang="cs-CZ" dirty="0" err="1"/>
              <a:t>studentiFD</a:t>
            </a:r>
            <a:r>
              <a:rPr lang="cs-CZ" dirty="0"/>
              <a:t> (student+)&gt;</a:t>
            </a:r>
          </a:p>
          <a:p>
            <a:pPr marL="0" indent="0">
              <a:buNone/>
            </a:pPr>
            <a:r>
              <a:rPr lang="cs-CZ" dirty="0"/>
              <a:t>&lt;!ELEMENT student (</a:t>
            </a:r>
            <a:r>
              <a:rPr lang="cs-CZ" dirty="0" err="1"/>
              <a:t>jmeno</a:t>
            </a:r>
            <a:r>
              <a:rPr lang="cs-CZ" dirty="0"/>
              <a:t>, </a:t>
            </a:r>
            <a:r>
              <a:rPr lang="cs-CZ" dirty="0" err="1"/>
              <a:t>prijmeni</a:t>
            </a:r>
            <a:r>
              <a:rPr lang="cs-CZ" dirty="0"/>
              <a:t>, </a:t>
            </a:r>
            <a:r>
              <a:rPr lang="cs-CZ" dirty="0" err="1"/>
              <a:t>rocnik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      skupina?, email+)&gt;</a:t>
            </a:r>
          </a:p>
          <a:p>
            <a:pPr marL="0" indent="0">
              <a:buNone/>
            </a:pPr>
            <a:r>
              <a:rPr lang="cs-CZ" dirty="0"/>
              <a:t>&lt;!ELEMENT </a:t>
            </a:r>
            <a:r>
              <a:rPr lang="cs-CZ" dirty="0" err="1"/>
              <a:t>jmeno</a:t>
            </a:r>
            <a:r>
              <a:rPr lang="cs-CZ" dirty="0"/>
              <a:t>       (#</a:t>
            </a:r>
            <a:r>
              <a:rPr lang="cs-CZ" dirty="0" err="1"/>
              <a:t>PCDATA</a:t>
            </a:r>
            <a:r>
              <a:rPr lang="cs-CZ" dirty="0"/>
              <a:t>)&gt;</a:t>
            </a:r>
          </a:p>
          <a:p>
            <a:pPr marL="0" indent="0">
              <a:buNone/>
            </a:pPr>
            <a:r>
              <a:rPr lang="cs-CZ" dirty="0"/>
              <a:t>&lt;!ELEMENT </a:t>
            </a:r>
            <a:r>
              <a:rPr lang="cs-CZ" dirty="0" err="1"/>
              <a:t>prijmeni</a:t>
            </a:r>
            <a:r>
              <a:rPr lang="cs-CZ" dirty="0"/>
              <a:t>    (#</a:t>
            </a:r>
            <a:r>
              <a:rPr lang="cs-CZ" dirty="0" err="1"/>
              <a:t>PCDATA</a:t>
            </a:r>
            <a:r>
              <a:rPr lang="cs-CZ" dirty="0"/>
              <a:t>)&gt;</a:t>
            </a:r>
          </a:p>
          <a:p>
            <a:pPr marL="0" indent="0">
              <a:buNone/>
            </a:pPr>
            <a:r>
              <a:rPr lang="cs-CZ" dirty="0"/>
              <a:t>&lt;!ELEMENT </a:t>
            </a:r>
            <a:r>
              <a:rPr lang="cs-CZ" dirty="0" err="1"/>
              <a:t>rocnik</a:t>
            </a:r>
            <a:r>
              <a:rPr lang="cs-CZ" dirty="0"/>
              <a:t>       (#</a:t>
            </a:r>
            <a:r>
              <a:rPr lang="cs-CZ" dirty="0" err="1"/>
              <a:t>PCDATA</a:t>
            </a:r>
            <a:r>
              <a:rPr lang="cs-CZ" dirty="0"/>
              <a:t>)&gt;</a:t>
            </a:r>
          </a:p>
          <a:p>
            <a:pPr marL="0" indent="0">
              <a:buNone/>
            </a:pPr>
            <a:r>
              <a:rPr lang="cs-CZ" dirty="0"/>
              <a:t>&lt;!ELEMENT skupina        (#</a:t>
            </a:r>
            <a:r>
              <a:rPr lang="cs-CZ" dirty="0" err="1"/>
              <a:t>PCDATA</a:t>
            </a:r>
            <a:r>
              <a:rPr lang="cs-CZ" dirty="0"/>
              <a:t>)&gt;</a:t>
            </a:r>
          </a:p>
          <a:p>
            <a:pPr marL="0" indent="0">
              <a:buNone/>
            </a:pPr>
            <a:r>
              <a:rPr lang="cs-CZ" dirty="0"/>
              <a:t>&lt;!ELEMENT email     (#</a:t>
            </a:r>
            <a:r>
              <a:rPr lang="cs-CZ" dirty="0" err="1"/>
              <a:t>PCDATA</a:t>
            </a:r>
            <a:r>
              <a:rPr lang="cs-CZ" dirty="0"/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367462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XML</a:t>
            </a:r>
            <a:r>
              <a:rPr lang="cs-CZ" dirty="0"/>
              <a:t> schéma	(</a:t>
            </a:r>
            <a:r>
              <a:rPr lang="cs-CZ" dirty="0" err="1"/>
              <a:t>XSD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&lt;?</a:t>
            </a:r>
            <a:r>
              <a:rPr lang="cs-CZ" sz="1400" dirty="0" err="1"/>
              <a:t>xml</a:t>
            </a:r>
            <a:r>
              <a:rPr lang="cs-CZ" sz="1400" dirty="0"/>
              <a:t> </a:t>
            </a:r>
            <a:r>
              <a:rPr lang="cs-CZ" sz="1400" dirty="0" err="1"/>
              <a:t>version</a:t>
            </a:r>
            <a:r>
              <a:rPr lang="cs-CZ" sz="1400" dirty="0"/>
              <a:t>="1.0" </a:t>
            </a:r>
            <a:r>
              <a:rPr lang="cs-CZ" sz="1400" dirty="0" err="1"/>
              <a:t>encoding</a:t>
            </a:r>
            <a:r>
              <a:rPr lang="cs-CZ" sz="1400" dirty="0"/>
              <a:t>="utf-8"?&gt;</a:t>
            </a:r>
          </a:p>
          <a:p>
            <a:pPr marL="0" indent="0">
              <a:buNone/>
            </a:pPr>
            <a:r>
              <a:rPr lang="cs-CZ" sz="1400" dirty="0"/>
              <a:t>&lt;</a:t>
            </a:r>
            <a:r>
              <a:rPr lang="cs-CZ" sz="1400" dirty="0" err="1"/>
              <a:t>xs:schema</a:t>
            </a:r>
            <a:r>
              <a:rPr lang="cs-CZ" sz="1400" dirty="0"/>
              <a:t> </a:t>
            </a:r>
            <a:r>
              <a:rPr lang="cs-CZ" sz="1400" dirty="0" err="1"/>
              <a:t>xmlns:xs</a:t>
            </a:r>
            <a:r>
              <a:rPr lang="cs-CZ" sz="1400" dirty="0"/>
              <a:t>="http://www.w3.org/2001/</a:t>
            </a:r>
            <a:r>
              <a:rPr lang="cs-CZ" sz="1400" dirty="0" err="1"/>
              <a:t>XMLSchema</a:t>
            </a:r>
            <a:r>
              <a:rPr lang="cs-CZ" sz="1400" dirty="0"/>
              <a:t>"&gt;</a:t>
            </a:r>
          </a:p>
          <a:p>
            <a:pPr marL="0" indent="0">
              <a:buNone/>
            </a:pPr>
            <a:r>
              <a:rPr lang="cs-CZ" sz="1400" dirty="0"/>
              <a:t>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=„</a:t>
            </a:r>
            <a:r>
              <a:rPr lang="cs-CZ" sz="1400" dirty="0" err="1"/>
              <a:t>studentiFD</a:t>
            </a:r>
            <a:r>
              <a:rPr lang="cs-CZ" sz="1400" dirty="0"/>
              <a:t>"&gt;</a:t>
            </a:r>
          </a:p>
          <a:p>
            <a:pPr marL="0" indent="0">
              <a:buNone/>
            </a:pPr>
            <a:r>
              <a:rPr lang="cs-CZ" sz="1400" dirty="0"/>
              <a:t>    &lt;</a:t>
            </a:r>
            <a:r>
              <a:rPr lang="cs-CZ" sz="1400" dirty="0" err="1"/>
              <a:t>xs:complexType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&lt;</a:t>
            </a:r>
            <a:r>
              <a:rPr lang="cs-CZ" sz="1400" dirty="0" err="1"/>
              <a:t>xs:sequence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=„student" </a:t>
            </a:r>
            <a:r>
              <a:rPr lang="cs-CZ" sz="1400" dirty="0" err="1"/>
              <a:t>maxOccurs</a:t>
            </a:r>
            <a:r>
              <a:rPr lang="cs-CZ" sz="1400" dirty="0"/>
              <a:t>="</a:t>
            </a:r>
            <a:r>
              <a:rPr lang="cs-CZ" sz="1400" dirty="0" err="1"/>
              <a:t>unbounded</a:t>
            </a:r>
            <a:r>
              <a:rPr lang="cs-CZ" sz="1400" dirty="0"/>
              <a:t>"&gt;</a:t>
            </a:r>
          </a:p>
          <a:p>
            <a:pPr marL="0" indent="0">
              <a:buNone/>
            </a:pPr>
            <a:r>
              <a:rPr lang="cs-CZ" sz="1400" dirty="0"/>
              <a:t>          &lt;</a:t>
            </a:r>
            <a:r>
              <a:rPr lang="cs-CZ" sz="1400" dirty="0" err="1"/>
              <a:t>xs:complexType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      &lt;</a:t>
            </a:r>
            <a:r>
              <a:rPr lang="cs-CZ" sz="1400" dirty="0" err="1"/>
              <a:t>xs:sequence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="</a:t>
            </a:r>
            <a:r>
              <a:rPr lang="cs-CZ" sz="1400" dirty="0" err="1"/>
              <a:t>jmeno</a:t>
            </a:r>
            <a:r>
              <a:rPr lang="cs-CZ" sz="1400" dirty="0"/>
              <a:t>" type="</a:t>
            </a:r>
            <a:r>
              <a:rPr lang="cs-CZ" sz="1400" dirty="0" err="1"/>
              <a:t>xs:string</a:t>
            </a:r>
            <a:r>
              <a:rPr lang="cs-CZ" sz="1400" dirty="0"/>
              <a:t>"/&gt;</a:t>
            </a:r>
          </a:p>
          <a:p>
            <a:pPr marL="0" indent="0">
              <a:buNone/>
            </a:pPr>
            <a:r>
              <a:rPr lang="cs-CZ" sz="1400" dirty="0"/>
              <a:t>      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="</a:t>
            </a:r>
            <a:r>
              <a:rPr lang="cs-CZ" sz="1400" dirty="0" err="1"/>
              <a:t>prijmeni</a:t>
            </a:r>
            <a:r>
              <a:rPr lang="cs-CZ" sz="1400" dirty="0"/>
              <a:t>" type="</a:t>
            </a:r>
            <a:r>
              <a:rPr lang="cs-CZ" sz="1400" dirty="0" err="1"/>
              <a:t>xs:string</a:t>
            </a:r>
            <a:r>
              <a:rPr lang="cs-CZ" sz="1400" dirty="0"/>
              <a:t>"/&gt;</a:t>
            </a:r>
          </a:p>
          <a:p>
            <a:pPr marL="0" indent="0">
              <a:buNone/>
            </a:pPr>
            <a:r>
              <a:rPr lang="cs-CZ" sz="1400" dirty="0"/>
              <a:t>      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="</a:t>
            </a:r>
            <a:r>
              <a:rPr lang="cs-CZ" sz="1400" dirty="0" err="1"/>
              <a:t>rocnik</a:t>
            </a:r>
            <a:r>
              <a:rPr lang="cs-CZ" sz="1400" dirty="0"/>
              <a:t>" type="</a:t>
            </a:r>
            <a:r>
              <a:rPr lang="cs-CZ" sz="1400" dirty="0" err="1"/>
              <a:t>xs:integer</a:t>
            </a:r>
            <a:r>
              <a:rPr lang="cs-CZ" sz="1400" dirty="0"/>
              <a:t>"/&gt;</a:t>
            </a:r>
          </a:p>
          <a:p>
            <a:pPr marL="0" indent="0">
              <a:buNone/>
            </a:pPr>
            <a:r>
              <a:rPr lang="cs-CZ" sz="1400" dirty="0"/>
              <a:t>      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="skupina" type="</a:t>
            </a:r>
            <a:r>
              <a:rPr lang="cs-CZ" sz="1400" dirty="0" err="1"/>
              <a:t>xs:integer</a:t>
            </a:r>
            <a:r>
              <a:rPr lang="cs-CZ" sz="1400" dirty="0"/>
              <a:t>"  </a:t>
            </a:r>
            <a:r>
              <a:rPr lang="cs-CZ" sz="1400" dirty="0" err="1"/>
              <a:t>minOccurs</a:t>
            </a:r>
            <a:r>
              <a:rPr lang="cs-CZ" sz="1400" dirty="0"/>
              <a:t>="0"/&gt;</a:t>
            </a:r>
          </a:p>
          <a:p>
            <a:pPr marL="0" indent="0">
              <a:buNone/>
            </a:pPr>
            <a:r>
              <a:rPr lang="cs-CZ" sz="1400" dirty="0"/>
              <a:t>              &lt;</a:t>
            </a:r>
            <a:r>
              <a:rPr lang="cs-CZ" sz="1400" dirty="0" err="1"/>
              <a:t>xs:element</a:t>
            </a:r>
            <a:r>
              <a:rPr lang="cs-CZ" sz="1400" dirty="0"/>
              <a:t> </a:t>
            </a:r>
            <a:r>
              <a:rPr lang="cs-CZ" sz="1400" dirty="0" err="1"/>
              <a:t>name</a:t>
            </a:r>
            <a:r>
              <a:rPr lang="cs-CZ" sz="1400" dirty="0"/>
              <a:t>="email" type="</a:t>
            </a:r>
            <a:r>
              <a:rPr lang="cs-CZ" sz="1400" dirty="0" err="1"/>
              <a:t>xs:string</a:t>
            </a:r>
            <a:r>
              <a:rPr lang="cs-CZ" sz="1400" dirty="0"/>
              <a:t>" </a:t>
            </a:r>
            <a:r>
              <a:rPr lang="cs-CZ" sz="1400" dirty="0" err="1"/>
              <a:t>maxOccurs</a:t>
            </a:r>
            <a:r>
              <a:rPr lang="cs-CZ" sz="1400" dirty="0"/>
              <a:t>="</a:t>
            </a:r>
            <a:r>
              <a:rPr lang="cs-CZ" sz="1400" dirty="0" err="1"/>
              <a:t>unbounded</a:t>
            </a:r>
            <a:r>
              <a:rPr lang="cs-CZ" sz="1400" dirty="0"/>
              <a:t>"/&gt;</a:t>
            </a:r>
          </a:p>
          <a:p>
            <a:pPr marL="0" indent="0">
              <a:buNone/>
            </a:pPr>
            <a:r>
              <a:rPr lang="cs-CZ" sz="1400" dirty="0"/>
              <a:t>            &lt;/</a:t>
            </a:r>
            <a:r>
              <a:rPr lang="cs-CZ" sz="1400" dirty="0" err="1"/>
              <a:t>xs:sequence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    &lt;/</a:t>
            </a:r>
            <a:r>
              <a:rPr lang="cs-CZ" sz="1400" dirty="0" err="1"/>
              <a:t>xs:complexType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  &lt;/</a:t>
            </a:r>
            <a:r>
              <a:rPr lang="cs-CZ" sz="1400" dirty="0" err="1"/>
              <a:t>xs:element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  &lt;/</a:t>
            </a:r>
            <a:r>
              <a:rPr lang="cs-CZ" sz="1400" dirty="0" err="1"/>
              <a:t>xs:sequence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  &lt;/</a:t>
            </a:r>
            <a:r>
              <a:rPr lang="cs-CZ" sz="1400" dirty="0" err="1"/>
              <a:t>xs:complexType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  &lt;/</a:t>
            </a:r>
            <a:r>
              <a:rPr lang="cs-CZ" sz="1400" dirty="0" err="1"/>
              <a:t>xs:element</a:t>
            </a:r>
            <a:r>
              <a:rPr lang="cs-CZ" sz="1400" dirty="0"/>
              <a:t>&gt;</a:t>
            </a:r>
          </a:p>
          <a:p>
            <a:pPr marL="0" indent="0">
              <a:buNone/>
            </a:pPr>
            <a:r>
              <a:rPr lang="cs-CZ" sz="1400" dirty="0"/>
              <a:t>&lt;/</a:t>
            </a:r>
            <a:r>
              <a:rPr lang="cs-CZ" sz="1400" dirty="0" err="1"/>
              <a:t>xs:schema</a:t>
            </a:r>
            <a:r>
              <a:rPr lang="cs-CZ" sz="1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9328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ukázka - </a:t>
            </a:r>
            <a:r>
              <a:rPr lang="cs-CZ" dirty="0" err="1"/>
              <a:t>XML</a:t>
            </a:r>
            <a:r>
              <a:rPr lang="cs-CZ" dirty="0"/>
              <a:t> v API systému MPV a jeho využití pro web </a:t>
            </a:r>
            <a:r>
              <a:rPr lang="cs-CZ" dirty="0">
                <a:hlinkClick r:id="rId2"/>
              </a:rPr>
              <a:t>http://oi.fd.cvut.cz/odjezdy/</a:t>
            </a:r>
            <a:br>
              <a:rPr lang="cs-CZ" dirty="0"/>
            </a:br>
            <a:r>
              <a:rPr lang="cs-CZ" dirty="0"/>
              <a:t>resp. pro </a:t>
            </a:r>
            <a:r>
              <a:rPr lang="cs-CZ" dirty="0">
                <a:hlinkClick r:id="rId3"/>
              </a:rPr>
              <a:t>http://oi.fd.cvut.cz/odjezdy/horska/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Adresa s MPV API ve formátu </a:t>
            </a:r>
            <a:r>
              <a:rPr lang="cs-CZ" dirty="0" err="1"/>
              <a:t>XML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http://www.mpvnet.cz/PID/x/28003?pocet=20&amp;pz=true&amp;t=true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01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SOAP –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Access </a:t>
            </a:r>
            <a:r>
              <a:rPr lang="cs-CZ" dirty="0" err="1"/>
              <a:t>Protocol</a:t>
            </a:r>
            <a:endParaRPr lang="cs-CZ" dirty="0"/>
          </a:p>
          <a:p>
            <a:r>
              <a:rPr lang="cs-CZ" dirty="0"/>
              <a:t>protokol pro výměnu zpráv (ve formátu XML) prostřednictvím sítě (především protokolem HTTP)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542532"/>
              </p:ext>
            </p:extLst>
          </p:nvPr>
        </p:nvGraphicFramePr>
        <p:xfrm>
          <a:off x="1691680" y="3501008"/>
          <a:ext cx="5736081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SmartDraw" r:id="rId3" imgW="4192200" imgH="2052720" progId="SmartDraw.2">
                  <p:embed/>
                </p:oleObj>
              </mc:Choice>
              <mc:Fallback>
                <p:oleObj name="SmartDraw" r:id="rId3" imgW="4192200" imgH="2052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3501008"/>
                        <a:ext cx="5736081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0" name="Picture 16" descr="SOAP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125" y="1700808"/>
            <a:ext cx="1361631" cy="145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Autofit/>
          </a:bodyPr>
          <a:lstStyle/>
          <a:p>
            <a:r>
              <a:rPr lang="cs-CZ" dirty="0"/>
              <a:t>Aplikace </a:t>
            </a:r>
            <a:r>
              <a:rPr lang="cs-CZ" dirty="0" err="1"/>
              <a:t>PrePark</a:t>
            </a:r>
            <a:r>
              <a:rPr lang="cs-CZ" dirty="0"/>
              <a:t> pro Android </a:t>
            </a:r>
            <a:r>
              <a:rPr lang="cs-CZ" sz="2700" dirty="0"/>
              <a:t>(TAČR projekt)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48" y="1746504"/>
            <a:ext cx="3048000" cy="457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0" y="1746504"/>
            <a:ext cx="304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0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9036496" cy="990600"/>
          </a:xfrm>
        </p:spPr>
        <p:txBody>
          <a:bodyPr>
            <a:noAutofit/>
          </a:bodyPr>
          <a:lstStyle/>
          <a:p>
            <a:r>
              <a:rPr lang="cs-CZ" b="1" dirty="0"/>
              <a:t>Požadavek - získání seznamu dálnic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56016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&lt;?</a:t>
            </a:r>
            <a:r>
              <a:rPr lang="cs-CZ" dirty="0" err="1"/>
              <a:t>xml</a:t>
            </a:r>
            <a:r>
              <a:rPr lang="cs-CZ" dirty="0"/>
              <a:t> </a:t>
            </a:r>
            <a:r>
              <a:rPr lang="cs-CZ" dirty="0" err="1"/>
              <a:t>version</a:t>
            </a:r>
            <a:r>
              <a:rPr lang="cs-CZ" dirty="0"/>
              <a:t>="1.0" </a:t>
            </a:r>
            <a:r>
              <a:rPr lang="cs-CZ" dirty="0" err="1"/>
              <a:t>encoding</a:t>
            </a:r>
            <a:r>
              <a:rPr lang="cs-CZ" dirty="0"/>
              <a:t>="UTF-8"?&gt;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S:Envelope</a:t>
            </a:r>
            <a:r>
              <a:rPr lang="cs-CZ" dirty="0"/>
              <a:t> </a:t>
            </a:r>
            <a:r>
              <a:rPr lang="cs-CZ" dirty="0" err="1"/>
              <a:t>xmlns:S</a:t>
            </a:r>
            <a:r>
              <a:rPr lang="cs-CZ" dirty="0"/>
              <a:t>="http://schemas.xmlsoap.org/</a:t>
            </a:r>
            <a:r>
              <a:rPr lang="cs-CZ" dirty="0" err="1"/>
              <a:t>soap</a:t>
            </a:r>
            <a:r>
              <a:rPr lang="cs-CZ" dirty="0"/>
              <a:t>/</a:t>
            </a:r>
            <a:r>
              <a:rPr lang="cs-CZ" dirty="0" err="1"/>
              <a:t>envelope</a:t>
            </a:r>
            <a:r>
              <a:rPr lang="cs-CZ" dirty="0"/>
              <a:t>/"&gt;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S:Header</a:t>
            </a:r>
            <a:r>
              <a:rPr lang="cs-CZ" dirty="0"/>
              <a:t>/&gt;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S:Body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</a:t>
            </a: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="</a:t>
            </a:r>
            <a:r>
              <a:rPr lang="cs-CZ" dirty="0" err="1"/>
              <a:t>getHighwayList</a:t>
            </a:r>
            <a:r>
              <a:rPr lang="cs-CZ" dirty="0"/>
              <a:t>"/&gt;</a:t>
            </a:r>
          </a:p>
          <a:p>
            <a:pPr marL="0" indent="0">
              <a:buNone/>
            </a:pPr>
            <a:r>
              <a:rPr lang="cs-CZ" dirty="0"/>
              <a:t>    &lt;/</a:t>
            </a:r>
            <a:r>
              <a:rPr lang="cs-CZ" dirty="0" err="1"/>
              <a:t>S:Body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S:Envelope</a:t>
            </a:r>
            <a:r>
              <a:rPr lang="cs-CZ" dirty="0"/>
              <a:t>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9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formáty pro výměnu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CSV</a:t>
            </a:r>
          </a:p>
          <a:p>
            <a:r>
              <a:rPr lang="cs-CZ" dirty="0"/>
              <a:t>XML</a:t>
            </a:r>
          </a:p>
          <a:p>
            <a:r>
              <a:rPr lang="cs-CZ" dirty="0"/>
              <a:t>JSON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136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rmAutofit/>
          </a:bodyPr>
          <a:lstStyle/>
          <a:p>
            <a:r>
              <a:rPr lang="cs-CZ" b="1" dirty="0"/>
              <a:t>Odpověď - seznam dálnic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&lt;?</a:t>
            </a:r>
            <a:r>
              <a:rPr lang="cs-CZ" dirty="0" err="1"/>
              <a:t>xml</a:t>
            </a:r>
            <a:r>
              <a:rPr lang="cs-CZ" dirty="0"/>
              <a:t> </a:t>
            </a:r>
            <a:r>
              <a:rPr lang="cs-CZ" dirty="0" err="1"/>
              <a:t>version</a:t>
            </a:r>
            <a:r>
              <a:rPr lang="cs-CZ" dirty="0"/>
              <a:t>="1.0" </a:t>
            </a:r>
            <a:r>
              <a:rPr lang="cs-CZ" dirty="0" err="1"/>
              <a:t>encoding</a:t>
            </a:r>
            <a:r>
              <a:rPr lang="cs-CZ" dirty="0"/>
              <a:t>="UTF-8"?&gt;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S:Envelope</a:t>
            </a:r>
            <a:r>
              <a:rPr lang="cs-CZ" dirty="0"/>
              <a:t> </a:t>
            </a:r>
            <a:r>
              <a:rPr lang="cs-CZ" dirty="0" err="1"/>
              <a:t>xmlns:S</a:t>
            </a:r>
            <a:r>
              <a:rPr lang="cs-CZ" dirty="0"/>
              <a:t>="http://schemas.xmlsoap.org/</a:t>
            </a:r>
            <a:r>
              <a:rPr lang="cs-CZ" dirty="0" err="1"/>
              <a:t>soap</a:t>
            </a:r>
            <a:r>
              <a:rPr lang="cs-CZ" dirty="0"/>
              <a:t>/</a:t>
            </a:r>
            <a:r>
              <a:rPr lang="cs-CZ" dirty="0" err="1"/>
              <a:t>envelope</a:t>
            </a:r>
            <a:r>
              <a:rPr lang="cs-CZ" dirty="0"/>
              <a:t>/"&gt;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S:Header</a:t>
            </a:r>
            <a:r>
              <a:rPr lang="cs-CZ" dirty="0"/>
              <a:t>/&gt;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S:Body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&lt;Response </a:t>
            </a:r>
            <a:r>
              <a:rPr lang="cs-CZ" dirty="0" err="1"/>
              <a:t>method</a:t>
            </a:r>
            <a:r>
              <a:rPr lang="cs-CZ" dirty="0"/>
              <a:t>="</a:t>
            </a:r>
            <a:r>
              <a:rPr lang="cs-CZ" dirty="0" err="1"/>
              <a:t>getHighwayList</a:t>
            </a:r>
            <a:r>
              <a:rPr lang="cs-CZ" dirty="0"/>
              <a:t>"&gt;</a:t>
            </a:r>
          </a:p>
          <a:p>
            <a:pPr marL="0" indent="0">
              <a:buNone/>
            </a:pPr>
            <a:r>
              <a:rPr lang="cs-CZ" dirty="0"/>
              <a:t>         &lt;</a:t>
            </a:r>
            <a:r>
              <a:rPr lang="cs-CZ" dirty="0" err="1"/>
              <a:t>HighwayList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………..</a:t>
            </a:r>
          </a:p>
          <a:p>
            <a:pPr marL="0" indent="0">
              <a:buNone/>
            </a:pPr>
            <a:r>
              <a:rPr lang="cs-CZ" dirty="0"/>
              <a:t>         &lt;/</a:t>
            </a:r>
            <a:r>
              <a:rPr lang="cs-CZ" dirty="0" err="1"/>
              <a:t>HighwayList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&lt;/Response&gt;</a:t>
            </a:r>
          </a:p>
          <a:p>
            <a:pPr marL="0" indent="0">
              <a:buNone/>
            </a:pPr>
            <a:r>
              <a:rPr lang="cs-CZ" dirty="0"/>
              <a:t>    &lt;/</a:t>
            </a:r>
            <a:r>
              <a:rPr lang="cs-CZ" dirty="0" err="1"/>
              <a:t>S:Body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S:Envelope</a:t>
            </a:r>
            <a:r>
              <a:rPr lang="cs-CZ" dirty="0"/>
              <a:t>&gt;</a:t>
            </a:r>
          </a:p>
        </p:txBody>
      </p:sp>
      <p:sp>
        <p:nvSpPr>
          <p:cNvPr id="7" name="Pětiúhelník 6"/>
          <p:cNvSpPr/>
          <p:nvPr/>
        </p:nvSpPr>
        <p:spPr>
          <a:xfrm rot="10800000">
            <a:off x="3347865" y="4509120"/>
            <a:ext cx="2808312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07904" y="461306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následující snímek</a:t>
            </a:r>
          </a:p>
        </p:txBody>
      </p:sp>
    </p:spTree>
    <p:extLst>
      <p:ext uri="{BB962C8B-B14F-4D97-AF65-F5344CB8AC3E}">
        <p14:creationId xmlns:p14="http://schemas.microsoft.com/office/powerpoint/2010/main" val="3887574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rmAutofit/>
          </a:bodyPr>
          <a:lstStyle/>
          <a:p>
            <a:r>
              <a:rPr lang="cs-CZ" b="1" dirty="0"/>
              <a:t>element &lt;</a:t>
            </a:r>
            <a:r>
              <a:rPr lang="cs-CZ" b="1" dirty="0" err="1"/>
              <a:t>HighwayList</a:t>
            </a:r>
            <a:r>
              <a:rPr lang="cs-CZ" b="1" dirty="0"/>
              <a:t>&gt;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  &lt;</a:t>
            </a:r>
            <a:r>
              <a:rPr lang="cs-CZ" dirty="0" err="1"/>
              <a:t>Highway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 </a:t>
            </a:r>
            <a:r>
              <a:rPr lang="cs-CZ" dirty="0" err="1"/>
              <a:t>HighwayName</a:t>
            </a:r>
            <a:r>
              <a:rPr lang="cs-CZ" dirty="0"/>
              <a:t>&gt;D5&lt;/ </a:t>
            </a:r>
            <a:r>
              <a:rPr lang="cs-CZ" dirty="0" err="1"/>
              <a:t>HighwayName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HighwayFrom</a:t>
            </a:r>
            <a:r>
              <a:rPr lang="cs-CZ" dirty="0"/>
              <a:t>&gt;Praha&lt;/</a:t>
            </a:r>
            <a:r>
              <a:rPr lang="cs-CZ" dirty="0" err="1"/>
              <a:t>HighwayFrom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HighwayTo</a:t>
            </a:r>
            <a:r>
              <a:rPr lang="cs-CZ" dirty="0"/>
              <a:t>&gt;Rozvadov&lt;/</a:t>
            </a:r>
            <a:r>
              <a:rPr lang="cs-CZ" dirty="0" err="1"/>
              <a:t>HighwayTo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HighwayLength</a:t>
            </a:r>
            <a:r>
              <a:rPr lang="cs-CZ" dirty="0"/>
              <a:t>&gt;151&lt;/</a:t>
            </a:r>
            <a:r>
              <a:rPr lang="cs-CZ" dirty="0" err="1"/>
              <a:t>HighwayLength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&lt;/</a:t>
            </a:r>
            <a:r>
              <a:rPr lang="cs-CZ" dirty="0" err="1"/>
              <a:t>Highway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&lt;</a:t>
            </a:r>
            <a:r>
              <a:rPr lang="cs-CZ" dirty="0" err="1"/>
              <a:t>Highway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HighwayName</a:t>
            </a:r>
            <a:r>
              <a:rPr lang="cs-CZ" dirty="0"/>
              <a:t>&gt;D1&lt;/</a:t>
            </a:r>
            <a:r>
              <a:rPr lang="cs-CZ" dirty="0" err="1"/>
              <a:t>HighwayName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HighwayFrom</a:t>
            </a:r>
            <a:r>
              <a:rPr lang="cs-CZ" dirty="0"/>
              <a:t>&gt;Praha&lt;/</a:t>
            </a:r>
            <a:r>
              <a:rPr lang="cs-CZ" dirty="0" err="1"/>
              <a:t>HighwayFrom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HighwayTo</a:t>
            </a:r>
            <a:r>
              <a:rPr lang="cs-CZ" dirty="0"/>
              <a:t>&gt;</a:t>
            </a:r>
            <a:r>
              <a:rPr lang="cs-CZ" dirty="0" err="1"/>
              <a:t>Věřňovice</a:t>
            </a:r>
            <a:r>
              <a:rPr lang="cs-CZ" dirty="0"/>
              <a:t>&lt;/</a:t>
            </a:r>
            <a:r>
              <a:rPr lang="cs-CZ" dirty="0" err="1"/>
              <a:t>HighwayTo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    &lt;</a:t>
            </a:r>
            <a:r>
              <a:rPr lang="cs-CZ" dirty="0" err="1"/>
              <a:t>HighwayLength</a:t>
            </a:r>
            <a:r>
              <a:rPr lang="cs-CZ" dirty="0"/>
              <a:t>&gt;376&lt;/</a:t>
            </a:r>
            <a:r>
              <a:rPr lang="cs-CZ" dirty="0" err="1"/>
              <a:t>HighwayLength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     &lt;/</a:t>
            </a:r>
            <a:r>
              <a:rPr lang="cs-CZ" dirty="0" err="1"/>
              <a:t>Highway</a:t>
            </a:r>
            <a:r>
              <a:rPr lang="cs-CZ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71027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JSON – Java </a:t>
            </a:r>
            <a:r>
              <a:rPr lang="cs-CZ" dirty="0" err="1"/>
              <a:t>Script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Notation</a:t>
            </a:r>
            <a:endParaRPr lang="cs-CZ" dirty="0"/>
          </a:p>
          <a:p>
            <a:r>
              <a:rPr lang="cs-CZ" dirty="0"/>
              <a:t>tvořen objekty a poli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odlehčený formát pro výměnu dat (XML +/- 40% tvoří </a:t>
            </a:r>
            <a:r>
              <a:rPr lang="cs-CZ" dirty="0" err="1"/>
              <a:t>tagy</a:t>
            </a:r>
            <a:r>
              <a:rPr lang="cs-CZ" dirty="0"/>
              <a:t>)</a:t>
            </a:r>
          </a:p>
          <a:p>
            <a:r>
              <a:rPr lang="cs-CZ" dirty="0"/>
              <a:t>nelze definovat kódování přenášeného obsahu, standardně UTF-8</a:t>
            </a:r>
          </a:p>
          <a:p>
            <a:endParaRPr lang="cs-CZ" dirty="0"/>
          </a:p>
        </p:txBody>
      </p:sp>
      <p:pic>
        <p:nvPicPr>
          <p:cNvPr id="2052" name="Picture 4" descr="http://www.json.org/objec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6912"/>
            <a:ext cx="724030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json.org/arra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6" y="4149355"/>
            <a:ext cx="7238846" cy="136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246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539552" y="3429000"/>
            <a:ext cx="7776863" cy="11521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539552" y="3789040"/>
            <a:ext cx="7588780" cy="792088"/>
            <a:chOff x="539552" y="3861048"/>
            <a:chExt cx="7588780" cy="792088"/>
          </a:xfrm>
        </p:grpSpPr>
        <p:sp>
          <p:nvSpPr>
            <p:cNvPr id="7" name="Obdélník 6"/>
            <p:cNvSpPr/>
            <p:nvPr/>
          </p:nvSpPr>
          <p:spPr>
            <a:xfrm>
              <a:off x="5464036" y="3861048"/>
              <a:ext cx="2664296" cy="432048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39552" y="4221088"/>
              <a:ext cx="2664296" cy="432048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JSON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46513" y="2996952"/>
            <a:ext cx="8147248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/>
              <a:t>{"</a:t>
            </a:r>
            <a:r>
              <a:rPr lang="cs-CZ" sz="2400" dirty="0" err="1"/>
              <a:t>studentiFD</a:t>
            </a:r>
            <a:r>
              <a:rPr lang="cs-CZ" sz="2400" dirty="0"/>
              <a:t>":[</a:t>
            </a:r>
          </a:p>
          <a:p>
            <a:r>
              <a:rPr lang="cs-CZ" sz="2400" dirty="0"/>
              <a:t> {"id":"124567", "</a:t>
            </a:r>
            <a:r>
              <a:rPr lang="cs-CZ" sz="2400" dirty="0" err="1"/>
              <a:t>jmeno</a:t>
            </a:r>
            <a:r>
              <a:rPr lang="cs-CZ" sz="2400" dirty="0"/>
              <a:t>":"Lukáš", "</a:t>
            </a:r>
            <a:r>
              <a:rPr lang="cs-CZ" sz="2400" dirty="0" err="1"/>
              <a:t>prijmeni</a:t>
            </a:r>
            <a:r>
              <a:rPr lang="cs-CZ" sz="2400" dirty="0"/>
              <a:t>":"Beneš", "rocnik":"1", "skupina":"38", "</a:t>
            </a:r>
            <a:r>
              <a:rPr lang="cs-CZ" sz="2400" dirty="0" err="1"/>
              <a:t>emails</a:t>
            </a:r>
            <a:r>
              <a:rPr lang="cs-CZ" sz="2400" dirty="0"/>
              <a:t>":["beny@fd.cvut.cz", "beny@gmail.com"]}</a:t>
            </a:r>
          </a:p>
          <a:p>
            <a:r>
              <a:rPr lang="cs-CZ" sz="2400" dirty="0"/>
              <a:t>]}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316415" y="4397005"/>
            <a:ext cx="637659" cy="369332"/>
          </a:xfrm>
          <a:prstGeom prst="rect">
            <a:avLst/>
          </a:prstGeom>
          <a:solidFill>
            <a:srgbClr val="00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pole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316416" y="3573016"/>
            <a:ext cx="827584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objekt</a:t>
            </a:r>
          </a:p>
        </p:txBody>
      </p:sp>
    </p:spTree>
    <p:extLst>
      <p:ext uri="{BB962C8B-B14F-4D97-AF65-F5344CB8AC3E}">
        <p14:creationId xmlns:p14="http://schemas.microsoft.com/office/powerpoint/2010/main" val="268447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informační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RFC 4180</a:t>
            </a:r>
            <a:r>
              <a:rPr lang="en-US" dirty="0"/>
              <a:t> – </a:t>
            </a:r>
            <a:r>
              <a:rPr lang="en-US" i="1" dirty="0"/>
              <a:t>Common Format and MIME Type for Comma-Separated Values (CSV) Files</a:t>
            </a:r>
            <a:endParaRPr lang="cs-CZ" i="1" dirty="0"/>
          </a:p>
          <a:p>
            <a:r>
              <a:rPr lang="en-US" dirty="0">
                <a:hlinkClick r:id="rId3"/>
              </a:rPr>
              <a:t>http://www.w3schools.com/</a:t>
            </a:r>
            <a:r>
              <a:rPr lang="cs-CZ" dirty="0" err="1">
                <a:hlinkClick r:id="rId3"/>
              </a:rPr>
              <a:t>xml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r>
              <a:rPr lang="en-US" dirty="0">
                <a:hlinkClick r:id="rId4"/>
              </a:rPr>
              <a:t>http://www.w3schools.com/soap/</a:t>
            </a:r>
            <a:endParaRPr lang="en-US" dirty="0"/>
          </a:p>
          <a:p>
            <a:r>
              <a:rPr lang="cs-CZ" dirty="0">
                <a:hlinkClick r:id="rId5"/>
              </a:rPr>
              <a:t>http://www.w3schools.com/json/default.asp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4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řádku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EOL – End </a:t>
            </a:r>
            <a:r>
              <a:rPr lang="cs-CZ" dirty="0" err="1"/>
              <a:t>Of</a:t>
            </a:r>
            <a:r>
              <a:rPr lang="cs-CZ" dirty="0"/>
              <a:t> Line</a:t>
            </a:r>
          </a:p>
          <a:p>
            <a:r>
              <a:rPr lang="cs-CZ" dirty="0"/>
              <a:t>speciální znaky nebo sekvence znaků, která v počítačovém souboru označuje konec řádku, odřádkování</a:t>
            </a:r>
          </a:p>
          <a:p>
            <a:endParaRPr lang="cs-CZ" dirty="0"/>
          </a:p>
          <a:p>
            <a:r>
              <a:rPr lang="cs-CZ" dirty="0"/>
              <a:t>pro dálnopis se používaly 2 znaky</a:t>
            </a:r>
          </a:p>
          <a:p>
            <a:pPr lvl="1"/>
            <a:r>
              <a:rPr lang="cs-CZ" dirty="0"/>
              <a:t>CR (</a:t>
            </a:r>
            <a:r>
              <a:rPr lang="cs-CZ" b="1" dirty="0" err="1"/>
              <a:t>C</a:t>
            </a:r>
            <a:r>
              <a:rPr lang="cs-CZ" dirty="0" err="1"/>
              <a:t>arriage</a:t>
            </a:r>
            <a:r>
              <a:rPr lang="cs-CZ" dirty="0"/>
              <a:t> </a:t>
            </a:r>
            <a:r>
              <a:rPr lang="cs-CZ" b="1" dirty="0"/>
              <a:t>R</a:t>
            </a:r>
            <a:r>
              <a:rPr lang="cs-CZ" dirty="0"/>
              <a:t>eturn) – návrat vozíku s tiskovou hlavou na začátek</a:t>
            </a:r>
          </a:p>
          <a:p>
            <a:pPr lvl="1"/>
            <a:r>
              <a:rPr lang="cs-CZ" dirty="0"/>
              <a:t>LF (</a:t>
            </a:r>
            <a:r>
              <a:rPr lang="cs-CZ" b="1" dirty="0"/>
              <a:t>L</a:t>
            </a:r>
            <a:r>
              <a:rPr lang="cs-CZ" dirty="0"/>
              <a:t>ine </a:t>
            </a:r>
            <a:r>
              <a:rPr lang="cs-CZ" b="1" dirty="0" err="1"/>
              <a:t>F</a:t>
            </a:r>
            <a:r>
              <a:rPr lang="cs-CZ" dirty="0" err="1"/>
              <a:t>eed</a:t>
            </a:r>
            <a:r>
              <a:rPr lang="cs-CZ" dirty="0"/>
              <a:t>) – posun papíru o řádek nahoru</a:t>
            </a:r>
          </a:p>
          <a:p>
            <a:endParaRPr lang="cs-CZ" dirty="0"/>
          </a:p>
          <a:p>
            <a:r>
              <a:rPr lang="cs-CZ" dirty="0"/>
              <a:t>Operační systémy:</a:t>
            </a:r>
          </a:p>
          <a:p>
            <a:pPr lvl="1"/>
            <a:r>
              <a:rPr lang="cs-CZ" dirty="0"/>
              <a:t>UNIX (Linux apod.) – LF</a:t>
            </a:r>
          </a:p>
          <a:p>
            <a:pPr lvl="1"/>
            <a:r>
              <a:rPr lang="cs-CZ" dirty="0"/>
              <a:t>Windows (DOS apod.) – CRLF</a:t>
            </a:r>
          </a:p>
          <a:p>
            <a:pPr lvl="1"/>
            <a:r>
              <a:rPr lang="cs-CZ" dirty="0"/>
              <a:t>MAC - CR</a:t>
            </a:r>
          </a:p>
        </p:txBody>
      </p:sp>
    </p:spTree>
    <p:extLst>
      <p:ext uri="{BB962C8B-B14F-4D97-AF65-F5344CB8AC3E}">
        <p14:creationId xmlns:p14="http://schemas.microsoft.com/office/powerpoint/2010/main" val="416749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ASCII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asc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1" y="2060848"/>
            <a:ext cx="831722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6477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http://www.gjszlin.cz/ivt/esf/ostatni-sin/kodovani-textu.php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5589240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66593" y="4786135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11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řádku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Důsledek používání různých znaků pro konec řádku</a:t>
            </a:r>
            <a:br>
              <a:rPr lang="cs-CZ" dirty="0"/>
            </a:br>
            <a:r>
              <a:rPr lang="cs-CZ" dirty="0"/>
              <a:t>v souboru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při otevření souboru se může veškerý text zobrazit na jednom řádku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při otevření souboru se může zobrazit „divný znak“ na konci každého řádku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87" y="4869160"/>
            <a:ext cx="4057650" cy="12287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783" y="3933056"/>
            <a:ext cx="3899998" cy="151199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783" y="5605413"/>
            <a:ext cx="3899998" cy="120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711060"/>
            <a:ext cx="7715250" cy="573405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347864" y="3789040"/>
            <a:ext cx="1728192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9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formát CSV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CSV - </a:t>
            </a:r>
            <a:r>
              <a:rPr lang="cs-CZ" dirty="0" err="1"/>
              <a:t>Comma</a:t>
            </a:r>
            <a:r>
              <a:rPr lang="cs-CZ" dirty="0"/>
              <a:t> </a:t>
            </a:r>
            <a:r>
              <a:rPr lang="cs-CZ" dirty="0" err="1"/>
              <a:t>Separated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(hodnoty oddělené čárkami) </a:t>
            </a:r>
          </a:p>
          <a:p>
            <a:r>
              <a:rPr lang="cs-CZ" dirty="0"/>
              <a:t>pro přenos hodnot tabulky – hodnoty jsou obsahem buněk</a:t>
            </a:r>
          </a:p>
          <a:p>
            <a:r>
              <a:rPr lang="cs-CZ" dirty="0"/>
              <a:t>v praxi se pro oddělení hodnot používají i jiné znaky, např. středník (MS Excel), tabelátor, mezera apod.</a:t>
            </a:r>
          </a:p>
          <a:p>
            <a:endParaRPr lang="cs-CZ" dirty="0"/>
          </a:p>
          <a:p>
            <a:r>
              <a:rPr lang="cs-CZ" dirty="0"/>
              <a:t>každý záznam hodnot (řádek tabulky) je na samostatném řádku souboru - za poslední hodnotou je znak/sekvence znaků pro ukončení řádku (CR, CRLF, LF), který/kterou prohlížeče/editory nezobrazují</a:t>
            </a:r>
          </a:p>
        </p:txBody>
      </p:sp>
    </p:spTree>
    <p:extLst>
      <p:ext uri="{BB962C8B-B14F-4D97-AF65-F5344CB8AC3E}">
        <p14:creationId xmlns:p14="http://schemas.microsoft.com/office/powerpoint/2010/main" val="27743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formát CSV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prvním řádku může být záhlaví</a:t>
            </a:r>
          </a:p>
          <a:p>
            <a:r>
              <a:rPr lang="cs-CZ" dirty="0"/>
              <a:t>v případě výskytu oddělovače, konce řádku nebo dvojité uvozovky v hodnotě se celá hodnota uzavírá do dvojitých uvozovek</a:t>
            </a:r>
          </a:p>
          <a:p>
            <a:r>
              <a:rPr lang="cs-CZ" dirty="0"/>
              <a:t>v případě výskytu dvojité uvozovky v hodnotě se uvozovka zdvojuje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Praktická ukázka: export seznamu studentů ze systému </a:t>
            </a:r>
            <a:r>
              <a:rPr lang="cs-CZ" dirty="0" err="1"/>
              <a:t>MMS</a:t>
            </a:r>
            <a:r>
              <a:rPr lang="cs-CZ" dirty="0"/>
              <a:t> (mms.fd.cvut.cz).</a:t>
            </a:r>
          </a:p>
        </p:txBody>
      </p:sp>
    </p:spTree>
    <p:extLst>
      <p:ext uri="{BB962C8B-B14F-4D97-AF65-F5344CB8AC3E}">
        <p14:creationId xmlns:p14="http://schemas.microsoft.com/office/powerpoint/2010/main" val="10856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CSV - příklad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874720"/>
            <a:ext cx="5832648" cy="210044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6" y="4077072"/>
            <a:ext cx="723972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93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3471</TotalTime>
  <Words>1331</Words>
  <Application>Microsoft Office PowerPoint</Application>
  <PresentationFormat>Předvádění na obrazovce (4:3)</PresentationFormat>
  <Paragraphs>188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Přehlednost</vt:lpstr>
      <vt:lpstr>SmartDraw</vt:lpstr>
      <vt:lpstr>Algoritmizace  a datové struktury (14ASD)</vt:lpstr>
      <vt:lpstr>Datové formáty pro výměnu dat</vt:lpstr>
      <vt:lpstr>Konec řádku I.</vt:lpstr>
      <vt:lpstr>ASCII</vt:lpstr>
      <vt:lpstr>Konec řádku II.</vt:lpstr>
      <vt:lpstr>Prezentace aplikace PowerPoint</vt:lpstr>
      <vt:lpstr>Datový formát CSV I.</vt:lpstr>
      <vt:lpstr>Datový formát CSV II.</vt:lpstr>
      <vt:lpstr>CSV - příklad</vt:lpstr>
      <vt:lpstr>XML</vt:lpstr>
      <vt:lpstr>XML</vt:lpstr>
      <vt:lpstr>XML</vt:lpstr>
      <vt:lpstr>XML validace</vt:lpstr>
      <vt:lpstr>DTD</vt:lpstr>
      <vt:lpstr>XML schéma (XSD)</vt:lpstr>
      <vt:lpstr>XML</vt:lpstr>
      <vt:lpstr>SOAP</vt:lpstr>
      <vt:lpstr>Aplikace PrePark pro Android (TAČR projekt)</vt:lpstr>
      <vt:lpstr>Požadavek - získání seznamu dálnic</vt:lpstr>
      <vt:lpstr>Odpověď - seznam dálnic</vt:lpstr>
      <vt:lpstr>element &lt;HighwayList&gt;</vt:lpstr>
      <vt:lpstr>JSON</vt:lpstr>
      <vt:lpstr>JSON - příklad</vt:lpstr>
      <vt:lpstr>Zajímavé informační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512</cp:revision>
  <dcterms:created xsi:type="dcterms:W3CDTF">2011-10-19T16:54:09Z</dcterms:created>
  <dcterms:modified xsi:type="dcterms:W3CDTF">2020-10-18T16:16:49Z</dcterms:modified>
</cp:coreProperties>
</file>