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7"/>
  </p:notesMasterIdLst>
  <p:sldIdLst>
    <p:sldId id="382" r:id="rId2"/>
    <p:sldId id="422" r:id="rId3"/>
    <p:sldId id="427" r:id="rId4"/>
    <p:sldId id="384" r:id="rId5"/>
    <p:sldId id="409" r:id="rId6"/>
    <p:sldId id="411" r:id="rId7"/>
    <p:sldId id="423" r:id="rId8"/>
    <p:sldId id="408" r:id="rId9"/>
    <p:sldId id="385" r:id="rId10"/>
    <p:sldId id="406" r:id="rId11"/>
    <p:sldId id="386" r:id="rId12"/>
    <p:sldId id="428" r:id="rId13"/>
    <p:sldId id="429" r:id="rId14"/>
    <p:sldId id="412" r:id="rId15"/>
    <p:sldId id="413" r:id="rId16"/>
    <p:sldId id="387" r:id="rId17"/>
    <p:sldId id="433" r:id="rId18"/>
    <p:sldId id="416" r:id="rId19"/>
    <p:sldId id="420" r:id="rId20"/>
    <p:sldId id="415" r:id="rId21"/>
    <p:sldId id="418" r:id="rId22"/>
    <p:sldId id="389" r:id="rId23"/>
    <p:sldId id="424" r:id="rId24"/>
    <p:sldId id="390" r:id="rId25"/>
    <p:sldId id="391" r:id="rId26"/>
    <p:sldId id="430" r:id="rId27"/>
    <p:sldId id="431" r:id="rId28"/>
    <p:sldId id="414" r:id="rId29"/>
    <p:sldId id="421" r:id="rId30"/>
    <p:sldId id="392" r:id="rId31"/>
    <p:sldId id="417" r:id="rId32"/>
    <p:sldId id="393" r:id="rId33"/>
    <p:sldId id="394" r:id="rId34"/>
    <p:sldId id="395" r:id="rId35"/>
    <p:sldId id="396" r:id="rId36"/>
    <p:sldId id="397" r:id="rId37"/>
    <p:sldId id="398" r:id="rId38"/>
    <p:sldId id="399" r:id="rId39"/>
    <p:sldId id="400" r:id="rId40"/>
    <p:sldId id="401" r:id="rId41"/>
    <p:sldId id="402" r:id="rId42"/>
    <p:sldId id="403" r:id="rId43"/>
    <p:sldId id="426" r:id="rId44"/>
    <p:sldId id="432" r:id="rId45"/>
    <p:sldId id="404" r:id="rId46"/>
  </p:sldIdLst>
  <p:sldSz cx="9144000" cy="6858000" type="screen4x3"/>
  <p:notesSz cx="6858000" cy="9144000"/>
  <p:custDataLst>
    <p:tags r:id="rId48"/>
  </p:custDataLst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5C500F4-A4C3-4500-AB42-B7588EB66718}" type="datetimeFigureOut">
              <a:rPr lang="cs-CZ"/>
              <a:pPr>
                <a:defRPr/>
              </a:pPr>
              <a:t>27.10.2020</a:t>
            </a:fld>
            <a:endParaRPr lang="cs-CZ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CA2B6A6-3BF4-4D24-8757-4E59ECC23A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215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39D8B-FD8F-451B-BCFB-C2F8FE8C4F56}" type="datetime10">
              <a:rPr lang="cs-CZ" smtClean="0"/>
              <a:t>20:17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2726F-3487-413C-B98C-88A5C57A59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DD787-F49C-4264-8EAF-3498858E3333}" type="datetime10">
              <a:rPr lang="cs-CZ" smtClean="0"/>
              <a:t>20:17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F8858-2AD5-42F9-8D64-E96D5545B1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40E42-66B3-4F4D-85A2-18B488332CEE}" type="datetime10">
              <a:rPr lang="cs-CZ" smtClean="0"/>
              <a:t>20:17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F427B-EFAF-4C5C-8F67-8BEB69FFA5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A39B2E2-74A9-4F96-A897-623EE16F13A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24440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0F0B1-07B5-4AAB-846B-F8C6E94A97B2}" type="datetime10">
              <a:rPr lang="cs-CZ" smtClean="0"/>
              <a:t>20:17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F76A0-FE37-4F68-A2F4-4F82EB9826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15D97-A175-4D94-B5D9-C7F3316C14C7}" type="datetime10">
              <a:rPr lang="cs-CZ" smtClean="0"/>
              <a:t>20:17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91485-7B0D-41E2-8379-A93BF1699D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9313F-3CFE-446F-BF1C-70F5C0C36A0D}" type="datetime10">
              <a:rPr lang="cs-CZ" smtClean="0"/>
              <a:t>20:17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2222B-CB6B-4E48-AE88-4D5616F17D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E5CA5-9B9C-48F7-AEC6-C27ADD6887AD}" type="datetime10">
              <a:rPr lang="cs-CZ" smtClean="0"/>
              <a:t>20:17</a:t>
            </a:fld>
            <a:endParaRPr lang="cs-CZ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1A9D8-39EE-4620-BE70-DD5EAF8D4D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5E6D6-9431-4BE7-80C9-89B35653B05B}" type="datetime10">
              <a:rPr lang="cs-CZ" smtClean="0"/>
              <a:t>20:17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113E0-F4D3-467E-9F0A-D48CD8A932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699DF-2244-4474-B264-20E322EF26B1}" type="datetime10">
              <a:rPr lang="cs-CZ" smtClean="0"/>
              <a:t>20:17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23738-4BB3-4A3C-8544-6852F656F7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8BD1D-1487-4BBA-9957-F45FA6CED51C}" type="datetime10">
              <a:rPr lang="cs-CZ" smtClean="0"/>
              <a:t>20:17</a:t>
            </a:fld>
            <a:endParaRPr lang="cs-CZ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E333D-845F-4923-99AE-3DFEE0AC91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4AA95-40A0-49B6-BE71-26C59B573FB8}" type="datetime10">
              <a:rPr lang="cs-CZ" smtClean="0"/>
              <a:t>20:17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99A34-5C19-4F98-ADC7-A99F447A62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2464200-BF15-47FB-8452-3B3FCF199724}" type="datetime10">
              <a:rPr lang="cs-CZ" smtClean="0"/>
              <a:t>20:17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AC73F509-7BC1-4CCD-8A1D-08C3135036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8" r:id="rId5"/>
    <p:sldLayoutId id="2147483693" r:id="rId6"/>
    <p:sldLayoutId id="2147483692" r:id="rId7"/>
    <p:sldLayoutId id="2147483699" r:id="rId8"/>
    <p:sldLayoutId id="2147483691" r:id="rId9"/>
    <p:sldLayoutId id="2147483690" r:id="rId10"/>
    <p:sldLayoutId id="2147483689" r:id="rId11"/>
    <p:sldLayoutId id="2147483700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9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7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/>
              <a:t>Algoritmizace </a:t>
            </a:r>
            <a:br>
              <a:rPr lang="cs-CZ" b="1" dirty="0"/>
            </a:br>
            <a:r>
              <a:rPr lang="cs-CZ" b="1" dirty="0"/>
              <a:t>a datové struktury</a:t>
            </a:r>
            <a:br>
              <a:rPr lang="cs-CZ" b="1" dirty="0"/>
            </a:br>
            <a:r>
              <a:rPr lang="cs-CZ" b="1" dirty="0"/>
              <a:t>(14ASD)</a:t>
            </a:r>
          </a:p>
        </p:txBody>
      </p:sp>
      <p:sp>
        <p:nvSpPr>
          <p:cNvPr id="9219" name="Podnadpis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eaLnBrk="1" hangingPunct="1"/>
            <a:r>
              <a:rPr lang="cs-CZ" altLang="cs-CZ" dirty="0"/>
              <a:t>6. cvičení</a:t>
            </a:r>
          </a:p>
        </p:txBody>
      </p:sp>
    </p:spTree>
    <p:extLst>
      <p:ext uri="{BB962C8B-B14F-4D97-AF65-F5344CB8AC3E}">
        <p14:creationId xmlns:p14="http://schemas.microsoft.com/office/powerpoint/2010/main" val="4190066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Blbovzdornost</a:t>
            </a:r>
            <a:r>
              <a:rPr lang="cs-CZ" dirty="0"/>
              <a:t> algoritmu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nutné kontrolovat vstupní hodnoty, nelze se spoléhat, že uživatel neudělá (i záměrně) chybu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Co když uživatel při provádění předchozího algoritmu zadá místo čísla text?</a:t>
            </a:r>
          </a:p>
        </p:txBody>
      </p:sp>
    </p:spTree>
    <p:extLst>
      <p:ext uri="{BB962C8B-B14F-4D97-AF65-F5344CB8AC3E}">
        <p14:creationId xmlns:p14="http://schemas.microsoft.com/office/powerpoint/2010/main" val="3465987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914073"/>
              </p:ext>
            </p:extLst>
          </p:nvPr>
        </p:nvGraphicFramePr>
        <p:xfrm>
          <a:off x="101947" y="1206350"/>
          <a:ext cx="4619625" cy="571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" name="SmartDraw" r:id="rId3" imgW="4619160" imgH="5711760" progId="SmartDraw.2">
                  <p:embed/>
                </p:oleObj>
              </mc:Choice>
              <mc:Fallback>
                <p:oleObj name="SmartDraw" r:id="rId3" imgW="4619160" imgH="571176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1947" y="1206350"/>
                        <a:ext cx="4619625" cy="5711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2411761" y="1704290"/>
            <a:ext cx="56165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Ze vstupu (např. z klávesnice) se načte hodnota do proměnné pojmenované A.</a:t>
            </a:r>
            <a:endParaRPr lang="cs-CZ" sz="2400" i="1" dirty="0">
              <a:solidFill>
                <a:srgbClr val="0070C0"/>
              </a:solidFill>
            </a:endParaRP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2411760" y="2751311"/>
            <a:ext cx="56165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Do proměnné B se uloží výsledek součinu hodnoty proměnné A  </a:t>
            </a:r>
            <a:r>
              <a:rPr lang="cs-CZ" sz="2400" dirty="0" err="1">
                <a:solidFill>
                  <a:srgbClr val="0070C0"/>
                </a:solidFill>
              </a:rPr>
              <a:t>a</a:t>
            </a:r>
            <a:r>
              <a:rPr lang="cs-CZ" sz="2400" dirty="0">
                <a:solidFill>
                  <a:srgbClr val="0070C0"/>
                </a:solidFill>
              </a:rPr>
              <a:t> čísla 2.</a:t>
            </a:r>
            <a:endParaRPr lang="cs-CZ" sz="2400" i="1" dirty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2411761" y="3831431"/>
            <a:ext cx="56165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Do proměnné C se uloží číslo 5.</a:t>
            </a:r>
            <a:endParaRPr lang="cs-CZ" sz="2400" i="1" dirty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4788024" y="4581128"/>
            <a:ext cx="424847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Pokud je hodnota v proměnné B číslo 10, podmínka platí a na výstup se vypíše: "Zadal jste číslo 5"</a:t>
            </a:r>
            <a:endParaRPr lang="cs-CZ" sz="2400" i="1" dirty="0">
              <a:solidFill>
                <a:srgbClr val="0070C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6251899" cy="990600"/>
          </a:xfrm>
        </p:spPr>
        <p:txBody>
          <a:bodyPr/>
          <a:lstStyle/>
          <a:p>
            <a:r>
              <a:rPr lang="cs-CZ" dirty="0"/>
              <a:t>Vysvětlení významu</a:t>
            </a: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2411760" y="6305921"/>
            <a:ext cx="56165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</a:rPr>
              <a:t>Do proměnné C se uloží číslo 5+10.</a:t>
            </a:r>
            <a:endParaRPr lang="cs-CZ" sz="24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01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EFFBB194-8E2E-4947-B71A-376DA30EB1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87" y="548680"/>
            <a:ext cx="7439025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240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5D210149-F849-4B97-980D-97902D6EA1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87" y="548680"/>
            <a:ext cx="7439025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393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Aritmetické výrazy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496300" cy="1008013"/>
          </a:xfrm>
        </p:spPr>
        <p:txBody>
          <a:bodyPr/>
          <a:lstStyle/>
          <a:p>
            <a:r>
              <a:rPr lang="cs-CZ" altLang="cs-CZ" dirty="0"/>
              <a:t>binární operátory</a:t>
            </a:r>
          </a:p>
          <a:p>
            <a:pPr marL="0" indent="0">
              <a:buNone/>
            </a:pPr>
            <a:endParaRPr lang="cs-CZ" alt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841925"/>
              </p:ext>
            </p:extLst>
          </p:nvPr>
        </p:nvGraphicFramePr>
        <p:xfrm>
          <a:off x="107505" y="2348880"/>
          <a:ext cx="8857108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9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97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+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sčítání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-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odčítání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*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násobení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/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dělení (celočíselné i neceločíselné)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%</a:t>
                      </a:r>
                    </a:p>
                    <a:p>
                      <a:pPr algn="ctr"/>
                      <a:r>
                        <a:rPr lang="cs-CZ" sz="2800" dirty="0" err="1"/>
                        <a:t>mod</a:t>
                      </a:r>
                      <a:endParaRPr lang="cs-CZ" sz="28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dělení modulo – </a:t>
                      </a:r>
                      <a:r>
                        <a:rPr lang="cs-CZ" sz="2800"/>
                        <a:t>zbytek po </a:t>
                      </a:r>
                      <a:r>
                        <a:rPr lang="cs-CZ" sz="2800" dirty="0"/>
                        <a:t>celočíselném dělení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468313" y="5589240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5 % 3 = 2</a:t>
            </a:r>
          </a:p>
          <a:p>
            <a:r>
              <a:rPr lang="cs-CZ" sz="2400" dirty="0"/>
              <a:t>3 % 5 = 3</a:t>
            </a:r>
          </a:p>
        </p:txBody>
      </p:sp>
    </p:spTree>
    <p:extLst>
      <p:ext uri="{BB962C8B-B14F-4D97-AF65-F5344CB8AC3E}">
        <p14:creationId xmlns:p14="http://schemas.microsoft.com/office/powerpoint/2010/main" val="3221005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Relační operátory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097792"/>
              </p:ext>
            </p:extLst>
          </p:nvPr>
        </p:nvGraphicFramePr>
        <p:xfrm>
          <a:off x="251520" y="2564904"/>
          <a:ext cx="8424936" cy="396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6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28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=</a:t>
                      </a:r>
                    </a:p>
                    <a:p>
                      <a:pPr algn="ctr"/>
                      <a:r>
                        <a:rPr lang="cs-CZ" sz="2800" dirty="0"/>
                        <a:t>==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rovná</a:t>
                      </a:r>
                      <a:r>
                        <a:rPr lang="cs-CZ" sz="2800" baseline="0" dirty="0"/>
                        <a:t> se</a:t>
                      </a:r>
                      <a:endParaRPr lang="cs-CZ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&gt;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je větší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&lt;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je menší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&gt;=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je větší nebo rovno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&lt;=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je menší nebo rovno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&lt;&gt;</a:t>
                      </a:r>
                    </a:p>
                    <a:p>
                      <a:pPr algn="ctr"/>
                      <a:r>
                        <a:rPr lang="cs-CZ" sz="2800" dirty="0"/>
                        <a:t>!=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nerovná</a:t>
                      </a:r>
                      <a:r>
                        <a:rPr lang="cs-CZ" sz="2800" baseline="0" dirty="0"/>
                        <a:t> se</a:t>
                      </a:r>
                      <a:endParaRPr lang="cs-CZ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61840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cs-CZ" dirty="0"/>
              <a:t>Algoritmus výměny hodnot dvou proměnných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379" y="1411560"/>
            <a:ext cx="3144837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délník 1"/>
          <p:cNvSpPr/>
          <p:nvPr/>
        </p:nvSpPr>
        <p:spPr>
          <a:xfrm>
            <a:off x="3206271" y="4159713"/>
            <a:ext cx="1811957" cy="25202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B53E2026-DA35-4C8E-94BE-1CC80B9429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606643"/>
              </p:ext>
            </p:extLst>
          </p:nvPr>
        </p:nvGraphicFramePr>
        <p:xfrm>
          <a:off x="6286872" y="2226778"/>
          <a:ext cx="239992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9964">
                  <a:extLst>
                    <a:ext uri="{9D8B030D-6E8A-4147-A177-3AD203B41FA5}">
                      <a16:colId xmlns:a16="http://schemas.microsoft.com/office/drawing/2014/main" val="2102308029"/>
                    </a:ext>
                  </a:extLst>
                </a:gridCol>
                <a:gridCol w="1199964">
                  <a:extLst>
                    <a:ext uri="{9D8B030D-6E8A-4147-A177-3AD203B41FA5}">
                      <a16:colId xmlns:a16="http://schemas.microsoft.com/office/drawing/2014/main" val="7899175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42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0905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3966792"/>
                  </a:ext>
                </a:extLst>
              </a:tr>
            </a:tbl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BC83D307-040F-44DB-AA21-281A56A6840A}"/>
              </a:ext>
            </a:extLst>
          </p:cNvPr>
          <p:cNvSpPr txBox="1"/>
          <p:nvPr/>
        </p:nvSpPr>
        <p:spPr>
          <a:xfrm>
            <a:off x="5148064" y="2636912"/>
            <a:ext cx="1138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načtená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DDDFE106-30C1-4705-ACA0-5CD65862E27E}"/>
              </a:ext>
            </a:extLst>
          </p:cNvPr>
          <p:cNvSpPr txBox="1"/>
          <p:nvPr/>
        </p:nvSpPr>
        <p:spPr>
          <a:xfrm>
            <a:off x="5148064" y="2951827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vyměněná</a:t>
            </a:r>
          </a:p>
        </p:txBody>
      </p:sp>
    </p:spTree>
    <p:extLst>
      <p:ext uri="{BB962C8B-B14F-4D97-AF65-F5344CB8AC3E}">
        <p14:creationId xmlns:p14="http://schemas.microsoft.com/office/powerpoint/2010/main" val="408992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cs-CZ" dirty="0"/>
              <a:t>Algoritmus výměny hodnot dvou proměnných – špatné řešení</a:t>
            </a:r>
          </a:p>
        </p:txBody>
      </p:sp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F7EE8D7F-7831-4E82-A9E8-DEBC021E34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4436009"/>
              </p:ext>
            </p:extLst>
          </p:nvPr>
        </p:nvGraphicFramePr>
        <p:xfrm>
          <a:off x="3073152" y="1700808"/>
          <a:ext cx="1440160" cy="4976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SmartDraw" r:id="rId3" imgW="1770840" imgH="6117120" progId="SmartDraw.2">
                  <p:embed/>
                </p:oleObj>
              </mc:Choice>
              <mc:Fallback>
                <p:oleObj name="SmartDraw" r:id="rId3" imgW="1770840" imgH="611712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73152" y="1700808"/>
                        <a:ext cx="1440160" cy="49766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CBEFDAD5-6E62-431E-B061-4E95B44E1B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355443"/>
              </p:ext>
            </p:extLst>
          </p:nvPr>
        </p:nvGraphicFramePr>
        <p:xfrm>
          <a:off x="6286872" y="2226778"/>
          <a:ext cx="239992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9964">
                  <a:extLst>
                    <a:ext uri="{9D8B030D-6E8A-4147-A177-3AD203B41FA5}">
                      <a16:colId xmlns:a16="http://schemas.microsoft.com/office/drawing/2014/main" val="2102308029"/>
                    </a:ext>
                  </a:extLst>
                </a:gridCol>
                <a:gridCol w="1199964">
                  <a:extLst>
                    <a:ext uri="{9D8B030D-6E8A-4147-A177-3AD203B41FA5}">
                      <a16:colId xmlns:a16="http://schemas.microsoft.com/office/drawing/2014/main" val="7899175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42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0905927"/>
                  </a:ext>
                </a:extLst>
              </a:tr>
            </a:tbl>
          </a:graphicData>
        </a:graphic>
      </p:graphicFrame>
      <p:sp>
        <p:nvSpPr>
          <p:cNvPr id="9" name="TextovéPole 8">
            <a:extLst>
              <a:ext uri="{FF2B5EF4-FFF2-40B4-BE49-F238E27FC236}">
                <a16:creationId xmlns:a16="http://schemas.microsoft.com/office/drawing/2014/main" id="{59361F63-646C-419E-9600-0430D5278E0B}"/>
              </a:ext>
            </a:extLst>
          </p:cNvPr>
          <p:cNvSpPr txBox="1"/>
          <p:nvPr/>
        </p:nvSpPr>
        <p:spPr>
          <a:xfrm>
            <a:off x="5148064" y="2636912"/>
            <a:ext cx="1138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načtená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89642906-C0FD-48C7-9A5E-0040DE42812C}"/>
              </a:ext>
            </a:extLst>
          </p:cNvPr>
          <p:cNvSpPr txBox="1"/>
          <p:nvPr/>
        </p:nvSpPr>
        <p:spPr>
          <a:xfrm>
            <a:off x="4804048" y="431640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vyměněná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C3980AE-94BA-4B6A-A785-728DDAA88ACD}"/>
              </a:ext>
            </a:extLst>
          </p:cNvPr>
          <p:cNvSpPr txBox="1"/>
          <p:nvPr/>
        </p:nvSpPr>
        <p:spPr>
          <a:xfrm>
            <a:off x="6660232" y="26276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DD311B17-2D34-4EEC-A3EE-BA1B8A3DF17B}"/>
              </a:ext>
            </a:extLst>
          </p:cNvPr>
          <p:cNvSpPr txBox="1"/>
          <p:nvPr/>
        </p:nvSpPr>
        <p:spPr>
          <a:xfrm>
            <a:off x="7799040" y="263986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00FF"/>
                </a:solidFill>
              </a:rPr>
              <a:t>2</a:t>
            </a:r>
          </a:p>
        </p:txBody>
      </p:sp>
      <p:graphicFrame>
        <p:nvGraphicFramePr>
          <p:cNvPr id="14" name="Tabulka 13">
            <a:extLst>
              <a:ext uri="{FF2B5EF4-FFF2-40B4-BE49-F238E27FC236}">
                <a16:creationId xmlns:a16="http://schemas.microsoft.com/office/drawing/2014/main" id="{71A5B962-F864-4B73-9F39-60050B2825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339597"/>
              </p:ext>
            </p:extLst>
          </p:nvPr>
        </p:nvGraphicFramePr>
        <p:xfrm>
          <a:off x="6286872" y="3938144"/>
          <a:ext cx="239992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9964">
                  <a:extLst>
                    <a:ext uri="{9D8B030D-6E8A-4147-A177-3AD203B41FA5}">
                      <a16:colId xmlns:a16="http://schemas.microsoft.com/office/drawing/2014/main" val="2102308029"/>
                    </a:ext>
                  </a:extLst>
                </a:gridCol>
                <a:gridCol w="1199964">
                  <a:extLst>
                    <a:ext uri="{9D8B030D-6E8A-4147-A177-3AD203B41FA5}">
                      <a16:colId xmlns:a16="http://schemas.microsoft.com/office/drawing/2014/main" val="7899175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42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0905927"/>
                  </a:ext>
                </a:extLst>
              </a:tr>
            </a:tbl>
          </a:graphicData>
        </a:graphic>
      </p:graphicFrame>
      <p:sp>
        <p:nvSpPr>
          <p:cNvPr id="16" name="TextovéPole 15">
            <a:extLst>
              <a:ext uri="{FF2B5EF4-FFF2-40B4-BE49-F238E27FC236}">
                <a16:creationId xmlns:a16="http://schemas.microsoft.com/office/drawing/2014/main" id="{0D89288B-49B3-4072-85B7-466499C41B06}"/>
              </a:ext>
            </a:extLst>
          </p:cNvPr>
          <p:cNvSpPr txBox="1"/>
          <p:nvPr/>
        </p:nvSpPr>
        <p:spPr>
          <a:xfrm>
            <a:off x="6732240" y="433898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9C397555-3F12-41B2-8AED-11D27B31782F}"/>
              </a:ext>
            </a:extLst>
          </p:cNvPr>
          <p:cNvSpPr txBox="1"/>
          <p:nvPr/>
        </p:nvSpPr>
        <p:spPr>
          <a:xfrm>
            <a:off x="7799040" y="435123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00FF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36332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5" grpId="0"/>
      <p:bldP spid="12" grpId="0"/>
      <p:bldP spid="16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cs-CZ" dirty="0"/>
              <a:t>Algoritmus výměny hodnot dvou proměnných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379" y="1411560"/>
            <a:ext cx="3144837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56572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cs-CZ" dirty="0"/>
              <a:t>Algoritmus výměny hodnot dvou proměnných</a:t>
            </a:r>
          </a:p>
        </p:txBody>
      </p:sp>
      <p:sp>
        <p:nvSpPr>
          <p:cNvPr id="2" name="Obdélník 1"/>
          <p:cNvSpPr/>
          <p:nvPr/>
        </p:nvSpPr>
        <p:spPr>
          <a:xfrm>
            <a:off x="3206271" y="4159713"/>
            <a:ext cx="1811957" cy="25202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492896"/>
            <a:ext cx="3752705" cy="3242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124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20725"/>
          </a:xfrm>
        </p:spPr>
        <p:txBody>
          <a:bodyPr/>
          <a:lstStyle/>
          <a:p>
            <a:pPr eaLnBrk="1" hangingPunct="1"/>
            <a:r>
              <a:rPr lang="cs-CZ" altLang="cs-CZ"/>
              <a:t>Harmonogram</a:t>
            </a:r>
          </a:p>
        </p:txBody>
      </p:sp>
      <p:graphicFrame>
        <p:nvGraphicFramePr>
          <p:cNvPr id="4160" name="Group 64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179512" y="1517922"/>
          <a:ext cx="8856984" cy="5337672"/>
        </p:xfrm>
        <a:graphic>
          <a:graphicData uri="http://schemas.openxmlformats.org/drawingml/2006/table">
            <a:tbl>
              <a:tblPr/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4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CVIČENÍ</a:t>
                      </a:r>
                    </a:p>
                  </a:txBody>
                  <a:tcPr marL="90000" marR="90000" marT="46792" marB="467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TÉMA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3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</a:t>
                      </a:r>
                    </a:p>
                  </a:txBody>
                  <a:tcPr marL="90000" marR="90000" marT="46792" marB="467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informace, jednotky, kódování češtiny</a:t>
                      </a:r>
                      <a:endParaRPr kumimoji="0" lang="pl-PL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7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2.-4.</a:t>
                      </a:r>
                    </a:p>
                  </a:txBody>
                  <a:tcPr marL="90000" marR="90000" marT="46792" marB="467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algoritmizace I., vývojový diagram - robot Karel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</a:t>
                      </a:r>
                    </a:p>
                  </a:txBody>
                  <a:tcPr marL="90000" marR="90000" marT="46792" marB="467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písemná práce na algoritmizaci I.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datové formáty (CSV, XML, JSON)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5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6.-11.</a:t>
                      </a:r>
                    </a:p>
                  </a:txBody>
                  <a:tcPr marL="90000" marR="90000" marT="46792" marB="467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algoritmizace II., vývojový diagram – proměnná, pole, matice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562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12.</a:t>
                      </a:r>
                    </a:p>
                  </a:txBody>
                  <a:tcPr marL="90000" marR="90000" marT="46792" marB="467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datové struktury (spojový seznam, ukazatele, fronta, zásobník, grafy, stromy)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1562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2" marB="467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pokročilé programování (rekurze, </a:t>
                      </a:r>
                      <a:r>
                        <a:rPr kumimoji="0" lang="cs-CZ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backtracking</a:t>
                      </a: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rozděl a panuj, dynamické programování)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15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13.</a:t>
                      </a:r>
                    </a:p>
                  </a:txBody>
                  <a:tcPr marL="90000" marR="90000" marT="46792" marB="467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písemná práce na algoritmizaci II.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4573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/>
          </p:cNvSpPr>
          <p:nvPr>
            <p:ph type="title"/>
          </p:nvPr>
        </p:nvSpPr>
        <p:spPr bwMode="auto">
          <a:xfrm>
            <a:off x="457200" y="533400"/>
            <a:ext cx="8686800" cy="99060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cs-CZ" dirty="0"/>
              <a:t>Algoritmus výměny hodnot dvou proměnných – bez pomocné proměnné</a:t>
            </a: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6988498"/>
              </p:ext>
            </p:extLst>
          </p:nvPr>
        </p:nvGraphicFramePr>
        <p:xfrm>
          <a:off x="3271614" y="1772816"/>
          <a:ext cx="3057971" cy="50258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0" name="SmartDraw" r:id="rId3" imgW="3201840" imgH="5262120" progId="SmartDraw.2">
                  <p:embed/>
                </p:oleObj>
              </mc:Choice>
              <mc:Fallback>
                <p:oleObj name="SmartDraw" r:id="rId3" imgW="3201840" imgH="526212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71614" y="1772816"/>
                        <a:ext cx="3057971" cy="50258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81918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POŘADÍ ZÁLEŽÍ!!!!!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800994"/>
              </p:ext>
            </p:extLst>
          </p:nvPr>
        </p:nvGraphicFramePr>
        <p:xfrm>
          <a:off x="1475656" y="1988840"/>
          <a:ext cx="519112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2" name="SmartDraw" r:id="rId3" imgW="5190480" imgH="784800" progId="SmartDraw.2">
                  <p:embed/>
                </p:oleObj>
              </mc:Choice>
              <mc:Fallback>
                <p:oleObj name="SmartDraw" r:id="rId3" imgW="5190480" imgH="78480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5656" y="1988840"/>
                        <a:ext cx="5191125" cy="784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5177217"/>
              </p:ext>
            </p:extLst>
          </p:nvPr>
        </p:nvGraphicFramePr>
        <p:xfrm>
          <a:off x="1475655" y="3629818"/>
          <a:ext cx="4752975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3" name="SmartDraw" r:id="rId5" imgW="4753080" imgH="818280" progId="SmartDraw.2">
                  <p:embed/>
                </p:oleObj>
              </mc:Choice>
              <mc:Fallback>
                <p:oleObj name="SmartDraw" r:id="rId5" imgW="4753080" imgH="81828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75655" y="3629818"/>
                        <a:ext cx="4752975" cy="817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8181017"/>
              </p:ext>
            </p:extLst>
          </p:nvPr>
        </p:nvGraphicFramePr>
        <p:xfrm>
          <a:off x="1475655" y="5053409"/>
          <a:ext cx="4752975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4" name="SmartDraw" r:id="rId7" imgW="4753080" imgH="818280" progId="SmartDraw.2">
                  <p:embed/>
                </p:oleObj>
              </mc:Choice>
              <mc:Fallback>
                <p:oleObj name="SmartDraw" r:id="rId7" imgW="4753080" imgH="81828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75655" y="5053409"/>
                        <a:ext cx="4752975" cy="817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6948264" y="3861048"/>
            <a:ext cx="16636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čti jako:</a:t>
            </a:r>
          </a:p>
          <a:p>
            <a:r>
              <a:rPr lang="cs-CZ" b="1" dirty="0">
                <a:solidFill>
                  <a:srgbClr val="FF0000"/>
                </a:solidFill>
              </a:rPr>
              <a:t>do B přiřaď 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948264" y="5229200"/>
            <a:ext cx="1655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čti jako:</a:t>
            </a:r>
          </a:p>
          <a:p>
            <a:r>
              <a:rPr lang="cs-CZ" b="1" dirty="0">
                <a:solidFill>
                  <a:srgbClr val="FF0000"/>
                </a:solidFill>
              </a:rPr>
              <a:t>do A přiřaď B</a:t>
            </a:r>
          </a:p>
        </p:txBody>
      </p:sp>
    </p:spTree>
    <p:extLst>
      <p:ext uri="{BB962C8B-B14F-4D97-AF65-F5344CB8AC3E}">
        <p14:creationId xmlns:p14="http://schemas.microsoft.com/office/powerpoint/2010/main" val="7795345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Algoritmus pro vyhodnocení, zda zadané číslo je sude nebo liché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831"/>
          <a:stretch/>
        </p:blipFill>
        <p:spPr bwMode="auto">
          <a:xfrm>
            <a:off x="107504" y="1844824"/>
            <a:ext cx="4081724" cy="489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15"/>
          <a:stretch/>
        </p:blipFill>
        <p:spPr bwMode="auto">
          <a:xfrm>
            <a:off x="4312381" y="1778241"/>
            <a:ext cx="4843869" cy="503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596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Řešení v PS Diagramu (pro větší názornost práce s další proměnnou)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2391" y="1628800"/>
            <a:ext cx="6039218" cy="513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7769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Cyklus s pevným počtem opakováni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tělo cyklu se provede 3krát</a:t>
            </a:r>
          </a:p>
          <a:p>
            <a:r>
              <a:rPr lang="cs-CZ" dirty="0"/>
              <a:t>proměnná </a:t>
            </a:r>
            <a:r>
              <a:rPr lang="cs-CZ" i="1" dirty="0"/>
              <a:t>i</a:t>
            </a:r>
            <a:r>
              <a:rPr lang="cs-CZ" dirty="0"/>
              <a:t> bude nabývat postupně hodnot:</a:t>
            </a:r>
            <a:br>
              <a:rPr lang="cs-CZ" dirty="0"/>
            </a:br>
            <a:r>
              <a:rPr lang="cs-CZ" dirty="0"/>
              <a:t>1, 2, 3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303" y="1779612"/>
            <a:ext cx="2105025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65886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Cyklus s pevným počtem opakováni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3826768" cy="4718304"/>
          </a:xfrm>
        </p:spPr>
        <p:txBody>
          <a:bodyPr/>
          <a:lstStyle/>
          <a:p>
            <a:r>
              <a:rPr lang="cs-CZ" dirty="0"/>
              <a:t>tělo cyklu se provede 7krát</a:t>
            </a:r>
          </a:p>
          <a:p>
            <a:r>
              <a:rPr lang="cs-CZ" dirty="0"/>
              <a:t>proměnná </a:t>
            </a:r>
            <a:r>
              <a:rPr lang="cs-CZ" i="1" dirty="0"/>
              <a:t>i</a:t>
            </a:r>
            <a:r>
              <a:rPr lang="cs-CZ" dirty="0"/>
              <a:t> bude nabývat postupně hodnot:</a:t>
            </a:r>
            <a:br>
              <a:rPr lang="cs-CZ" dirty="0"/>
            </a:br>
            <a:r>
              <a:rPr lang="cs-CZ" dirty="0"/>
              <a:t>1, 0, -1, -2, -3, -4, -5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772816"/>
            <a:ext cx="2105025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53270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Cyklus s pevným počtem opakováni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3826768" cy="4718304"/>
          </a:xfrm>
        </p:spPr>
        <p:txBody>
          <a:bodyPr/>
          <a:lstStyle/>
          <a:p>
            <a:r>
              <a:rPr lang="cs-CZ" dirty="0"/>
              <a:t>tělo cyklu se provede 7krát</a:t>
            </a:r>
          </a:p>
          <a:p>
            <a:r>
              <a:rPr lang="cs-CZ" dirty="0"/>
              <a:t>proměnná </a:t>
            </a:r>
            <a:r>
              <a:rPr lang="cs-CZ" i="1" dirty="0"/>
              <a:t>i</a:t>
            </a:r>
            <a:r>
              <a:rPr lang="cs-CZ" dirty="0"/>
              <a:t> bude nabývat postupně hodnot:</a:t>
            </a:r>
            <a:br>
              <a:rPr lang="cs-CZ" dirty="0"/>
            </a:br>
            <a:r>
              <a:rPr lang="cs-CZ" dirty="0"/>
              <a:t>1, 0, -1, -2, -3, -4, -5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772816"/>
            <a:ext cx="2105025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6E774BB3-E2B9-4D3E-AFEA-B0796B8A7900}"/>
              </a:ext>
            </a:extLst>
          </p:cNvPr>
          <p:cNvSpPr txBox="1"/>
          <p:nvPr/>
        </p:nvSpPr>
        <p:spPr>
          <a:xfrm>
            <a:off x="1260909" y="1772816"/>
            <a:ext cx="6059016" cy="341632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5400" dirty="0"/>
              <a:t>PS Diagram toto neumí, některé programovací jazyky ano</a:t>
            </a:r>
          </a:p>
        </p:txBody>
      </p:sp>
    </p:spTree>
    <p:extLst>
      <p:ext uri="{BB962C8B-B14F-4D97-AF65-F5344CB8AC3E}">
        <p14:creationId xmlns:p14="http://schemas.microsoft.com/office/powerpoint/2010/main" val="35860295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Cyklus s pevným počtem opakováni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772816"/>
            <a:ext cx="2105025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746FE5D1-E0B3-44BB-B0CD-0E331B1EAF0A}"/>
              </a:ext>
            </a:extLst>
          </p:cNvPr>
          <p:cNvSpPr txBox="1">
            <a:spLocks/>
          </p:cNvSpPr>
          <p:nvPr/>
        </p:nvSpPr>
        <p:spPr bwMode="auto">
          <a:xfrm>
            <a:off x="457200" y="3694740"/>
            <a:ext cx="4906888" cy="67552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25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02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48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7450" indent="-1365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/>
              <a:t>PS Diagram provede 0-krát</a:t>
            </a:r>
          </a:p>
        </p:txBody>
      </p:sp>
    </p:spTree>
    <p:extLst>
      <p:ext uri="{BB962C8B-B14F-4D97-AF65-F5344CB8AC3E}">
        <p14:creationId xmlns:p14="http://schemas.microsoft.com/office/powerpoint/2010/main" val="518455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Cyklus s pevným počtem opakováni</a:t>
            </a: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127489"/>
              </p:ext>
            </p:extLst>
          </p:nvPr>
        </p:nvGraphicFramePr>
        <p:xfrm>
          <a:off x="611560" y="1700808"/>
          <a:ext cx="1725405" cy="4637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9" name="SmartDraw" r:id="rId3" imgW="2026800" imgH="5448240" progId="SmartDraw.2">
                  <p:embed/>
                </p:oleObj>
              </mc:Choice>
              <mc:Fallback>
                <p:oleObj name="SmartDraw" r:id="rId3" imgW="2026800" imgH="544824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560" y="1700808"/>
                        <a:ext cx="1725405" cy="46371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9442749"/>
              </p:ext>
            </p:extLst>
          </p:nvPr>
        </p:nvGraphicFramePr>
        <p:xfrm>
          <a:off x="3419872" y="1700808"/>
          <a:ext cx="1725405" cy="4637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0" name="SmartDraw" r:id="rId5" imgW="2026800" imgH="5448240" progId="SmartDraw.2">
                  <p:embed/>
                </p:oleObj>
              </mc:Choice>
              <mc:Fallback>
                <p:oleObj name="SmartDraw" r:id="rId5" imgW="2026800" imgH="544824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19872" y="1700808"/>
                        <a:ext cx="1725405" cy="46371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8313320"/>
              </p:ext>
            </p:extLst>
          </p:nvPr>
        </p:nvGraphicFramePr>
        <p:xfrm>
          <a:off x="6444208" y="1466075"/>
          <a:ext cx="1620921" cy="5275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1" name="SmartDraw" r:id="rId7" imgW="2026800" imgH="6597360" progId="SmartDraw.2">
                  <p:embed/>
                </p:oleObj>
              </mc:Choice>
              <mc:Fallback>
                <p:oleObj name="SmartDraw" r:id="rId7" imgW="2026800" imgH="659736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444208" y="1466075"/>
                        <a:ext cx="1620921" cy="52752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D59AE5AB-EABC-437B-A705-2EB7AB053077}"/>
              </a:ext>
            </a:extLst>
          </p:cNvPr>
          <p:cNvSpPr txBox="1">
            <a:spLocks/>
          </p:cNvSpPr>
          <p:nvPr/>
        </p:nvSpPr>
        <p:spPr bwMode="auto">
          <a:xfrm>
            <a:off x="72492" y="101356"/>
            <a:ext cx="8999016" cy="687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25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02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48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7450" indent="-1365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/>
              <a:t>pro PS diagram – </a:t>
            </a:r>
            <a:r>
              <a:rPr lang="cs-CZ"/>
              <a:t>pokud A&lt;B, </a:t>
            </a:r>
            <a:r>
              <a:rPr lang="cs-CZ" dirty="0"/>
              <a:t>cyklus se provede 0-krát</a:t>
            </a:r>
          </a:p>
        </p:txBody>
      </p:sp>
    </p:spTree>
    <p:extLst>
      <p:ext uri="{BB962C8B-B14F-4D97-AF65-F5344CB8AC3E}">
        <p14:creationId xmlns:p14="http://schemas.microsoft.com/office/powerpoint/2010/main" val="33168577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39416"/>
          </a:xfrm>
        </p:spPr>
        <p:txBody>
          <a:bodyPr>
            <a:noAutofit/>
          </a:bodyPr>
          <a:lstStyle/>
          <a:p>
            <a:r>
              <a:rPr lang="cs-CZ" dirty="0"/>
              <a:t>Upozornění na zobrazení </a:t>
            </a:r>
            <a:br>
              <a:rPr lang="cs-CZ" dirty="0"/>
            </a:br>
            <a:r>
              <a:rPr lang="cs-CZ" dirty="0"/>
              <a:t>v PS Diagram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44144"/>
          </a:xfrm>
        </p:spPr>
        <p:txBody>
          <a:bodyPr/>
          <a:lstStyle/>
          <a:p>
            <a:endParaRPr lang="cs-CZ" dirty="0"/>
          </a:p>
        </p:txBody>
      </p:sp>
      <p:grpSp>
        <p:nvGrpSpPr>
          <p:cNvPr id="9" name="Skupina 8"/>
          <p:cNvGrpSpPr/>
          <p:nvPr/>
        </p:nvGrpSpPr>
        <p:grpSpPr>
          <a:xfrm>
            <a:off x="3114675" y="2505577"/>
            <a:ext cx="2914650" cy="3066045"/>
            <a:chOff x="4578481" y="2595203"/>
            <a:chExt cx="2914650" cy="3066045"/>
          </a:xfrm>
        </p:grpSpPr>
        <p:grpSp>
          <p:nvGrpSpPr>
            <p:cNvPr id="10" name="Skupina 9"/>
            <p:cNvGrpSpPr/>
            <p:nvPr/>
          </p:nvGrpSpPr>
          <p:grpSpPr>
            <a:xfrm>
              <a:off x="4578481" y="2595203"/>
              <a:ext cx="2914650" cy="3066045"/>
              <a:chOff x="4578481" y="2595203"/>
              <a:chExt cx="2914650" cy="3066045"/>
            </a:xfrm>
          </p:grpSpPr>
          <p:pic>
            <p:nvPicPr>
              <p:cNvPr id="12" name="Picture 2"/>
              <p:cNvPicPr>
                <a:picLocks noChangeAspect="1" noChangeArrowheads="1"/>
              </p:cNvPicPr>
              <p:nvPr/>
            </p:nvPicPr>
            <p:blipFill rotWithShape="1">
              <a:blip r:embed="rId2"/>
              <a:srcRect t="11642" b="31885"/>
              <a:stretch/>
            </p:blipFill>
            <p:spPr bwMode="auto">
              <a:xfrm>
                <a:off x="4578481" y="2595203"/>
                <a:ext cx="2914650" cy="30660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3" name="Přímá spojnice 12"/>
              <p:cNvCxnSpPr/>
              <p:nvPr/>
            </p:nvCxnSpPr>
            <p:spPr>
              <a:xfrm flipH="1">
                <a:off x="4968044" y="5661248"/>
                <a:ext cx="115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Přímá spojnice se šipkou 13"/>
              <p:cNvCxnSpPr/>
              <p:nvPr/>
            </p:nvCxnSpPr>
            <p:spPr>
              <a:xfrm>
                <a:off x="6804248" y="3897052"/>
                <a:ext cx="688883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ovéPole 10"/>
                <p:cNvSpPr txBox="1"/>
                <p:nvPr/>
              </p:nvSpPr>
              <p:spPr>
                <a:xfrm>
                  <a:off x="5823799" y="3744173"/>
                  <a:ext cx="135913" cy="246221"/>
                </a:xfrm>
                <a:prstGeom prst="rect">
                  <a:avLst/>
                </a:prstGeom>
                <a:solidFill>
                  <a:srgbClr val="CCFF65"/>
                </a:solidFill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←</m:t>
                        </m:r>
                      </m:oMath>
                    </m:oMathPara>
                  </a14:m>
                  <a:endParaRPr lang="cs-CZ" sz="1600" dirty="0"/>
                </a:p>
              </p:txBody>
            </p:sp>
          </mc:Choice>
          <mc:Fallback xmlns="">
            <p:sp>
              <p:nvSpPr>
                <p:cNvPr id="11" name="TextovéPole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23799" y="3744173"/>
                  <a:ext cx="135913" cy="246221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34783" r="-60870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566093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20725"/>
          </a:xfrm>
        </p:spPr>
        <p:txBody>
          <a:bodyPr/>
          <a:lstStyle/>
          <a:p>
            <a:pPr eaLnBrk="1" hangingPunct="1"/>
            <a:r>
              <a:rPr lang="cs-CZ" altLang="cs-CZ"/>
              <a:t>Harmonogram</a:t>
            </a:r>
          </a:p>
        </p:txBody>
      </p:sp>
      <p:graphicFrame>
        <p:nvGraphicFramePr>
          <p:cNvPr id="4160" name="Group 64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179512" y="1517922"/>
          <a:ext cx="8856984" cy="5337672"/>
        </p:xfrm>
        <a:graphic>
          <a:graphicData uri="http://schemas.openxmlformats.org/drawingml/2006/table">
            <a:tbl>
              <a:tblPr/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4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CVIČENÍ</a:t>
                      </a:r>
                    </a:p>
                  </a:txBody>
                  <a:tcPr marL="90000" marR="90000" marT="46792" marB="467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TÉMA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3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</a:t>
                      </a:r>
                    </a:p>
                  </a:txBody>
                  <a:tcPr marL="90000" marR="90000" marT="46792" marB="467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informace, jednotky, kódování češtiny</a:t>
                      </a:r>
                      <a:endParaRPr kumimoji="0" lang="pl-PL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7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2.-4.</a:t>
                      </a:r>
                    </a:p>
                  </a:txBody>
                  <a:tcPr marL="90000" marR="90000" marT="46792" marB="467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algoritmizace I., vývojový diagram - robot Karel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</a:t>
                      </a:r>
                    </a:p>
                  </a:txBody>
                  <a:tcPr marL="90000" marR="90000" marT="46792" marB="467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písemná práce na algoritmizaci I.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datové formáty (CSV, XML, JSON)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5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6.-11.</a:t>
                      </a:r>
                    </a:p>
                  </a:txBody>
                  <a:tcPr marL="90000" marR="90000" marT="46792" marB="467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algoritmizace II., vývojový diagram – proměnná, pole, matice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562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12.</a:t>
                      </a:r>
                    </a:p>
                  </a:txBody>
                  <a:tcPr marL="90000" marR="90000" marT="46792" marB="467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datové struktury (spojový seznam, ukazatele, fronta, zásobník, grafy, stromy)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1562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792" marB="467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pokročilé programování (rekurze, </a:t>
                      </a:r>
                      <a:r>
                        <a:rPr kumimoji="0" lang="cs-CZ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backtracking</a:t>
                      </a: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rozděl a panuj, dynamické programování)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15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13.</a:t>
                      </a:r>
                    </a:p>
                  </a:txBody>
                  <a:tcPr marL="90000" marR="90000" marT="46792" marB="467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písemná práce na algoritmizaci II.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967BD0F8-DBD2-4038-A7AE-18422BB5EE35}"/>
              </a:ext>
            </a:extLst>
          </p:cNvPr>
          <p:cNvSpPr txBox="1"/>
          <p:nvPr/>
        </p:nvSpPr>
        <p:spPr>
          <a:xfrm>
            <a:off x="1619672" y="2996952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  <a:highlight>
                  <a:srgbClr val="FFFF00"/>
                </a:highlight>
              </a:rPr>
              <a:t>Odloženo na „kontaktní výuku“</a:t>
            </a:r>
          </a:p>
        </p:txBody>
      </p:sp>
    </p:spTree>
    <p:extLst>
      <p:ext uri="{BB962C8B-B14F-4D97-AF65-F5344CB8AC3E}">
        <p14:creationId xmlns:p14="http://schemas.microsoft.com/office/powerpoint/2010/main" val="1672291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/>
          </p:nvPr>
        </p:nvSpPr>
        <p:spPr bwMode="auto">
          <a:xfrm>
            <a:off x="457200" y="638200"/>
            <a:ext cx="8507288" cy="99060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cs-CZ" dirty="0"/>
              <a:t>Násobení dvou celých čísel (A*B) bez operace násobení a dělení </a:t>
            </a:r>
            <a:r>
              <a:rPr lang="cs-CZ" sz="2700" dirty="0">
                <a:solidFill>
                  <a:schemeClr val="tx1"/>
                </a:solidFill>
              </a:rPr>
              <a:t>– procesor neumí násobit a dělit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899592" y="2996952"/>
            <a:ext cx="73448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/>
              <a:t>A*B = A+A+………+A=</a:t>
            </a:r>
            <a:r>
              <a:rPr lang="cs-CZ" sz="3600" dirty="0">
                <a:solidFill>
                  <a:srgbClr val="FF0000"/>
                </a:solidFill>
              </a:rPr>
              <a:t>0</a:t>
            </a:r>
            <a:r>
              <a:rPr lang="cs-CZ" sz="3600" dirty="0"/>
              <a:t>+A+A+………+A </a:t>
            </a:r>
            <a:br>
              <a:rPr lang="cs-CZ" sz="3600" dirty="0"/>
            </a:br>
            <a:r>
              <a:rPr lang="cs-CZ" sz="3600" dirty="0"/>
              <a:t>Bé-krát se přičte A</a:t>
            </a:r>
          </a:p>
        </p:txBody>
      </p:sp>
    </p:spTree>
    <p:extLst>
      <p:ext uri="{BB962C8B-B14F-4D97-AF65-F5344CB8AC3E}">
        <p14:creationId xmlns:p14="http://schemas.microsoft.com/office/powerpoint/2010/main" val="1823087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Nutno myslet „strojově“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stroj neumí provést celou operaci </a:t>
            </a:r>
            <a:r>
              <a:rPr lang="cs-CZ" dirty="0" err="1"/>
              <a:t>A+A</a:t>
            </a:r>
            <a:r>
              <a:rPr lang="cs-CZ" dirty="0"/>
              <a:t>+………+A najednou</a:t>
            </a:r>
          </a:p>
          <a:p>
            <a:r>
              <a:rPr lang="cs-CZ" dirty="0"/>
              <a:t>je nutné postupně přičítat hodnotu proměnné A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841919"/>
              </p:ext>
            </p:extLst>
          </p:nvPr>
        </p:nvGraphicFramePr>
        <p:xfrm>
          <a:off x="755576" y="3482340"/>
          <a:ext cx="6095997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 gridSpan="9">
                  <a:txBody>
                    <a:bodyPr/>
                    <a:lstStyle/>
                    <a:p>
                      <a:pPr algn="ctr"/>
                      <a:r>
                        <a:rPr lang="cs-CZ" dirty="0"/>
                        <a:t>číslo cyklu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…..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0+A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+A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+A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+A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+A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+A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+A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..…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+A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54223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/>
          </p:nvPr>
        </p:nvSpPr>
        <p:spPr bwMode="auto">
          <a:xfrm>
            <a:off x="467544" y="575744"/>
            <a:ext cx="8507288" cy="99060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cs-CZ" dirty="0"/>
              <a:t>Násobení dvou celých čísel (A*B) bez operace * a / </a:t>
            </a:r>
            <a:r>
              <a:rPr lang="cs-CZ" sz="2700" dirty="0">
                <a:solidFill>
                  <a:schemeClr val="tx1"/>
                </a:solidFill>
              </a:rPr>
              <a:t>– procesor neumí násobit a dělit</a:t>
            </a:r>
          </a:p>
        </p:txBody>
      </p:sp>
      <p:pic>
        <p:nvPicPr>
          <p:cNvPr id="6758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504" y="1700213"/>
            <a:ext cx="5616575" cy="509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700808"/>
            <a:ext cx="2305314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975210"/>
            <a:ext cx="2305314" cy="2279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524645"/>
            <a:ext cx="2305313" cy="1000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Přímá spojnice se šipkou 3"/>
          <p:cNvCxnSpPr/>
          <p:nvPr/>
        </p:nvCxnSpPr>
        <p:spPr>
          <a:xfrm flipV="1">
            <a:off x="2915791" y="2492896"/>
            <a:ext cx="3240385" cy="72008"/>
          </a:xfrm>
          <a:prstGeom prst="straightConnector1">
            <a:avLst/>
          </a:prstGeom>
          <a:ln w="38100">
            <a:solidFill>
              <a:srgbClr val="FF0000"/>
            </a:solidFill>
            <a:headEnd type="none" w="lg" len="lg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2627784" y="2564904"/>
            <a:ext cx="288007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2657680" y="4674402"/>
            <a:ext cx="288007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2657680" y="5733256"/>
            <a:ext cx="288007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V="1">
            <a:off x="2945687" y="3933056"/>
            <a:ext cx="3210488" cy="741348"/>
          </a:xfrm>
          <a:prstGeom prst="straightConnector1">
            <a:avLst/>
          </a:prstGeom>
          <a:ln w="38100">
            <a:solidFill>
              <a:srgbClr val="FF0000"/>
            </a:solidFill>
            <a:headEnd type="none" w="lg" len="lg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>
            <a:off x="2915790" y="5733256"/>
            <a:ext cx="3240385" cy="504056"/>
          </a:xfrm>
          <a:prstGeom prst="straightConnector1">
            <a:avLst/>
          </a:prstGeom>
          <a:ln w="38100">
            <a:solidFill>
              <a:srgbClr val="FF0000"/>
            </a:solidFill>
            <a:headEnd type="none" w="lg" len="lg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 flipV="1">
            <a:off x="2945686" y="4437112"/>
            <a:ext cx="3210489" cy="237291"/>
          </a:xfrm>
          <a:prstGeom prst="straightConnector1">
            <a:avLst/>
          </a:prstGeom>
          <a:ln w="38100">
            <a:solidFill>
              <a:srgbClr val="FF0000"/>
            </a:solidFill>
            <a:headEnd type="none" w="lg" len="lg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/>
          <p:nvPr/>
        </p:nvCxnSpPr>
        <p:spPr>
          <a:xfrm>
            <a:off x="2947668" y="4674405"/>
            <a:ext cx="3210489" cy="266763"/>
          </a:xfrm>
          <a:prstGeom prst="straightConnector1">
            <a:avLst/>
          </a:prstGeom>
          <a:ln w="38100">
            <a:solidFill>
              <a:srgbClr val="FF0000"/>
            </a:solidFill>
            <a:headEnd type="none" w="lg" len="lg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340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/>
          </p:nvPr>
        </p:nvSpPr>
        <p:spPr bwMode="auto">
          <a:xfrm>
            <a:off x="457200" y="533400"/>
            <a:ext cx="8507288" cy="99060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cs-CZ" dirty="0"/>
              <a:t>Násobení dvou celých čísel (A*B) bez operace * a /</a:t>
            </a:r>
            <a:endParaRPr lang="cs-CZ" sz="2700" dirty="0">
              <a:solidFill>
                <a:schemeClr val="tx1"/>
              </a:solidFill>
            </a:endParaRPr>
          </a:p>
        </p:txBody>
      </p:sp>
      <p:sp>
        <p:nvSpPr>
          <p:cNvPr id="10243" name="Rectangle 3"/>
          <p:cNvSpPr>
            <a:spLocks/>
          </p:cNvSpPr>
          <p:nvPr/>
        </p:nvSpPr>
        <p:spPr bwMode="auto">
          <a:xfrm>
            <a:off x="457200" y="1844675"/>
            <a:ext cx="8229600" cy="463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2563" indent="-182563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</a:pPr>
            <a:r>
              <a:rPr lang="cs-CZ" sz="2400" dirty="0">
                <a:solidFill>
                  <a:srgbClr val="FF0000"/>
                </a:solidFill>
              </a:rPr>
              <a:t>chyba:</a:t>
            </a:r>
            <a:br>
              <a:rPr lang="cs-CZ" sz="2400" dirty="0">
                <a:solidFill>
                  <a:srgbClr val="FF0000"/>
                </a:solidFill>
              </a:rPr>
            </a:br>
            <a:r>
              <a:rPr lang="cs-CZ" sz="2400" dirty="0">
                <a:solidFill>
                  <a:srgbClr val="FF0000"/>
                </a:solidFill>
              </a:rPr>
              <a:t>co když bude</a:t>
            </a:r>
            <a:br>
              <a:rPr lang="cs-CZ" sz="2400" dirty="0">
                <a:solidFill>
                  <a:srgbClr val="FF0000"/>
                </a:solidFill>
              </a:rPr>
            </a:br>
            <a:r>
              <a:rPr lang="cs-CZ" sz="2400" dirty="0">
                <a:solidFill>
                  <a:srgbClr val="FF0000"/>
                </a:solidFill>
              </a:rPr>
              <a:t>B=0? Cyklus </a:t>
            </a:r>
            <a:br>
              <a:rPr lang="cs-CZ" sz="2400" dirty="0">
                <a:solidFill>
                  <a:srgbClr val="FF0000"/>
                </a:solidFill>
              </a:rPr>
            </a:br>
            <a:r>
              <a:rPr lang="cs-CZ" sz="2400" dirty="0">
                <a:solidFill>
                  <a:srgbClr val="FF0000"/>
                </a:solidFill>
              </a:rPr>
              <a:t>se provede</a:t>
            </a:r>
            <a:br>
              <a:rPr lang="cs-CZ" sz="2400" dirty="0">
                <a:solidFill>
                  <a:srgbClr val="FF0000"/>
                </a:solidFill>
              </a:rPr>
            </a:br>
            <a:r>
              <a:rPr lang="cs-CZ" sz="2400" dirty="0">
                <a:solidFill>
                  <a:srgbClr val="FF0000"/>
                </a:solidFill>
              </a:rPr>
              <a:t>dvakrát (i=1, i=0)</a:t>
            </a:r>
            <a:br>
              <a:rPr lang="cs-CZ" sz="2400" dirty="0">
                <a:solidFill>
                  <a:srgbClr val="FF0000"/>
                </a:solidFill>
              </a:rPr>
            </a:br>
            <a:r>
              <a:rPr lang="cs-CZ" sz="2400" dirty="0">
                <a:solidFill>
                  <a:srgbClr val="FF0000"/>
                </a:solidFill>
              </a:rPr>
              <a:t>=&gt; V=0+A+A</a:t>
            </a:r>
          </a:p>
          <a:p>
            <a:pPr marL="182563" indent="-182563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</a:pPr>
            <a:endParaRPr lang="cs-CZ" sz="2400" dirty="0">
              <a:solidFill>
                <a:srgbClr val="FF0000"/>
              </a:solidFill>
            </a:endParaRPr>
          </a:p>
          <a:p>
            <a:pPr marL="182563" indent="-182563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</a:pPr>
            <a:r>
              <a:rPr lang="cs-CZ" sz="2400" dirty="0">
                <a:solidFill>
                  <a:srgbClr val="FF0000"/>
                </a:solidFill>
              </a:rPr>
              <a:t>chyba:</a:t>
            </a:r>
            <a:br>
              <a:rPr lang="cs-CZ" sz="2400" dirty="0">
                <a:solidFill>
                  <a:srgbClr val="FF0000"/>
                </a:solidFill>
              </a:rPr>
            </a:br>
            <a:r>
              <a:rPr lang="cs-CZ" sz="2400" dirty="0">
                <a:solidFill>
                  <a:srgbClr val="FF0000"/>
                </a:solidFill>
              </a:rPr>
              <a:t>nefunguje pro B&lt;0</a:t>
            </a:r>
          </a:p>
        </p:txBody>
      </p:sp>
      <p:pic>
        <p:nvPicPr>
          <p:cNvPr id="6758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3938" y="1700213"/>
            <a:ext cx="5616575" cy="509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6003951B-426E-4738-BFC3-575E9364BB8D}"/>
              </a:ext>
            </a:extLst>
          </p:cNvPr>
          <p:cNvSpPr txBox="1">
            <a:spLocks/>
          </p:cNvSpPr>
          <p:nvPr/>
        </p:nvSpPr>
        <p:spPr bwMode="auto">
          <a:xfrm rot="18934438">
            <a:off x="-260142" y="3892129"/>
            <a:ext cx="3888382" cy="53741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25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02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48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7450" indent="-1365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/>
              <a:t>v PS Diagramu funguje</a:t>
            </a:r>
          </a:p>
        </p:txBody>
      </p:sp>
    </p:spTree>
    <p:extLst>
      <p:ext uri="{BB962C8B-B14F-4D97-AF65-F5344CB8AC3E}">
        <p14:creationId xmlns:p14="http://schemas.microsoft.com/office/powerpoint/2010/main" val="226125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 idx="429496729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cs-CZ" dirty="0"/>
              <a:t>Násobení dvou celých čísel (A*B) bez operace * a /, </a:t>
            </a:r>
            <a:r>
              <a:rPr lang="cs-CZ" b="1" dirty="0"/>
              <a:t>B&gt;0</a:t>
            </a:r>
          </a:p>
        </p:txBody>
      </p:sp>
      <p:pic>
        <p:nvPicPr>
          <p:cNvPr id="6861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1825625"/>
            <a:ext cx="6264275" cy="498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3"/>
          <p:cNvSpPr>
            <a:spLocks/>
          </p:cNvSpPr>
          <p:nvPr/>
        </p:nvSpPr>
        <p:spPr bwMode="auto">
          <a:xfrm>
            <a:off x="179512" y="1844675"/>
            <a:ext cx="8229600" cy="463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2563" indent="-182563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</a:pPr>
            <a:r>
              <a:rPr lang="cs-CZ" sz="2400" dirty="0">
                <a:solidFill>
                  <a:srgbClr val="0000FF"/>
                </a:solidFill>
              </a:rPr>
              <a:t>efektivnější</a:t>
            </a:r>
            <a:br>
              <a:rPr lang="cs-CZ" sz="2400" dirty="0">
                <a:solidFill>
                  <a:srgbClr val="0000FF"/>
                </a:solidFill>
              </a:rPr>
            </a:br>
            <a:r>
              <a:rPr lang="cs-CZ" sz="2400" dirty="0">
                <a:solidFill>
                  <a:srgbClr val="0000FF"/>
                </a:solidFill>
              </a:rPr>
              <a:t>algoritmus</a:t>
            </a:r>
            <a:br>
              <a:rPr lang="cs-CZ" sz="2400" dirty="0">
                <a:solidFill>
                  <a:srgbClr val="0000FF"/>
                </a:solidFill>
              </a:rPr>
            </a:br>
            <a:r>
              <a:rPr lang="cs-CZ" sz="2400" dirty="0">
                <a:solidFill>
                  <a:srgbClr val="0000FF"/>
                </a:solidFill>
              </a:rPr>
              <a:t>o 1 opakování</a:t>
            </a:r>
          </a:p>
          <a:p>
            <a:pPr marL="182563" indent="-182563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</a:pPr>
            <a:endParaRPr lang="cs-CZ" sz="2400" dirty="0">
              <a:solidFill>
                <a:srgbClr val="0000FF"/>
              </a:solidFill>
            </a:endParaRPr>
          </a:p>
          <a:p>
            <a:pPr marL="182563" indent="-182563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</a:pPr>
            <a:r>
              <a:rPr lang="cs-CZ" sz="2400" dirty="0">
                <a:solidFill>
                  <a:srgbClr val="FF0000"/>
                </a:solidFill>
              </a:rPr>
              <a:t>chyba:</a:t>
            </a:r>
            <a:br>
              <a:rPr lang="cs-CZ" sz="2400" dirty="0">
                <a:solidFill>
                  <a:srgbClr val="FF0000"/>
                </a:solidFill>
              </a:rPr>
            </a:br>
            <a:r>
              <a:rPr lang="cs-CZ" sz="2400" dirty="0">
                <a:solidFill>
                  <a:srgbClr val="FF0000"/>
                </a:solidFill>
              </a:rPr>
              <a:t>co když bude</a:t>
            </a:r>
            <a:br>
              <a:rPr lang="cs-CZ" sz="2400" dirty="0">
                <a:solidFill>
                  <a:srgbClr val="FF0000"/>
                </a:solidFill>
              </a:rPr>
            </a:br>
            <a:r>
              <a:rPr lang="cs-CZ" sz="2400" dirty="0">
                <a:solidFill>
                  <a:srgbClr val="FF0000"/>
                </a:solidFill>
              </a:rPr>
              <a:t>B=1? Cyklus </a:t>
            </a:r>
            <a:br>
              <a:rPr lang="cs-CZ" sz="2400" dirty="0">
                <a:solidFill>
                  <a:srgbClr val="FF0000"/>
                </a:solidFill>
              </a:rPr>
            </a:br>
            <a:r>
              <a:rPr lang="cs-CZ" sz="2400" dirty="0">
                <a:solidFill>
                  <a:srgbClr val="FF0000"/>
                </a:solidFill>
              </a:rPr>
              <a:t>se provede</a:t>
            </a:r>
            <a:br>
              <a:rPr lang="cs-CZ" sz="2400" dirty="0">
                <a:solidFill>
                  <a:srgbClr val="FF0000"/>
                </a:solidFill>
              </a:rPr>
            </a:br>
            <a:r>
              <a:rPr lang="cs-CZ" sz="2400" dirty="0">
                <a:solidFill>
                  <a:srgbClr val="FF0000"/>
                </a:solidFill>
              </a:rPr>
              <a:t>dvakrát (i=1, i=0)</a:t>
            </a:r>
            <a:br>
              <a:rPr lang="cs-CZ" sz="2400" dirty="0">
                <a:solidFill>
                  <a:srgbClr val="FF0000"/>
                </a:solidFill>
              </a:rPr>
            </a:br>
            <a:r>
              <a:rPr lang="cs-CZ" sz="2400" dirty="0">
                <a:solidFill>
                  <a:srgbClr val="FF0000"/>
                </a:solidFill>
              </a:rPr>
              <a:t>=&gt; V=A+A+A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F1866EE2-E79F-4BE3-98EF-0DFA67A58DF1}"/>
              </a:ext>
            </a:extLst>
          </p:cNvPr>
          <p:cNvSpPr txBox="1">
            <a:spLocks/>
          </p:cNvSpPr>
          <p:nvPr/>
        </p:nvSpPr>
        <p:spPr bwMode="auto">
          <a:xfrm rot="18934438">
            <a:off x="-259696" y="4655483"/>
            <a:ext cx="3888382" cy="53741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25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02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48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7450" indent="-1365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/>
              <a:t>v PS Diagramu funguje</a:t>
            </a:r>
          </a:p>
        </p:txBody>
      </p:sp>
    </p:spTree>
    <p:extLst>
      <p:ext uri="{BB962C8B-B14F-4D97-AF65-F5344CB8AC3E}">
        <p14:creationId xmlns:p14="http://schemas.microsoft.com/office/powerpoint/2010/main" val="233641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 idx="429496729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cs-CZ" dirty="0"/>
              <a:t>Násobení dvou celých čísel (A*B) bez operace * a /, </a:t>
            </a:r>
            <a:r>
              <a:rPr lang="cs-CZ" b="1" dirty="0"/>
              <a:t>B&gt;1</a:t>
            </a:r>
          </a:p>
        </p:txBody>
      </p:sp>
      <p:pic>
        <p:nvPicPr>
          <p:cNvPr id="706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4800" y="1754188"/>
            <a:ext cx="6264275" cy="498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3"/>
          <p:cNvSpPr>
            <a:spLocks/>
          </p:cNvSpPr>
          <p:nvPr/>
        </p:nvSpPr>
        <p:spPr bwMode="auto">
          <a:xfrm>
            <a:off x="457200" y="1844675"/>
            <a:ext cx="8229600" cy="463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2563" indent="-182563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</a:pPr>
            <a:endParaRPr lang="cs-CZ" sz="2400" dirty="0">
              <a:solidFill>
                <a:srgbClr val="0000FF"/>
              </a:solidFill>
            </a:endParaRPr>
          </a:p>
          <a:p>
            <a:pPr marL="182563" indent="-182563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</a:pPr>
            <a:r>
              <a:rPr lang="cs-CZ" sz="2400" dirty="0">
                <a:solidFill>
                  <a:srgbClr val="0000FF"/>
                </a:solidFill>
              </a:rPr>
              <a:t>optimálnější</a:t>
            </a:r>
            <a:br>
              <a:rPr lang="cs-CZ" sz="2400" dirty="0">
                <a:solidFill>
                  <a:srgbClr val="0000FF"/>
                </a:solidFill>
              </a:rPr>
            </a:br>
            <a:r>
              <a:rPr lang="cs-CZ" sz="2400" dirty="0">
                <a:solidFill>
                  <a:srgbClr val="0000FF"/>
                </a:solidFill>
              </a:rPr>
              <a:t>by však bylo</a:t>
            </a:r>
            <a:br>
              <a:rPr lang="cs-CZ" sz="2400" dirty="0">
                <a:solidFill>
                  <a:srgbClr val="0000FF"/>
                </a:solidFill>
              </a:rPr>
            </a:br>
            <a:r>
              <a:rPr lang="cs-CZ" sz="2400" dirty="0">
                <a:solidFill>
                  <a:srgbClr val="0000FF"/>
                </a:solidFill>
              </a:rPr>
              <a:t>počítat</a:t>
            </a:r>
            <a:br>
              <a:rPr lang="cs-CZ" sz="2400" dirty="0">
                <a:solidFill>
                  <a:srgbClr val="0000FF"/>
                </a:solidFill>
              </a:rPr>
            </a:br>
            <a:r>
              <a:rPr lang="cs-CZ" sz="2400" dirty="0">
                <a:solidFill>
                  <a:srgbClr val="0000FF"/>
                </a:solidFill>
              </a:rPr>
              <a:t>5*3, než 3*5</a:t>
            </a:r>
            <a:br>
              <a:rPr lang="cs-CZ" sz="2400" dirty="0">
                <a:solidFill>
                  <a:srgbClr val="0000FF"/>
                </a:solidFill>
              </a:rPr>
            </a:br>
            <a:r>
              <a:rPr lang="cs-CZ" sz="2400" dirty="0">
                <a:solidFill>
                  <a:srgbClr val="0000FF"/>
                </a:solidFill>
              </a:rPr>
              <a:t>= úspora</a:t>
            </a:r>
            <a:br>
              <a:rPr lang="cs-CZ" sz="2400" dirty="0">
                <a:solidFill>
                  <a:srgbClr val="0000FF"/>
                </a:solidFill>
              </a:rPr>
            </a:br>
            <a:r>
              <a:rPr lang="cs-CZ" sz="2400" dirty="0">
                <a:solidFill>
                  <a:srgbClr val="0000FF"/>
                </a:solidFill>
              </a:rPr>
              <a:t>2 opakování</a:t>
            </a:r>
            <a:br>
              <a:rPr lang="cs-CZ" sz="2400" dirty="0">
                <a:solidFill>
                  <a:srgbClr val="0000FF"/>
                </a:solidFill>
              </a:rPr>
            </a:br>
            <a:r>
              <a:rPr lang="cs-CZ" sz="2400" dirty="0">
                <a:solidFill>
                  <a:srgbClr val="0000FF"/>
                </a:solidFill>
              </a:rPr>
              <a:t>těla cyklu</a:t>
            </a:r>
          </a:p>
        </p:txBody>
      </p:sp>
    </p:spTree>
    <p:extLst>
      <p:ext uri="{BB962C8B-B14F-4D97-AF65-F5344CB8AC3E}">
        <p14:creationId xmlns:p14="http://schemas.microsoft.com/office/powerpoint/2010/main" val="4067007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/>
          </p:cNvSpPr>
          <p:nvPr>
            <p:ph type="title"/>
          </p:nvPr>
        </p:nvSpPr>
        <p:spPr bwMode="auto">
          <a:xfrm>
            <a:off x="457200" y="533400"/>
            <a:ext cx="8291513" cy="99060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cs-CZ" dirty="0"/>
              <a:t>Násobení dvou celých čísel (A*B) bez operace * a /, </a:t>
            </a:r>
            <a:r>
              <a:rPr lang="cs-CZ" b="1" dirty="0"/>
              <a:t>B&gt;1, A&gt;1</a:t>
            </a:r>
          </a:p>
        </p:txBody>
      </p:sp>
      <p:sp>
        <p:nvSpPr>
          <p:cNvPr id="13315" name="Rectangle 3"/>
          <p:cNvSpPr>
            <a:spLocks/>
          </p:cNvSpPr>
          <p:nvPr/>
        </p:nvSpPr>
        <p:spPr bwMode="auto">
          <a:xfrm>
            <a:off x="457200" y="1844675"/>
            <a:ext cx="8229600" cy="463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2563" indent="-182563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</a:pPr>
            <a:r>
              <a:rPr lang="cs-CZ" sz="2400" dirty="0">
                <a:solidFill>
                  <a:srgbClr val="0000FF"/>
                </a:solidFill>
              </a:rPr>
              <a:t>optimálnější</a:t>
            </a:r>
            <a:br>
              <a:rPr lang="cs-CZ" sz="2400" dirty="0">
                <a:solidFill>
                  <a:srgbClr val="0000FF"/>
                </a:solidFill>
              </a:rPr>
            </a:br>
            <a:r>
              <a:rPr lang="cs-CZ" sz="2400" dirty="0">
                <a:solidFill>
                  <a:srgbClr val="0000FF"/>
                </a:solidFill>
              </a:rPr>
              <a:t>by však bylo</a:t>
            </a:r>
            <a:br>
              <a:rPr lang="cs-CZ" sz="2400" dirty="0">
                <a:solidFill>
                  <a:srgbClr val="0000FF"/>
                </a:solidFill>
              </a:rPr>
            </a:br>
            <a:r>
              <a:rPr lang="cs-CZ" sz="2400" dirty="0">
                <a:solidFill>
                  <a:srgbClr val="0000FF"/>
                </a:solidFill>
              </a:rPr>
              <a:t>počítat</a:t>
            </a:r>
            <a:br>
              <a:rPr lang="cs-CZ" sz="2400" dirty="0">
                <a:solidFill>
                  <a:srgbClr val="0000FF"/>
                </a:solidFill>
              </a:rPr>
            </a:br>
            <a:r>
              <a:rPr lang="cs-CZ" sz="2400" dirty="0">
                <a:solidFill>
                  <a:srgbClr val="0000FF"/>
                </a:solidFill>
              </a:rPr>
              <a:t>5*3, než 3*5</a:t>
            </a:r>
            <a:br>
              <a:rPr lang="cs-CZ" sz="2400" dirty="0">
                <a:solidFill>
                  <a:srgbClr val="0000FF"/>
                </a:solidFill>
              </a:rPr>
            </a:br>
            <a:r>
              <a:rPr lang="cs-CZ" sz="2400" dirty="0">
                <a:solidFill>
                  <a:srgbClr val="0000FF"/>
                </a:solidFill>
              </a:rPr>
              <a:t>= úspora</a:t>
            </a:r>
            <a:br>
              <a:rPr lang="cs-CZ" sz="2400" dirty="0">
                <a:solidFill>
                  <a:srgbClr val="0000FF"/>
                </a:solidFill>
              </a:rPr>
            </a:br>
            <a:r>
              <a:rPr lang="cs-CZ" sz="2400" dirty="0">
                <a:solidFill>
                  <a:srgbClr val="0000FF"/>
                </a:solidFill>
              </a:rPr>
              <a:t>2 opakování</a:t>
            </a:r>
            <a:br>
              <a:rPr lang="cs-CZ" sz="2400" dirty="0">
                <a:solidFill>
                  <a:srgbClr val="0000FF"/>
                </a:solidFill>
              </a:rPr>
            </a:br>
            <a:r>
              <a:rPr lang="cs-CZ" sz="2400" dirty="0">
                <a:solidFill>
                  <a:srgbClr val="0000FF"/>
                </a:solidFill>
              </a:rPr>
              <a:t>těla cyklu</a:t>
            </a:r>
          </a:p>
          <a:p>
            <a:pPr marL="182563" indent="-182563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</a:pPr>
            <a:endParaRPr lang="cs-CZ" sz="2400" dirty="0">
              <a:solidFill>
                <a:srgbClr val="0000FF"/>
              </a:solidFill>
            </a:endParaRPr>
          </a:p>
          <a:p>
            <a:pPr marL="182563" indent="-182563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</a:pPr>
            <a:r>
              <a:rPr lang="cs-CZ" sz="2400" dirty="0">
                <a:solidFill>
                  <a:srgbClr val="0000FF"/>
                </a:solidFill>
              </a:rPr>
              <a:t>vyplatilo by</a:t>
            </a:r>
            <a:br>
              <a:rPr lang="cs-CZ" sz="2400" dirty="0">
                <a:solidFill>
                  <a:srgbClr val="0000FF"/>
                </a:solidFill>
              </a:rPr>
            </a:br>
            <a:r>
              <a:rPr lang="cs-CZ" sz="2400" dirty="0">
                <a:solidFill>
                  <a:srgbClr val="0000FF"/>
                </a:solidFill>
              </a:rPr>
              <a:t>se při 2*3?</a:t>
            </a:r>
          </a:p>
        </p:txBody>
      </p:sp>
      <p:pic>
        <p:nvPicPr>
          <p:cNvPr id="7168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2133600"/>
            <a:ext cx="6659562" cy="413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86321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/>
          </p:cNvSpPr>
          <p:nvPr>
            <p:ph type="title"/>
          </p:nvPr>
        </p:nvSpPr>
        <p:spPr bwMode="auto">
          <a:xfrm>
            <a:off x="457200" y="533400"/>
            <a:ext cx="8435975" cy="152717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cs-CZ" dirty="0"/>
              <a:t>Univerzální algoritmus - n</a:t>
            </a:r>
            <a:r>
              <a:rPr lang="pt-BR" dirty="0"/>
              <a:t>ásobení dvou </a:t>
            </a:r>
            <a:r>
              <a:rPr lang="cs-CZ" dirty="0"/>
              <a:t>celých </a:t>
            </a:r>
            <a:r>
              <a:rPr lang="pt-BR" dirty="0"/>
              <a:t>čísel (A*B)</a:t>
            </a:r>
            <a:r>
              <a:rPr lang="cs-CZ" dirty="0"/>
              <a:t> bez operace * a /, (pro libovolná celá čísla, záporná i kladná)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6DEA6FFD-19BF-4A54-90DB-ED0C44D5E9E9}"/>
              </a:ext>
            </a:extLst>
          </p:cNvPr>
          <p:cNvSpPr txBox="1">
            <a:spLocks/>
          </p:cNvSpPr>
          <p:nvPr/>
        </p:nvSpPr>
        <p:spPr bwMode="auto">
          <a:xfrm>
            <a:off x="2627809" y="3429000"/>
            <a:ext cx="3888382" cy="53741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25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02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48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7450" indent="-1365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dirty="0"/>
              <a:t>samostatná úloha</a:t>
            </a:r>
          </a:p>
        </p:txBody>
      </p:sp>
    </p:spTree>
    <p:extLst>
      <p:ext uri="{BB962C8B-B14F-4D97-AF65-F5344CB8AC3E}">
        <p14:creationId xmlns:p14="http://schemas.microsoft.com/office/powerpoint/2010/main" val="5495651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 bwMode="auto">
          <a:xfrm>
            <a:off x="457200" y="533400"/>
            <a:ext cx="8795320" cy="1600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cs-CZ" dirty="0"/>
              <a:t>Algoritmus, který ověří, že ze zadaných 3 délek stran lze sestrojit trojúhelník.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020413"/>
            <a:ext cx="6801892" cy="4720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4697678" y="2348880"/>
            <a:ext cx="4446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Nekontroluje se zápornost vložených čísel. Je to potřeba?</a:t>
            </a:r>
          </a:p>
        </p:txBody>
      </p:sp>
    </p:spTree>
    <p:extLst>
      <p:ext uri="{BB962C8B-B14F-4D97-AF65-F5344CB8AC3E}">
        <p14:creationId xmlns:p14="http://schemas.microsoft.com/office/powerpoint/2010/main" val="60078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/>
              <a:t>Booleova algebra I.</a:t>
            </a:r>
          </a:p>
        </p:txBody>
      </p:sp>
      <p:sp>
        <p:nvSpPr>
          <p:cNvPr id="15363" name="Rectangle 5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cs-CZ"/>
              <a:t>logický součet OR, logický součin AND, negace NOT</a:t>
            </a:r>
          </a:p>
        </p:txBody>
      </p:sp>
      <p:pic>
        <p:nvPicPr>
          <p:cNvPr id="15364" name="Picture 3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205038"/>
            <a:ext cx="8280400" cy="41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5921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Proměnná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„úložiště“ informace (tedy vyhrazené místo v paměti). Proměnná nebo (v beztypových jazycích) její hodnota má typ. Mezi nejčastější typy patří:</a:t>
            </a:r>
          </a:p>
          <a:p>
            <a:pPr lvl="1"/>
            <a:r>
              <a:rPr lang="cs-CZ" dirty="0"/>
              <a:t>číslo</a:t>
            </a:r>
          </a:p>
          <a:p>
            <a:pPr lvl="2"/>
            <a:r>
              <a:rPr lang="cs-CZ" dirty="0"/>
              <a:t>celé číslo</a:t>
            </a:r>
          </a:p>
          <a:p>
            <a:pPr lvl="2"/>
            <a:r>
              <a:rPr lang="cs-CZ" dirty="0"/>
              <a:t>"reálné" číslo - číslo s pohyblivou řádovou čárkou</a:t>
            </a:r>
          </a:p>
          <a:p>
            <a:pPr lvl="1"/>
            <a:r>
              <a:rPr lang="cs-CZ" dirty="0"/>
              <a:t>znak</a:t>
            </a:r>
          </a:p>
          <a:p>
            <a:pPr lvl="1"/>
            <a:r>
              <a:rPr lang="cs-CZ" dirty="0"/>
              <a:t>řetězec (znaků)</a:t>
            </a:r>
          </a:p>
          <a:p>
            <a:pPr lvl="1"/>
            <a:r>
              <a:rPr lang="cs-CZ" dirty="0"/>
              <a:t>pole (pole polí je matice)</a:t>
            </a:r>
          </a:p>
          <a:p>
            <a:pPr lvl="1"/>
            <a:r>
              <a:rPr lang="cs-CZ" dirty="0"/>
              <a:t>struktura nebo objekt</a:t>
            </a:r>
          </a:p>
          <a:p>
            <a:pPr lvl="1"/>
            <a:r>
              <a:rPr lang="cs-CZ" dirty="0"/>
              <a:t>ukazatel - obvykle může ukazovat na kterýkoliv z ostatních typů nebo na funkci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90977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dirty="0" err="1"/>
              <a:t>Booleova</a:t>
            </a:r>
            <a:r>
              <a:rPr lang="cs-CZ" dirty="0"/>
              <a:t> algebra II.</a:t>
            </a:r>
          </a:p>
        </p:txBody>
      </p:sp>
      <p:sp>
        <p:nvSpPr>
          <p:cNvPr id="1638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při vyhodnocování složené podmínky má přednost logický součin (AND), pořadí vyhodnocování lze ovlivnit pomocí závorek</a:t>
            </a:r>
          </a:p>
          <a:p>
            <a:pPr eaLnBrk="1" hangingPunct="1">
              <a:buFont typeface="Arial" charset="0"/>
              <a:buNone/>
            </a:pPr>
            <a:r>
              <a:rPr lang="cs-CZ"/>
              <a:t>Vyhodnoťte následující 2 podmínky:</a:t>
            </a:r>
          </a:p>
          <a:p>
            <a:pPr eaLnBrk="1" hangingPunct="1"/>
            <a:r>
              <a:rPr lang="cs-CZ"/>
              <a:t>P1: (a&gt;1) AND (b&gt;1) OR (c&gt;1)</a:t>
            </a:r>
          </a:p>
          <a:p>
            <a:pPr eaLnBrk="1" hangingPunct="1"/>
            <a:r>
              <a:rPr lang="cs-CZ"/>
              <a:t>P2: (a&gt;1) AND ((b&gt;1) OR (c&gt;1))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/>
          </p:nvPr>
        </p:nvGraphicFramePr>
        <p:xfrm>
          <a:off x="5292080" y="3645024"/>
          <a:ext cx="3600400" cy="288031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P2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3887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dirty="0" err="1"/>
              <a:t>Booleova</a:t>
            </a:r>
            <a:r>
              <a:rPr lang="cs-CZ" dirty="0"/>
              <a:t> algebra III.</a:t>
            </a:r>
          </a:p>
        </p:txBody>
      </p:sp>
      <p:sp>
        <p:nvSpPr>
          <p:cNvPr id="1741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/>
              <a:t>Vyhodnoťte následující 2 podmínky:</a:t>
            </a:r>
          </a:p>
          <a:p>
            <a:pPr eaLnBrk="1" hangingPunct="1"/>
            <a:r>
              <a:rPr lang="cs-CZ"/>
              <a:t>P1: (a&gt;1) AND (b&gt;1) OR (c&gt;1)</a:t>
            </a:r>
          </a:p>
          <a:p>
            <a:pPr eaLnBrk="1" hangingPunct="1"/>
            <a:r>
              <a:rPr lang="cs-CZ"/>
              <a:t>P2: (a&gt;1) AND ((b&gt;1) OR (c&gt;1))</a:t>
            </a:r>
          </a:p>
        </p:txBody>
      </p:sp>
      <p:pic>
        <p:nvPicPr>
          <p:cNvPr id="1741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3213100"/>
            <a:ext cx="8910637" cy="347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956539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cs-CZ"/>
              <a:t>Booleova algebra IV. – mnemotechnická pomůcka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8229600" cy="4343400"/>
          </a:xfrm>
        </p:spPr>
        <p:txBody>
          <a:bodyPr/>
          <a:lstStyle/>
          <a:p>
            <a:pPr eaLnBrk="1" hangingPunct="1"/>
            <a:r>
              <a:rPr lang="cs-CZ"/>
              <a:t>PRAVDA =&gt; 1, NEPRAVDA =&gt; 0, AND =&gt; *, OR =&gt; +</a:t>
            </a:r>
          </a:p>
          <a:p>
            <a:pPr eaLnBrk="1" hangingPunct="1"/>
            <a:r>
              <a:rPr lang="cs-CZ"/>
              <a:t>př.:</a:t>
            </a:r>
          </a:p>
          <a:p>
            <a:pPr eaLnBrk="1" hangingPunct="1">
              <a:buFont typeface="Arial" charset="0"/>
              <a:buNone/>
            </a:pPr>
            <a:r>
              <a:rPr lang="cs-CZ"/>
              <a:t>pravda AND nepravda OR pravda AND pravda</a:t>
            </a:r>
          </a:p>
          <a:p>
            <a:pPr eaLnBrk="1" hangingPunct="1">
              <a:buFont typeface="Arial" charset="0"/>
              <a:buNone/>
            </a:pPr>
            <a:r>
              <a:rPr lang="cs-CZ"/>
              <a:t>=</a:t>
            </a:r>
          </a:p>
          <a:p>
            <a:pPr eaLnBrk="1" hangingPunct="1">
              <a:buFont typeface="Arial" charset="0"/>
              <a:buNone/>
            </a:pPr>
            <a:r>
              <a:rPr lang="cs-CZ"/>
              <a:t>   1	   *            0	      +        1       *        1  </a:t>
            </a:r>
          </a:p>
          <a:p>
            <a:pPr eaLnBrk="1" hangingPunct="1">
              <a:buFont typeface="Arial" charset="0"/>
              <a:buNone/>
            </a:pPr>
            <a:r>
              <a:rPr lang="cs-CZ"/>
              <a:t>= 1, tedy výsledek je větší než 0    =&gt;  výsledek podmínky je PRAVDA</a:t>
            </a:r>
          </a:p>
        </p:txBody>
      </p:sp>
    </p:spTree>
    <p:extLst>
      <p:ext uri="{BB962C8B-B14F-4D97-AF65-F5344CB8AC3E}">
        <p14:creationId xmlns:p14="http://schemas.microsoft.com/office/powerpoint/2010/main" val="35263358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cs-CZ" dirty="0" err="1"/>
              <a:t>Booleova</a:t>
            </a:r>
            <a:r>
              <a:rPr lang="cs-CZ" dirty="0"/>
              <a:t> algebra V.</a:t>
            </a:r>
          </a:p>
        </p:txBody>
      </p:sp>
      <p:sp>
        <p:nvSpPr>
          <p:cNvPr id="16387" name="Rectangle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04664"/>
          </a:xfrm>
        </p:spPr>
        <p:txBody>
          <a:bodyPr/>
          <a:lstStyle/>
          <a:p>
            <a:pPr eaLnBrk="1" hangingPunct="1"/>
            <a:r>
              <a:rPr lang="cs-CZ" dirty="0"/>
              <a:t>De Morganovy zákony:</a:t>
            </a:r>
          </a:p>
          <a:p>
            <a:pPr eaLnBrk="1" hangingPunct="1"/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235887" y="2996952"/>
            <a:ext cx="266996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buNone/>
            </a:pPr>
            <a:r>
              <a:rPr lang="cs-CZ" sz="2400" dirty="0"/>
              <a:t>NOT( x AND y )  =</a:t>
            </a:r>
          </a:p>
          <a:p>
            <a:pPr marL="0" indent="0" eaLnBrk="1" hangingPunct="1">
              <a:buNone/>
            </a:pPr>
            <a:endParaRPr lang="cs-CZ" sz="2400" dirty="0"/>
          </a:p>
          <a:p>
            <a:pPr marL="0" indent="0" eaLnBrk="1" hangingPunct="1">
              <a:buNone/>
            </a:pPr>
            <a:r>
              <a:rPr lang="cs-CZ" sz="2400" dirty="0"/>
              <a:t>NOT ( x OR  y )  =</a:t>
            </a:r>
          </a:p>
        </p:txBody>
      </p:sp>
      <p:sp>
        <p:nvSpPr>
          <p:cNvPr id="6" name="Obdélník 5"/>
          <p:cNvSpPr/>
          <p:nvPr/>
        </p:nvSpPr>
        <p:spPr>
          <a:xfrm>
            <a:off x="4044199" y="2996952"/>
            <a:ext cx="309097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buNone/>
            </a:pPr>
            <a:r>
              <a:rPr lang="cs-CZ" sz="2400" dirty="0"/>
              <a:t>NOT x   OR   NOT y  </a:t>
            </a:r>
          </a:p>
          <a:p>
            <a:pPr marL="0" indent="0" eaLnBrk="1" hangingPunct="1">
              <a:buNone/>
            </a:pPr>
            <a:r>
              <a:rPr lang="cs-CZ" sz="2400" dirty="0"/>
              <a:t> </a:t>
            </a:r>
          </a:p>
          <a:p>
            <a:pPr marL="0" indent="0" eaLnBrk="1" hangingPunct="1">
              <a:buNone/>
            </a:pPr>
            <a:r>
              <a:rPr lang="cs-CZ" sz="2400" dirty="0"/>
              <a:t>NOT x  AND  NOT y </a:t>
            </a:r>
          </a:p>
        </p:txBody>
      </p:sp>
    </p:spTree>
    <p:extLst>
      <p:ext uri="{BB962C8B-B14F-4D97-AF65-F5344CB8AC3E}">
        <p14:creationId xmlns:p14="http://schemas.microsoft.com/office/powerpoint/2010/main" val="73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E1551E-074C-45F7-8D82-E3148822F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 Diagram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D50F85D-75A2-428D-92CF-51CB2D390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AND 	    =&gt;     </a:t>
            </a:r>
            <a:r>
              <a:rPr lang="en-US" dirty="0"/>
              <a:t>&amp;&amp;</a:t>
            </a:r>
            <a:endParaRPr lang="cs-CZ" dirty="0"/>
          </a:p>
          <a:p>
            <a:r>
              <a:rPr lang="cs-CZ" dirty="0"/>
              <a:t>OR       =&gt;     </a:t>
            </a:r>
            <a:r>
              <a:rPr lang="en-US" dirty="0"/>
              <a:t>||</a:t>
            </a:r>
            <a:endParaRPr lang="cs-CZ" dirty="0"/>
          </a:p>
          <a:p>
            <a:r>
              <a:rPr lang="cs-CZ" dirty="0"/>
              <a:t>NOT     =&gt;      !</a:t>
            </a:r>
          </a:p>
        </p:txBody>
      </p:sp>
    </p:spTree>
    <p:extLst>
      <p:ext uri="{BB962C8B-B14F-4D97-AF65-F5344CB8AC3E}">
        <p14:creationId xmlns:p14="http://schemas.microsoft.com/office/powerpoint/2010/main" val="273210270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 bwMode="auto">
          <a:xfrm>
            <a:off x="457200" y="533400"/>
            <a:ext cx="8686800" cy="1600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cs-CZ" dirty="0"/>
              <a:t>Algoritmus, který ověří, že ze zadaných 3 délek stran lze sestrojit trojúhelník.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xfrm>
            <a:off x="457200" y="2420938"/>
            <a:ext cx="8229600" cy="4056062"/>
          </a:xfrm>
        </p:spPr>
        <p:txBody>
          <a:bodyPr/>
          <a:lstStyle/>
          <a:p>
            <a:pPr eaLnBrk="1" hangingPunct="1"/>
            <a:r>
              <a:rPr lang="cs-CZ" dirty="0"/>
              <a:t>je si však třeba uvědomit,</a:t>
            </a:r>
            <a:br>
              <a:rPr lang="cs-CZ" dirty="0"/>
            </a:br>
            <a:r>
              <a:rPr lang="cs-CZ" dirty="0"/>
              <a:t>že se vyhodnotí</a:t>
            </a:r>
            <a:br>
              <a:rPr lang="cs-CZ" dirty="0"/>
            </a:br>
            <a:r>
              <a:rPr lang="cs-CZ" dirty="0"/>
              <a:t>všechny 3 podmínky,</a:t>
            </a:r>
            <a:br>
              <a:rPr lang="cs-CZ" dirty="0"/>
            </a:br>
            <a:r>
              <a:rPr lang="cs-CZ" dirty="0"/>
              <a:t>což nemusí být</a:t>
            </a:r>
            <a:br>
              <a:rPr lang="cs-CZ" dirty="0"/>
            </a:br>
            <a:r>
              <a:rPr lang="cs-CZ" dirty="0"/>
              <a:t>časově zanedbatelné.....</a:t>
            </a:r>
          </a:p>
          <a:p>
            <a:pPr eaLnBrk="1" hangingPunct="1"/>
            <a:endParaRPr lang="cs-CZ" dirty="0"/>
          </a:p>
          <a:p>
            <a:pPr marL="0" indent="0" eaLnBrk="1" hangingPunct="1">
              <a:buNone/>
            </a:pPr>
            <a:r>
              <a:rPr lang="cs-CZ" sz="2000" i="1" dirty="0"/>
              <a:t>Poznámka:</a:t>
            </a:r>
          </a:p>
          <a:p>
            <a:pPr eaLnBrk="1" hangingPunct="1"/>
            <a:r>
              <a:rPr lang="cs-CZ" sz="2000" dirty="0"/>
              <a:t>záleží na konkrétním programovacím</a:t>
            </a:r>
            <a:br>
              <a:rPr lang="cs-CZ" sz="2000" dirty="0"/>
            </a:br>
            <a:r>
              <a:rPr lang="cs-CZ" sz="2000" dirty="0"/>
              <a:t>jazyku, např. v Pascalu se vyhodnotí</a:t>
            </a:r>
            <a:br>
              <a:rPr lang="cs-CZ" sz="2000" dirty="0"/>
            </a:br>
            <a:r>
              <a:rPr lang="cs-CZ" sz="2000" dirty="0"/>
              <a:t>všechny 3 podmínky, ale jazyk C má</a:t>
            </a:r>
            <a:br>
              <a:rPr lang="cs-CZ" sz="2000" dirty="0"/>
            </a:br>
            <a:r>
              <a:rPr lang="cs-CZ" sz="2000" dirty="0"/>
              <a:t>zkrácené vyhodnocení podmínek</a:t>
            </a:r>
            <a:endParaRPr lang="cs-CZ" sz="1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079" y="1919188"/>
            <a:ext cx="3952377" cy="4822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235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Celočíselné datové typy - Java</a:t>
            </a:r>
          </a:p>
        </p:txBody>
      </p:sp>
      <p:graphicFrame>
        <p:nvGraphicFramePr>
          <p:cNvPr id="11330" name="Group 6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706690"/>
        </p:xfrm>
        <a:graphic>
          <a:graphicData uri="http://schemas.openxmlformats.org/drawingml/2006/table">
            <a:tbl>
              <a:tblPr/>
              <a:tblGrid>
                <a:gridCol w="1090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8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0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1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Název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Rozsah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Velikost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&lt;-128; +127&gt;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byte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&lt;-32 768; +32 767&gt;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byte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&lt;-2 147 438 648; + 2 147 438 647&gt;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byte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&lt;-9,223*10</a:t>
                      </a:r>
                      <a:r>
                        <a:rPr kumimoji="0" lang="cs-CZ" altLang="cs-CZ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+9,223*10</a:t>
                      </a:r>
                      <a:r>
                        <a:rPr kumimoji="0" lang="cs-CZ" altLang="cs-CZ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byte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4885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Reálné datové typy - Java</a:t>
            </a:r>
          </a:p>
        </p:txBody>
      </p:sp>
      <p:graphicFrame>
        <p:nvGraphicFramePr>
          <p:cNvPr id="13345" name="Group 33"/>
          <p:cNvGraphicFramePr>
            <a:graphicFrameLocks noGrp="1"/>
          </p:cNvGraphicFramePr>
          <p:nvPr/>
        </p:nvGraphicFramePr>
        <p:xfrm>
          <a:off x="395288" y="1844675"/>
          <a:ext cx="8229600" cy="1624014"/>
        </p:xfrm>
        <a:graphic>
          <a:graphicData uri="http://schemas.openxmlformats.org/drawingml/2006/table">
            <a:tbl>
              <a:tblPr/>
              <a:tblGrid>
                <a:gridCol w="1162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0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1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Název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Rozsah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Velikost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float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1.4E-45 až 3.4E+38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byte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double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4.9E-324 až 1.7E+308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byte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342" name="Rectangle 30"/>
          <p:cNvSpPr>
            <a:spLocks noChangeArrowheads="1"/>
          </p:cNvSpPr>
          <p:nvPr/>
        </p:nvSpPr>
        <p:spPr bwMode="auto">
          <a:xfrm>
            <a:off x="406400" y="4249738"/>
            <a:ext cx="7766000" cy="154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cs-CZ" altLang="cs-CZ" sz="2400" dirty="0">
                <a:latin typeface="+mn-lt"/>
              </a:rPr>
              <a:t>v praxi se při zadávání reálného čísla pro oddělení celé a desetinné části používá tečka, např. 15</a:t>
            </a:r>
            <a:r>
              <a:rPr lang="cs-CZ" altLang="cs-CZ" sz="5400" dirty="0">
                <a:solidFill>
                  <a:srgbClr val="FF0000"/>
                </a:solidFill>
                <a:latin typeface="+mn-lt"/>
              </a:rPr>
              <a:t>.</a:t>
            </a:r>
            <a:r>
              <a:rPr lang="cs-CZ" altLang="cs-CZ" sz="2400" dirty="0">
                <a:latin typeface="+mn-lt"/>
              </a:rPr>
              <a:t>3</a:t>
            </a:r>
          </a:p>
          <a:p>
            <a:pPr>
              <a:buFontTx/>
              <a:buNone/>
            </a:pPr>
            <a:endParaRPr lang="cs-CZ" altLang="cs-CZ" sz="2400" dirty="0">
              <a:latin typeface="+mn-lt"/>
            </a:endParaRPr>
          </a:p>
          <a:p>
            <a:pPr>
              <a:buFontTx/>
              <a:buNone/>
            </a:pPr>
            <a:r>
              <a:rPr lang="cs-CZ" altLang="cs-CZ" sz="2400" dirty="0">
                <a:latin typeface="+mn-lt"/>
              </a:rPr>
              <a:t>my však reálná čísla budeme zapisovat dle naších zvyklostí</a:t>
            </a:r>
          </a:p>
        </p:txBody>
      </p:sp>
    </p:spTree>
    <p:extLst>
      <p:ext uri="{BB962C8B-B14F-4D97-AF65-F5344CB8AC3E}">
        <p14:creationId xmlns:p14="http://schemas.microsoft.com/office/powerpoint/2010/main" val="3337336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Při vytváření algoritmů neřešíme datové typy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Datové typy jsou záležitostí konkrétního programovacího jazyka. V našich algoritmech budeme pracovat výlučně s čísly, velmi často s celými.</a:t>
            </a:r>
          </a:p>
        </p:txBody>
      </p:sp>
    </p:spTree>
    <p:extLst>
      <p:ext uri="{BB962C8B-B14F-4D97-AF65-F5344CB8AC3E}">
        <p14:creationId xmlns:p14="http://schemas.microsoft.com/office/powerpoint/2010/main" val="3885686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Název proměnné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názvu „nesmí“ být mezery (použijte raději podtržítko)</a:t>
            </a:r>
          </a:p>
          <a:p>
            <a:r>
              <a:rPr lang="cs-CZ" dirty="0"/>
              <a:t>nedoporučují se znaky s diakritikou</a:t>
            </a:r>
          </a:p>
          <a:p>
            <a:r>
              <a:rPr lang="cs-CZ" dirty="0"/>
              <a:t>název proměnné by měl mít vypovídací hodnotu, k čemu proměnná slouží</a:t>
            </a:r>
          </a:p>
          <a:p>
            <a:r>
              <a:rPr lang="cs-CZ" dirty="0"/>
              <a:t>u víceslovného názvu proměnné první písmeno každého dalšího slova velké (různé zvyklosti u různých programovacích jazyků)</a:t>
            </a:r>
          </a:p>
          <a:p>
            <a:pPr lvl="1"/>
            <a:r>
              <a:rPr lang="cs-CZ" dirty="0" err="1"/>
              <a:t>objemKruhu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některé programovací jazyky ROZLIŠUJÍ velikost písma (jsou tzv. „Case Sensitive“)</a:t>
            </a:r>
          </a:p>
          <a:p>
            <a:pPr lvl="1"/>
            <a:r>
              <a:rPr lang="cs-CZ" dirty="0" err="1"/>
              <a:t>promA</a:t>
            </a:r>
            <a:r>
              <a:rPr lang="cs-CZ" dirty="0"/>
              <a:t>, </a:t>
            </a:r>
            <a:r>
              <a:rPr lang="cs-CZ" dirty="0" err="1"/>
              <a:t>Proma</a:t>
            </a:r>
            <a:r>
              <a:rPr lang="cs-CZ" dirty="0"/>
              <a:t>, </a:t>
            </a:r>
            <a:r>
              <a:rPr lang="cs-CZ" dirty="0" err="1"/>
              <a:t>PROMa</a:t>
            </a:r>
            <a:r>
              <a:rPr lang="cs-CZ" dirty="0"/>
              <a:t> apod.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46E6AFC-EF91-4CF0-BA47-E54F9E986B0E}"/>
              </a:ext>
            </a:extLst>
          </p:cNvPr>
          <p:cNvSpPr txBox="1"/>
          <p:nvPr/>
        </p:nvSpPr>
        <p:spPr>
          <a:xfrm>
            <a:off x="4139952" y="6309320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70C0"/>
                </a:solidFill>
                <a:highlight>
                  <a:srgbClr val="FFFF00"/>
                </a:highlight>
              </a:rPr>
              <a:t>např. jazyk C, ale i PS Diagram!!!</a:t>
            </a:r>
          </a:p>
        </p:txBody>
      </p:sp>
    </p:spTree>
    <p:extLst>
      <p:ext uri="{BB962C8B-B14F-4D97-AF65-F5344CB8AC3E}">
        <p14:creationId xmlns:p14="http://schemas.microsoft.com/office/powerpoint/2010/main" val="40164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/>
          <p:cNvGrpSpPr>
            <a:grpSpLocks/>
          </p:cNvGrpSpPr>
          <p:nvPr/>
        </p:nvGrpSpPr>
        <p:grpSpPr bwMode="auto">
          <a:xfrm>
            <a:off x="2144169" y="1784945"/>
            <a:ext cx="5164135" cy="4524375"/>
            <a:chOff x="2698750" y="1052513"/>
            <a:chExt cx="6337300" cy="5472112"/>
          </a:xfrm>
        </p:grpSpPr>
        <p:sp>
          <p:nvSpPr>
            <p:cNvPr id="5" name="AutoShape 5"/>
            <p:cNvSpPr>
              <a:spLocks noChangeArrowheads="1"/>
            </p:cNvSpPr>
            <p:nvPr/>
          </p:nvSpPr>
          <p:spPr bwMode="auto">
            <a:xfrm>
              <a:off x="3611563" y="3173413"/>
              <a:ext cx="1150937" cy="792162"/>
            </a:xfrm>
            <a:prstGeom prst="flowChartDecision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sz="1400" b="1" dirty="0"/>
                <a:t>r &lt; 0</a:t>
              </a: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4210050" y="2852738"/>
              <a:ext cx="0" cy="360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4187825" y="3965575"/>
              <a:ext cx="0" cy="3286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3700464" y="3860801"/>
              <a:ext cx="482349" cy="372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cs-CZ" sz="1400" b="1"/>
                <a:t>ne</a:t>
              </a:r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4764088" y="3605213"/>
              <a:ext cx="10080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4991099" y="3238500"/>
              <a:ext cx="616117" cy="372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cs-CZ" sz="1400" b="1" dirty="0"/>
                <a:t>ano</a:t>
              </a:r>
            </a:p>
          </p:txBody>
        </p:sp>
        <p:sp>
          <p:nvSpPr>
            <p:cNvPr id="11" name="AutoShape 15"/>
            <p:cNvSpPr>
              <a:spLocks noChangeArrowheads="1"/>
            </p:cNvSpPr>
            <p:nvPr/>
          </p:nvSpPr>
          <p:spPr bwMode="auto">
            <a:xfrm>
              <a:off x="3059113" y="4294188"/>
              <a:ext cx="2282825" cy="609600"/>
            </a:xfrm>
            <a:prstGeom prst="flowChartProcess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sz="1400" b="1" dirty="0"/>
                <a:t>o = 2 * 3.14 * r</a:t>
              </a:r>
            </a:p>
          </p:txBody>
        </p:sp>
        <p:sp>
          <p:nvSpPr>
            <p:cNvPr id="12" name="Line 16"/>
            <p:cNvSpPr>
              <a:spLocks noChangeShapeType="1"/>
            </p:cNvSpPr>
            <p:nvPr/>
          </p:nvSpPr>
          <p:spPr bwMode="auto">
            <a:xfrm>
              <a:off x="4210050" y="2132013"/>
              <a:ext cx="0" cy="360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3" name="Line 17"/>
            <p:cNvSpPr>
              <a:spLocks noChangeShapeType="1"/>
            </p:cNvSpPr>
            <p:nvPr/>
          </p:nvSpPr>
          <p:spPr bwMode="auto">
            <a:xfrm>
              <a:off x="4210050" y="1411288"/>
              <a:ext cx="0" cy="360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4" name="AutoShape 18"/>
            <p:cNvSpPr>
              <a:spLocks noChangeArrowheads="1"/>
            </p:cNvSpPr>
            <p:nvPr/>
          </p:nvSpPr>
          <p:spPr bwMode="auto">
            <a:xfrm>
              <a:off x="3633788" y="1052513"/>
              <a:ext cx="1152525" cy="358775"/>
            </a:xfrm>
            <a:prstGeom prst="flowChartTerminator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sz="1400" b="1" dirty="0"/>
                <a:t>ZAČÁTEK</a:t>
              </a:r>
            </a:p>
          </p:txBody>
        </p:sp>
        <p:sp>
          <p:nvSpPr>
            <p:cNvPr id="15" name="Line 20"/>
            <p:cNvSpPr>
              <a:spLocks noChangeShapeType="1"/>
            </p:cNvSpPr>
            <p:nvPr/>
          </p:nvSpPr>
          <p:spPr bwMode="auto">
            <a:xfrm>
              <a:off x="4210050" y="4941888"/>
              <a:ext cx="0" cy="360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6" name="AutoShape 21"/>
            <p:cNvSpPr>
              <a:spLocks noChangeArrowheads="1"/>
            </p:cNvSpPr>
            <p:nvPr/>
          </p:nvSpPr>
          <p:spPr bwMode="auto">
            <a:xfrm>
              <a:off x="3633788" y="6165850"/>
              <a:ext cx="1152525" cy="358775"/>
            </a:xfrm>
            <a:prstGeom prst="flowChartTerminator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sz="1400" b="1" dirty="0"/>
                <a:t>KONEC</a:t>
              </a:r>
            </a:p>
          </p:txBody>
        </p:sp>
        <p:sp>
          <p:nvSpPr>
            <p:cNvPr id="17" name="Line 22"/>
            <p:cNvSpPr>
              <a:spLocks noChangeShapeType="1"/>
            </p:cNvSpPr>
            <p:nvPr/>
          </p:nvSpPr>
          <p:spPr bwMode="auto">
            <a:xfrm>
              <a:off x="4210050" y="5734050"/>
              <a:ext cx="0" cy="43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8" name="Line 23"/>
            <p:cNvSpPr>
              <a:spLocks noChangeShapeType="1"/>
            </p:cNvSpPr>
            <p:nvPr/>
          </p:nvSpPr>
          <p:spPr bwMode="auto">
            <a:xfrm flipH="1">
              <a:off x="4210050" y="5949950"/>
              <a:ext cx="30972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9" name="Line 24"/>
            <p:cNvSpPr>
              <a:spLocks noChangeShapeType="1"/>
            </p:cNvSpPr>
            <p:nvPr/>
          </p:nvSpPr>
          <p:spPr bwMode="auto">
            <a:xfrm>
              <a:off x="7307263" y="4005263"/>
              <a:ext cx="0" cy="19446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0" name="AutoShape 25"/>
            <p:cNvSpPr>
              <a:spLocks noChangeArrowheads="1"/>
            </p:cNvSpPr>
            <p:nvPr/>
          </p:nvSpPr>
          <p:spPr bwMode="auto">
            <a:xfrm>
              <a:off x="2698750" y="1773238"/>
              <a:ext cx="3025775" cy="360362"/>
            </a:xfrm>
            <a:prstGeom prst="parallelogram">
              <a:avLst>
                <a:gd name="adj" fmla="val 100019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sz="1400" b="1" dirty="0"/>
                <a:t>Tisk: Zadej poloměr</a:t>
              </a:r>
              <a:endParaRPr lang="en-GB" sz="1400" b="1" dirty="0"/>
            </a:p>
          </p:txBody>
        </p:sp>
        <p:sp>
          <p:nvSpPr>
            <p:cNvPr id="21" name="AutoShape 26"/>
            <p:cNvSpPr>
              <a:spLocks noChangeArrowheads="1"/>
            </p:cNvSpPr>
            <p:nvPr/>
          </p:nvSpPr>
          <p:spPr bwMode="auto">
            <a:xfrm>
              <a:off x="3132138" y="2492375"/>
              <a:ext cx="2159000" cy="360363"/>
            </a:xfrm>
            <a:prstGeom prst="parallelogram">
              <a:avLst>
                <a:gd name="adj" fmla="val 98244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sz="1400" b="1"/>
                <a:t>Čti: r</a:t>
              </a:r>
              <a:endParaRPr lang="en-GB" sz="1400" b="1"/>
            </a:p>
          </p:txBody>
        </p:sp>
        <p:sp>
          <p:nvSpPr>
            <p:cNvPr id="22" name="AutoShape 27"/>
            <p:cNvSpPr>
              <a:spLocks noChangeArrowheads="1"/>
            </p:cNvSpPr>
            <p:nvPr/>
          </p:nvSpPr>
          <p:spPr bwMode="auto">
            <a:xfrm>
              <a:off x="2770188" y="5300663"/>
              <a:ext cx="2879725" cy="433387"/>
            </a:xfrm>
            <a:prstGeom prst="parallelogram">
              <a:avLst>
                <a:gd name="adj" fmla="val 83151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sz="1400" b="1" dirty="0"/>
                <a:t>Tisk: Obvod je o</a:t>
              </a:r>
              <a:endParaRPr lang="en-GB" sz="1400" b="1" dirty="0"/>
            </a:p>
          </p:txBody>
        </p:sp>
        <p:sp>
          <p:nvSpPr>
            <p:cNvPr id="23" name="AutoShape 28"/>
            <p:cNvSpPr>
              <a:spLocks noChangeArrowheads="1"/>
            </p:cNvSpPr>
            <p:nvPr/>
          </p:nvSpPr>
          <p:spPr bwMode="auto">
            <a:xfrm>
              <a:off x="5616575" y="3141663"/>
              <a:ext cx="3419475" cy="863600"/>
            </a:xfrm>
            <a:prstGeom prst="parallelogram">
              <a:avLst>
                <a:gd name="adj" fmla="val 4430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cs-CZ" sz="1400" b="1" dirty="0"/>
                <a:t>Tisk: </a:t>
              </a:r>
            </a:p>
            <a:p>
              <a:pPr algn="ctr"/>
              <a:r>
                <a:rPr lang="cs-CZ" sz="1400" b="1" dirty="0"/>
                <a:t>Chyba, poloměr je záporný</a:t>
              </a:r>
              <a:endParaRPr lang="en-GB" sz="1400" b="1" dirty="0"/>
            </a:p>
          </p:txBody>
        </p:sp>
      </p:grpSp>
      <p:sp>
        <p:nvSpPr>
          <p:cNvPr id="24" name="Nadpis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Algoritmus výpočtu obvodu kruhu</a:t>
            </a:r>
          </a:p>
        </p:txBody>
      </p:sp>
    </p:spTree>
    <p:extLst>
      <p:ext uri="{BB962C8B-B14F-4D97-AF65-F5344CB8AC3E}">
        <p14:creationId xmlns:p14="http://schemas.microsoft.com/office/powerpoint/2010/main" val="34609149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Základy Informatiky&amp;#x0D;&amp;#x0A;14ZINF&amp;quot;&quot;/&gt;&lt;property id=&quot;20307&quot; value=&quot;256&quot;/&gt;&lt;/object&gt;&lt;object type=&quot;3&quot; unique_id=&quot;13176&quot;&gt;&lt;property id=&quot;20148&quot; value=&quot;5&quot;/&gt;&lt;property id=&quot;20300&quot; value=&quot;Slide 3 - &amp;quot;Programovací jazyk KAREL&amp;quot;&quot;/&gt;&lt;property id=&quot;20307&quot; value=&quot;326&quot;/&gt;&lt;/object&gt;&lt;object type=&quot;3&quot; unique_id=&quot;13178&quot;&gt;&lt;property id=&quot;20148&quot; value=&quot;5&quot;/&gt;&lt;property id=&quot;20300&quot; value=&quot;Slide 2 - &amp;quot;Řešení úkolu&amp;#x0D;&amp;#x0A;z minulé&amp;#x0D;&amp;#x0A;hodiny&amp;quot;&quot;/&gt;&lt;property id=&quot;20307&quot; value=&quot;336&quot;/&gt;&lt;/object&gt;&lt;object type=&quot;3&quot; unique_id=&quot;13179&quot;&gt;&lt;property id=&quot;20148&quot; value=&quot;5&quot;/&gt;&lt;property id=&quot;20300&quot; value=&quot;Slide 4 - &amp;quot;Karel – elementární operace&amp;quot;&quot;/&gt;&lt;property id=&quot;20307&quot; value=&quot;337&quot;/&gt;&lt;/object&gt;&lt;object type=&quot;3&quot; unique_id=&quot;13180&quot;&gt;&lt;property id=&quot;20148&quot; value=&quot;5&quot;/&gt;&lt;property id=&quot;20300&quot; value=&quot;Slide 5 - &amp;quot;Karel – základní podmínky&amp;quot;&quot;/&gt;&lt;property id=&quot;20307&quot; value=&quot;338&quot;/&gt;&lt;/object&gt;&lt;object type=&quot;3&quot; unique_id=&quot;13181&quot;&gt;&lt;property id=&quot;20148&quot; value=&quot;5&quot;/&gt;&lt;property id=&quot;20300&quot; value=&quot;Slide 6 - &amp;quot;Karel – zápis podmínek&amp;quot;&quot;/&gt;&lt;property id=&quot;20307&quot; value=&quot;339&quot;/&gt;&lt;/object&gt;&lt;object type=&quot;3&quot; unique_id=&quot;13182&quot;&gt;&lt;property id=&quot;20148&quot; value=&quot;5&quot;/&gt;&lt;property id=&quot;20300&quot; value=&quot;Slide 7 - &amp;quot;Karel – příklad na JeCihla I.&amp;quot;&quot;/&gt;&lt;property id=&quot;20307&quot; value=&quot;341&quot;/&gt;&lt;/object&gt;&lt;object type=&quot;3&quot; unique_id=&quot;13183&quot;&gt;&lt;property id=&quot;20148&quot; value=&quot;5&quot;/&gt;&lt;property id=&quot;20300&quot; value=&quot;Slide 8 - &amp;quot;Karel – příklad na JeCihla II.&amp;quot;&quot;/&gt;&lt;property id=&quot;20307&quot; value=&quot;342&quot;/&gt;&lt;/object&gt;&lt;object type=&quot;3&quot; unique_id=&quot;13184&quot;&gt;&lt;property id=&quot;20148&quot; value=&quot;5&quot;/&gt;&lt;property id=&quot;20300&quot; value=&quot;Slide 9 - &amp;quot;Karel - cykly&amp;quot;&quot;/&gt;&lt;property id=&quot;20307&quot; value=&quot;343&quot;/&gt;&lt;/object&gt;&lt;object type=&quot;3&quot; unique_id=&quot;13185&quot;&gt;&lt;property id=&quot;20148&quot; value=&quot;5&quot;/&gt;&lt;property id=&quot;20300&quot; value=&quot;Slide 10 - &amp;quot;Karel – příklad na cyklus&amp;quot;&quot;/&gt;&lt;property id=&quot;20307&quot; value=&quot;344&quot;/&gt;&lt;/object&gt;&lt;object type=&quot;3&quot; unique_id=&quot;13186&quot;&gt;&lt;property id=&quot;20148&quot; value=&quot;5&quot;/&gt;&lt;property id=&quot;20300&quot; value=&quot;Slide 11 - &amp;quot;Některé chyby&amp;quot;&quot;/&gt;&lt;property id=&quot;20307&quot; value=&quot;345&quot;/&gt;&lt;/object&gt;&lt;object type=&quot;3&quot; unique_id=&quot;13187&quot;&gt;&lt;property id=&quot;20148&quot; value=&quot;5&quot;/&gt;&lt;property id=&quot;20300&quot; value=&quot;Slide 12 - &amp;quot;Komentáře&amp;quot;&quot;/&gt;&lt;property id=&quot;20307&quot; value=&quot;346&quot;/&gt;&lt;/object&gt;&lt;object type=&quot;3&quot; unique_id=&quot;13188&quot;&gt;&lt;property id=&quot;20148&quot; value=&quot;5&quot;/&gt;&lt;property id=&quot;20300&quot; value=&quot;Slide 13 - &amp;quot;Pomůcka (shrnutí)&amp;quot;&quot;/&gt;&lt;property id=&quot;20307&quot; value=&quot;349&quot;/&gt;&lt;/object&gt;&lt;object type=&quot;3&quot; unique_id=&quot;13189&quot;&gt;&lt;property id=&quot;20148&quot; value=&quot;5&quot;/&gt;&lt;property id=&quot;20300&quot; value=&quot;Slide 14 - &amp;quot;Vytvoření procedury (nové příkazy)&amp;quot;&quot;/&gt;&lt;property id=&quot;20307&quot; value=&quot;347&quot;/&gt;&lt;/object&gt;&lt;object type=&quot;3&quot; unique_id=&quot;13190&quot;&gt;&lt;property id=&quot;20148&quot; value=&quot;5&quot;/&gt;&lt;property id=&quot;20300&quot; value=&quot;Slide 15 - &amp;quot;Vytvoření procedury (nové příkazy)&amp;quot;&quot;/&gt;&lt;property id=&quot;20307&quot; value=&quot;351&quot;/&gt;&lt;/object&gt;&lt;object type=&quot;3&quot; unique_id=&quot;13191&quot;&gt;&lt;property id=&quot;20148&quot; value=&quot;5&quot;/&gt;&lt;property id=&quot;20300&quot; value=&quot;Slide 16 - &amp;quot;Vytvoření procedury (nové příkazy)&amp;quot;&quot;/&gt;&lt;property id=&quot;20307&quot; value=&quot;352&quot;/&gt;&lt;/object&gt;&lt;object type=&quot;3&quot; unique_id=&quot;13192&quot;&gt;&lt;property id=&quot;20148&quot; value=&quot;5&quot;/&gt;&lt;property id=&quot;20300&quot; value=&quot;Slide 17 - &amp;quot;Vytvořte procedury (nové příkazy) + zapište vývojovým diagramem&amp;quot;&quot;/&gt;&lt;property id=&quot;20307&quot; value=&quot;350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řehlednost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4250</TotalTime>
  <Words>1618</Words>
  <Application>Microsoft Office PowerPoint</Application>
  <PresentationFormat>Předvádění na obrazovce (4:3)</PresentationFormat>
  <Paragraphs>283</Paragraphs>
  <Slides>45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45</vt:i4>
      </vt:variant>
    </vt:vector>
  </HeadingPairs>
  <TitlesOfParts>
    <vt:vector size="53" baseType="lpstr">
      <vt:lpstr>Arial</vt:lpstr>
      <vt:lpstr>Calibri</vt:lpstr>
      <vt:lpstr>Cambria Math</vt:lpstr>
      <vt:lpstr>Symbol</vt:lpstr>
      <vt:lpstr>Times New Roman</vt:lpstr>
      <vt:lpstr>Přehlednost</vt:lpstr>
      <vt:lpstr>SmartDraw</vt:lpstr>
      <vt:lpstr>SmartDraw Drawing</vt:lpstr>
      <vt:lpstr>Algoritmizace  a datové struktury (14ASD)</vt:lpstr>
      <vt:lpstr>Harmonogram</vt:lpstr>
      <vt:lpstr>Harmonogram</vt:lpstr>
      <vt:lpstr>Proměnná</vt:lpstr>
      <vt:lpstr>Celočíselné datové typy - Java</vt:lpstr>
      <vt:lpstr>Reálné datové typy - Java</vt:lpstr>
      <vt:lpstr>Při vytváření algoritmů neřešíme datové typy</vt:lpstr>
      <vt:lpstr>Název proměnné</vt:lpstr>
      <vt:lpstr>Algoritmus výpočtu obvodu kruhu</vt:lpstr>
      <vt:lpstr>Blbovzdornost algoritmu</vt:lpstr>
      <vt:lpstr>Vysvětlení významu</vt:lpstr>
      <vt:lpstr>Prezentace aplikace PowerPoint</vt:lpstr>
      <vt:lpstr>Prezentace aplikace PowerPoint</vt:lpstr>
      <vt:lpstr>Aritmetické výrazy</vt:lpstr>
      <vt:lpstr>Relační operátory</vt:lpstr>
      <vt:lpstr>Algoritmus výměny hodnot dvou proměnných</vt:lpstr>
      <vt:lpstr>Algoritmus výměny hodnot dvou proměnných – špatné řešení</vt:lpstr>
      <vt:lpstr>Algoritmus výměny hodnot dvou proměnných</vt:lpstr>
      <vt:lpstr>Algoritmus výměny hodnot dvou proměnných</vt:lpstr>
      <vt:lpstr>Algoritmus výměny hodnot dvou proměnných – bez pomocné proměnné</vt:lpstr>
      <vt:lpstr>NA POŘADÍ ZÁLEŽÍ!!!!!</vt:lpstr>
      <vt:lpstr>Algoritmus pro vyhodnocení, zda zadané číslo je sude nebo liché</vt:lpstr>
      <vt:lpstr>Řešení v PS Diagramu (pro větší názornost práce s další proměnnou)</vt:lpstr>
      <vt:lpstr>Cyklus s pevným počtem opakováni</vt:lpstr>
      <vt:lpstr>Cyklus s pevným počtem opakováni</vt:lpstr>
      <vt:lpstr>Cyklus s pevným počtem opakováni</vt:lpstr>
      <vt:lpstr>Cyklus s pevným počtem opakováni</vt:lpstr>
      <vt:lpstr>Cyklus s pevným počtem opakováni</vt:lpstr>
      <vt:lpstr>Upozornění na zobrazení  v PS Diagram</vt:lpstr>
      <vt:lpstr>Násobení dvou celých čísel (A*B) bez operace násobení a dělení – procesor neumí násobit a dělit</vt:lpstr>
      <vt:lpstr>Nutno myslet „strojově“</vt:lpstr>
      <vt:lpstr>Násobení dvou celých čísel (A*B) bez operace * a / – procesor neumí násobit a dělit</vt:lpstr>
      <vt:lpstr>Násobení dvou celých čísel (A*B) bez operace * a /</vt:lpstr>
      <vt:lpstr>Násobení dvou celých čísel (A*B) bez operace * a /, B&gt;0</vt:lpstr>
      <vt:lpstr>Násobení dvou celých čísel (A*B) bez operace * a /, B&gt;1</vt:lpstr>
      <vt:lpstr>Násobení dvou celých čísel (A*B) bez operace * a /, B&gt;1, A&gt;1</vt:lpstr>
      <vt:lpstr>Univerzální algoritmus - násobení dvou celých čísel (A*B) bez operace * a /, (pro libovolná celá čísla, záporná i kladná)</vt:lpstr>
      <vt:lpstr>Algoritmus, který ověří, že ze zadaných 3 délek stran lze sestrojit trojúhelník.</vt:lpstr>
      <vt:lpstr>Booleova algebra I.</vt:lpstr>
      <vt:lpstr>Booleova algebra II.</vt:lpstr>
      <vt:lpstr>Booleova algebra III.</vt:lpstr>
      <vt:lpstr>Booleova algebra IV. – mnemotechnická pomůcka</vt:lpstr>
      <vt:lpstr>Booleova algebra V.</vt:lpstr>
      <vt:lpstr>PS Diagram</vt:lpstr>
      <vt:lpstr>Algoritmus, který ověří, že ze zadaných 3 délek stran lze sestrojit trojúhelník.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</dc:title>
  <dc:creator>K614</dc:creator>
  <cp:lastModifiedBy>MJe</cp:lastModifiedBy>
  <cp:revision>579</cp:revision>
  <dcterms:created xsi:type="dcterms:W3CDTF">2011-10-19T16:54:09Z</dcterms:created>
  <dcterms:modified xsi:type="dcterms:W3CDTF">2020-10-27T19:22:10Z</dcterms:modified>
</cp:coreProperties>
</file>