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8"/>
  </p:notesMasterIdLst>
  <p:sldIdLst>
    <p:sldId id="382" r:id="rId2"/>
    <p:sldId id="386" r:id="rId3"/>
    <p:sldId id="429" r:id="rId4"/>
    <p:sldId id="419" r:id="rId5"/>
    <p:sldId id="407" r:id="rId6"/>
    <p:sldId id="433" r:id="rId7"/>
    <p:sldId id="432" r:id="rId8"/>
    <p:sldId id="422" r:id="rId9"/>
    <p:sldId id="405" r:id="rId10"/>
    <p:sldId id="423" r:id="rId11"/>
    <p:sldId id="434" r:id="rId12"/>
    <p:sldId id="435" r:id="rId13"/>
    <p:sldId id="426" r:id="rId14"/>
    <p:sldId id="427" r:id="rId15"/>
    <p:sldId id="428" r:id="rId16"/>
    <p:sldId id="389" r:id="rId17"/>
    <p:sldId id="387" r:id="rId18"/>
    <p:sldId id="393" r:id="rId19"/>
    <p:sldId id="394" r:id="rId20"/>
    <p:sldId id="388" r:id="rId21"/>
    <p:sldId id="395" r:id="rId22"/>
    <p:sldId id="397" r:id="rId23"/>
    <p:sldId id="391" r:id="rId24"/>
    <p:sldId id="392" r:id="rId25"/>
    <p:sldId id="416" r:id="rId26"/>
    <p:sldId id="396" r:id="rId27"/>
    <p:sldId id="409" r:id="rId28"/>
    <p:sldId id="414" r:id="rId29"/>
    <p:sldId id="411" r:id="rId30"/>
    <p:sldId id="412" r:id="rId31"/>
    <p:sldId id="413" r:id="rId32"/>
    <p:sldId id="415" r:id="rId33"/>
    <p:sldId id="418" r:id="rId34"/>
    <p:sldId id="417" r:id="rId35"/>
    <p:sldId id="398" r:id="rId36"/>
    <p:sldId id="430" r:id="rId37"/>
  </p:sldIdLst>
  <p:sldSz cx="9144000" cy="6858000" type="screen4x3"/>
  <p:notesSz cx="6858000" cy="9144000"/>
  <p:custDataLst>
    <p:tags r:id="rId39"/>
  </p:custDataLst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Je" initials="MJe" lastIdx="4" clrIdx="0">
    <p:extLst>
      <p:ext uri="{19B8F6BF-5375-455C-9EA6-DF929625EA0E}">
        <p15:presenceInfo xmlns:p15="http://schemas.microsoft.com/office/powerpoint/2012/main" userId="MJ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BAB1"/>
    <a:srgbClr val="00FF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 Středně sytá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Bez stylu, bez mřížky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C2FFA5D-87B4-456A-9821-1D502468CF0F}" styleName="Styl s motivem 1 – zvýraznění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D7AC3CCA-C797-4891-BE02-D94E43425B78}" styleName="Styl Středně sytá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46F890A9-2807-4EBB-B81D-B2AA78EC7F39}" styleName="Tmavý styl 2 – zvýraznění 5/zvýraznění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155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A5C500F4-A4C3-4500-AB42-B7588EB66718}" type="datetimeFigureOut">
              <a:rPr lang="cs-CZ"/>
              <a:pPr>
                <a:defRPr/>
              </a:pPr>
              <a:t>12.11.2020</a:t>
            </a:fld>
            <a:endParaRPr lang="cs-CZ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noProof="0"/>
              <a:t>Klepnutím lze upravit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</a:p>
        </p:txBody>
      </p:sp>
      <p:sp>
        <p:nvSpPr>
          <p:cNvPr id="614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14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CA2B6A6-3BF4-4D24-8757-4E59ECC23A0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2621552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CA2B6A6-3BF4-4D24-8757-4E59ECC23A0F}" type="slidenum">
              <a:rPr lang="cs-CZ" smtClean="0"/>
              <a:pPr>
                <a:defRPr/>
              </a:pPr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264534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CA2B6A6-3BF4-4D24-8757-4E59ECC23A0F}" type="slidenum">
              <a:rPr lang="cs-CZ" smtClean="0"/>
              <a:pPr>
                <a:defRPr/>
              </a:pPr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83213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7"/>
          <p:cNvCxnSpPr/>
          <p:nvPr/>
        </p:nvCxnSpPr>
        <p:spPr>
          <a:xfrm>
            <a:off x="685800" y="3398838"/>
            <a:ext cx="7848600" cy="158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0C958A-F6CE-46F6-A536-A472F957D786}" type="datetime10">
              <a:rPr lang="cs-CZ" smtClean="0"/>
              <a:t>07:20</a:t>
            </a:fld>
            <a:endParaRPr lang="cs-CZ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A2726F-3487-413C-B98C-88A5C57A59C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58D51D-1C1B-4DF4-8ABD-96D2BA781B65}" type="datetime10">
              <a:rPr lang="cs-CZ" smtClean="0"/>
              <a:t>07:20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BF8858-2AD5-42F9-8D64-E96D5545B13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B84A46-5F35-46EB-9FCD-DE66D42E7F02}" type="datetime10">
              <a:rPr lang="cs-CZ" smtClean="0"/>
              <a:t>07:20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7F427B-EFAF-4C5C-8F67-8BEB69FFA54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CD6D77-957C-45AD-9722-383E56A4B972}" type="datetime10">
              <a:rPr lang="cs-CZ" smtClean="0"/>
              <a:t>07:20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4F76A0-FE37-4F68-A2F4-4F82EB98264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6"/>
          <p:cNvCxnSpPr/>
          <p:nvPr/>
        </p:nvCxnSpPr>
        <p:spPr>
          <a:xfrm>
            <a:off x="731838" y="4598988"/>
            <a:ext cx="7848600" cy="158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/>
          <a:lstStyle>
            <a:lvl1pPr algn="l">
              <a:defRPr sz="4800" b="0" cap="all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FB0B48-2BE2-45BE-836E-96502C9240CA}" type="datetime10">
              <a:rPr lang="cs-CZ" smtClean="0"/>
              <a:t>07:20</a:t>
            </a:fld>
            <a:endParaRPr lang="cs-CZ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B91485-7B0D-41E2-8379-A93BF1699DB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EF97E6-7B6F-4F74-91CD-2EC2EB3A0A47}" type="datetime10">
              <a:rPr lang="cs-CZ" smtClean="0"/>
              <a:t>07:20</a:t>
            </a:fld>
            <a:endParaRPr lang="cs-CZ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42222B-CB6B-4E48-AE88-4D5616F17D8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10"/>
          <p:cNvCxnSpPr/>
          <p:nvPr/>
        </p:nvCxnSpPr>
        <p:spPr>
          <a:xfrm rot="5400000">
            <a:off x="2218531" y="4045744"/>
            <a:ext cx="4708525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5DD7BB-71C4-47C4-879C-69918C86467B}" type="datetime10">
              <a:rPr lang="cs-CZ" smtClean="0"/>
              <a:t>07:20</a:t>
            </a:fld>
            <a:endParaRPr lang="cs-CZ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71A9D8-39EE-4620-BE70-DD5EAF8D4D3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6A3BF6-4FE2-4E34-BFBC-E28C6BF710D8}" type="datetime10">
              <a:rPr lang="cs-CZ" smtClean="0"/>
              <a:t>07:20</a:t>
            </a:fld>
            <a:endParaRPr lang="cs-CZ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A113E0-F4D3-467E-9F0A-D48CD8A9329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0D8933-38C6-4AED-AABD-6995D3CF8780}" type="datetime10">
              <a:rPr lang="cs-CZ" smtClean="0"/>
              <a:t>07:20</a:t>
            </a:fld>
            <a:endParaRPr lang="cs-CZ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323738-4BB3-4A3C-8544-6852F656F71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8"/>
          <p:cNvCxnSpPr/>
          <p:nvPr/>
        </p:nvCxnSpPr>
        <p:spPr>
          <a:xfrm rot="5400000">
            <a:off x="-13494" y="3580607"/>
            <a:ext cx="5578475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3B7AA5-7411-419B-9129-BF169E600295}" type="datetime10">
              <a:rPr lang="cs-CZ" smtClean="0"/>
              <a:t>07:20</a:t>
            </a:fld>
            <a:endParaRPr lang="cs-CZ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2E333D-845F-4923-99AE-3DFEE0AC912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/>
              <a:t>Kliknutím na ikonu přidáte obrázek.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F4E4BA-B3AA-4C2D-AAC4-4F26589CE664}" type="datetime10">
              <a:rPr lang="cs-CZ" smtClean="0"/>
              <a:t>07:20</a:t>
            </a:fld>
            <a:endParaRPr lang="cs-CZ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C99A34-5C19-4F98-ADC7-A99F447A624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663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9050"/>
            <a:ext cx="289560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52F976C4-FA07-4114-80B0-D086F6883041}" type="datetime10">
              <a:rPr lang="cs-CZ" smtClean="0"/>
              <a:t>07:20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9050"/>
            <a:ext cx="4114800" cy="32861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9050"/>
            <a:ext cx="106680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 b="1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AC73F509-7BC1-4CCD-8A1D-08C31350369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5" r:id="rId2"/>
    <p:sldLayoutId id="2147483697" r:id="rId3"/>
    <p:sldLayoutId id="2147483694" r:id="rId4"/>
    <p:sldLayoutId id="2147483698" r:id="rId5"/>
    <p:sldLayoutId id="2147483693" r:id="rId6"/>
    <p:sldLayoutId id="2147483692" r:id="rId7"/>
    <p:sldLayoutId id="2147483699" r:id="rId8"/>
    <p:sldLayoutId id="2147483691" r:id="rId9"/>
    <p:sldLayoutId id="2147483690" r:id="rId10"/>
    <p:sldLayoutId id="2147483689" r:id="rId11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 spc="-1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9pPr>
    </p:titleStyle>
    <p:bodyStyle>
      <a:lvl1pPr marL="182563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0250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7450" indent="-1365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Arial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9.w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0.w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1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12.w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wm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file:///W:\FD\14ASD\ZS_2017-18\14AS_07_PTV-VISSIM.avi" TargetMode="External"/><Relationship Id="rId1" Type="http://schemas.microsoft.com/office/2007/relationships/media" Target="file:///W:\FD\14ASD\ZS_2017-18\14AS_07_PTV-VISSIM.avi" TargetMode="External"/><Relationship Id="rId4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20.wmf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22.w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23.w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24.wmf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25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3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5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4.w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7.w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cs-CZ" b="1" dirty="0"/>
              <a:t>Algoritmizace </a:t>
            </a:r>
            <a:br>
              <a:rPr lang="cs-CZ" b="1" dirty="0"/>
            </a:br>
            <a:r>
              <a:rPr lang="cs-CZ" b="1" dirty="0"/>
              <a:t>a datové struktury</a:t>
            </a:r>
            <a:br>
              <a:rPr lang="cs-CZ" b="1" dirty="0"/>
            </a:br>
            <a:r>
              <a:rPr lang="cs-CZ" b="1" dirty="0"/>
              <a:t>(14ASD)</a:t>
            </a:r>
          </a:p>
        </p:txBody>
      </p:sp>
      <p:sp>
        <p:nvSpPr>
          <p:cNvPr id="9219" name="Podnadpis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eaLnBrk="1" hangingPunct="1"/>
            <a:r>
              <a:rPr lang="cs-CZ" altLang="cs-CZ" dirty="0"/>
              <a:t>7. cvičení</a:t>
            </a:r>
          </a:p>
        </p:txBody>
      </p:sp>
    </p:spTree>
    <p:extLst>
      <p:ext uri="{BB962C8B-B14F-4D97-AF65-F5344CB8AC3E}">
        <p14:creationId xmlns:p14="http://schemas.microsoft.com/office/powerpoint/2010/main" val="41900660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2552780"/>
              </p:ext>
            </p:extLst>
          </p:nvPr>
        </p:nvGraphicFramePr>
        <p:xfrm>
          <a:off x="278523" y="692696"/>
          <a:ext cx="8694291" cy="58326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64" name="SmartDraw" r:id="rId3" imgW="9299160" imgH="6239160" progId="SmartDraw.2">
                  <p:embed/>
                </p:oleObj>
              </mc:Choice>
              <mc:Fallback>
                <p:oleObj name="SmartDraw" r:id="rId3" imgW="9299160" imgH="6239160" progId="SmartDraw.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78523" y="692696"/>
                        <a:ext cx="8694291" cy="583264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872150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57200" y="533400"/>
            <a:ext cx="3898776" cy="5991944"/>
          </a:xfrm>
        </p:spPr>
        <p:txBody>
          <a:bodyPr anchor="t">
            <a:noAutofit/>
          </a:bodyPr>
          <a:lstStyle/>
          <a:p>
            <a:pPr>
              <a:defRPr/>
            </a:pPr>
            <a:r>
              <a:rPr lang="cs-CZ" dirty="0"/>
              <a:t>Vytvořte algoritmus, který vypíše posloupnost hodnot od 1 až do zadaného čísla</a:t>
            </a:r>
            <a:br>
              <a:rPr lang="cs-CZ" dirty="0"/>
            </a:br>
            <a:r>
              <a:rPr lang="cs-CZ" sz="3200" dirty="0">
                <a:solidFill>
                  <a:srgbClr val="00B0F0"/>
                </a:solidFill>
              </a:rPr>
              <a:t>- hodnoty posloupnosti se postupně vypíší jednotlivě.</a:t>
            </a:r>
            <a:endParaRPr lang="cs-CZ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72448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57200" y="533400"/>
            <a:ext cx="3898776" cy="5991944"/>
          </a:xfrm>
        </p:spPr>
        <p:txBody>
          <a:bodyPr anchor="t">
            <a:noAutofit/>
          </a:bodyPr>
          <a:lstStyle/>
          <a:p>
            <a:pPr>
              <a:defRPr/>
            </a:pPr>
            <a:r>
              <a:rPr lang="cs-CZ" dirty="0"/>
              <a:t>Vytvořte algoritmus, který vypíše posloupnost hodnot od 1 až do zadaného čísla</a:t>
            </a:r>
          </a:p>
        </p:txBody>
      </p:sp>
      <p:graphicFrame>
        <p:nvGraphicFramePr>
          <p:cNvPr id="2" name="Objek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03237808"/>
              </p:ext>
            </p:extLst>
          </p:nvPr>
        </p:nvGraphicFramePr>
        <p:xfrm>
          <a:off x="4932040" y="788553"/>
          <a:ext cx="2252663" cy="5481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4" name="SmartDraw" r:id="rId3" imgW="2252160" imgH="5481720" progId="SmartDraw.2">
                  <p:embed/>
                </p:oleObj>
              </mc:Choice>
              <mc:Fallback>
                <p:oleObj name="SmartDraw" r:id="rId3" imgW="2252160" imgH="5481720" progId="SmartDraw.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932040" y="788553"/>
                        <a:ext cx="2252663" cy="54816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978789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/>
          </p:cNvSpPr>
          <p:nvPr>
            <p:ph type="title"/>
          </p:nvPr>
        </p:nvSpPr>
        <p:spPr bwMode="auto">
          <a:xfrm>
            <a:off x="107950" y="533400"/>
            <a:ext cx="9144000" cy="1527175"/>
          </a:xfrm>
          <a:extLst/>
        </p:spPr>
        <p:txBody>
          <a:bodyPr wrap="square" numCol="1" anchorCtr="0" compatLnSpc="1">
            <a:prstTxWarp prst="textNoShape">
              <a:avLst/>
            </a:prstTxWarp>
            <a:noAutofit/>
          </a:bodyPr>
          <a:lstStyle/>
          <a:p>
            <a:pPr eaLnBrk="1" hangingPunct="1">
              <a:defRPr/>
            </a:pPr>
            <a:r>
              <a:rPr lang="cs-CZ" dirty="0"/>
              <a:t>Vytvořte algoritmus, který bude počítat </a:t>
            </a:r>
            <a:br>
              <a:rPr lang="en-US" dirty="0"/>
            </a:br>
            <a:r>
              <a:rPr lang="cs-CZ" dirty="0"/>
              <a:t>faktoriál ze zadaného celého čísla R </a:t>
            </a:r>
            <a:r>
              <a:rPr lang="en-US" dirty="0"/>
              <a:t>&gt;</a:t>
            </a:r>
            <a:r>
              <a:rPr lang="cs-CZ" dirty="0"/>
              <a:t>=</a:t>
            </a:r>
            <a:r>
              <a:rPr lang="en-US" dirty="0"/>
              <a:t> 0</a:t>
            </a:r>
            <a:endParaRPr lang="cs-CZ" dirty="0"/>
          </a:p>
        </p:txBody>
      </p:sp>
      <p:sp>
        <p:nvSpPr>
          <p:cNvPr id="6" name="TextovéPole 5"/>
          <p:cNvSpPr txBox="1">
            <a:spLocks noChangeArrowheads="1"/>
          </p:cNvSpPr>
          <p:nvPr/>
        </p:nvSpPr>
        <p:spPr bwMode="auto">
          <a:xfrm>
            <a:off x="250825" y="2276475"/>
            <a:ext cx="28813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400"/>
              <a:t>R!=R*(R-1)!</a:t>
            </a:r>
          </a:p>
        </p:txBody>
      </p:sp>
      <p:sp>
        <p:nvSpPr>
          <p:cNvPr id="8" name="TextovéPole 7"/>
          <p:cNvSpPr txBox="1">
            <a:spLocks noChangeArrowheads="1"/>
          </p:cNvSpPr>
          <p:nvPr/>
        </p:nvSpPr>
        <p:spPr bwMode="auto">
          <a:xfrm>
            <a:off x="250825" y="2738438"/>
            <a:ext cx="288131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400" dirty="0"/>
              <a:t>R!=R*(R-1)*….*2*1</a:t>
            </a:r>
          </a:p>
        </p:txBody>
      </p:sp>
      <p:sp>
        <p:nvSpPr>
          <p:cNvPr id="9" name="TextovéPole 8"/>
          <p:cNvSpPr txBox="1">
            <a:spLocks noChangeArrowheads="1"/>
          </p:cNvSpPr>
          <p:nvPr/>
        </p:nvSpPr>
        <p:spPr bwMode="auto">
          <a:xfrm>
            <a:off x="250825" y="3255963"/>
            <a:ext cx="2881313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400"/>
              <a:t>R!=1*2*….*(R-1)*R</a:t>
            </a:r>
          </a:p>
        </p:txBody>
      </p:sp>
      <p:sp>
        <p:nvSpPr>
          <p:cNvPr id="10" name="TextovéPole 9"/>
          <p:cNvSpPr txBox="1">
            <a:spLocks noChangeArrowheads="1"/>
          </p:cNvSpPr>
          <p:nvPr/>
        </p:nvSpPr>
        <p:spPr bwMode="auto">
          <a:xfrm>
            <a:off x="251520" y="3760713"/>
            <a:ext cx="295232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2400" dirty="0"/>
              <a:t>0!=1</a:t>
            </a:r>
          </a:p>
        </p:txBody>
      </p:sp>
      <p:sp>
        <p:nvSpPr>
          <p:cNvPr id="11" name="TextovéPole 9"/>
          <p:cNvSpPr txBox="1">
            <a:spLocks noChangeArrowheads="1"/>
          </p:cNvSpPr>
          <p:nvPr/>
        </p:nvSpPr>
        <p:spPr bwMode="auto">
          <a:xfrm>
            <a:off x="395536" y="4816311"/>
            <a:ext cx="770485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2400" dirty="0">
                <a:solidFill>
                  <a:srgbClr val="0070C0"/>
                </a:solidFill>
              </a:rPr>
              <a:t>Na vstupu ošetřete, zda uživatel zadal nezáporné R. Pokud zadal záporné R, znovu čtěte R tak dlouho, dokud není zadáno číslo správně, tedy &gt;=0.</a:t>
            </a:r>
          </a:p>
        </p:txBody>
      </p:sp>
    </p:spTree>
    <p:extLst>
      <p:ext uri="{BB962C8B-B14F-4D97-AF65-F5344CB8AC3E}">
        <p14:creationId xmlns:p14="http://schemas.microsoft.com/office/powerpoint/2010/main" val="1835699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859542"/>
              </p:ext>
            </p:extLst>
          </p:nvPr>
        </p:nvGraphicFramePr>
        <p:xfrm>
          <a:off x="1187624" y="512909"/>
          <a:ext cx="6738640" cy="62038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98" name="SmartDraw" r:id="rId3" imgW="7141320" imgH="6574320" progId="SmartDraw.2">
                  <p:embed/>
                </p:oleObj>
              </mc:Choice>
              <mc:Fallback>
                <p:oleObj name="SmartDraw" r:id="rId3" imgW="7141320" imgH="6574320" progId="SmartDraw.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87624" y="512909"/>
                        <a:ext cx="6738640" cy="620380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ovéPole 4"/>
          <p:cNvSpPr txBox="1">
            <a:spLocks noChangeArrowheads="1"/>
          </p:cNvSpPr>
          <p:nvPr/>
        </p:nvSpPr>
        <p:spPr bwMode="auto">
          <a:xfrm>
            <a:off x="6413579" y="4893146"/>
            <a:ext cx="273685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400" dirty="0">
                <a:solidFill>
                  <a:srgbClr val="FF0000"/>
                </a:solidFill>
              </a:rPr>
              <a:t>Mohl by cyklus hned začít s </a:t>
            </a:r>
            <a:r>
              <a:rPr lang="cs-CZ" sz="2400" i="1" dirty="0">
                <a:solidFill>
                  <a:srgbClr val="FF0000"/>
                </a:solidFill>
              </a:rPr>
              <a:t>i</a:t>
            </a:r>
            <a:r>
              <a:rPr lang="cs-CZ" sz="2400" dirty="0">
                <a:solidFill>
                  <a:srgbClr val="FF0000"/>
                </a:solidFill>
              </a:rPr>
              <a:t>=2 (tzn. i=2..R)</a:t>
            </a:r>
          </a:p>
          <a:p>
            <a:pPr algn="ctr"/>
            <a:r>
              <a:rPr lang="cs-CZ" sz="4800" b="1" dirty="0">
                <a:solidFill>
                  <a:srgbClr val="FF0000"/>
                </a:solidFill>
              </a:rPr>
              <a:t>?</a:t>
            </a:r>
            <a:endParaRPr lang="cs-CZ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1673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4366862"/>
              </p:ext>
            </p:extLst>
          </p:nvPr>
        </p:nvGraphicFramePr>
        <p:xfrm>
          <a:off x="295275" y="431197"/>
          <a:ext cx="8165157" cy="62966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22" name="SmartDraw" r:id="rId3" imgW="8553960" imgH="6595560" progId="SmartDraw.2">
                  <p:embed/>
                </p:oleObj>
              </mc:Choice>
              <mc:Fallback>
                <p:oleObj name="SmartDraw" r:id="rId3" imgW="8553960" imgH="6595560" progId="SmartDraw.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95275" y="431197"/>
                        <a:ext cx="8165157" cy="629662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11" name="TextovéPole 5"/>
          <p:cNvSpPr txBox="1">
            <a:spLocks noChangeArrowheads="1"/>
          </p:cNvSpPr>
          <p:nvPr/>
        </p:nvSpPr>
        <p:spPr bwMode="auto">
          <a:xfrm>
            <a:off x="5902325" y="332656"/>
            <a:ext cx="3134171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2400" b="1" dirty="0">
                <a:solidFill>
                  <a:srgbClr val="0070C0"/>
                </a:solidFill>
              </a:rPr>
              <a:t>Algoritmus zapsaný pomocí cyklu s podmínkou na začátku</a:t>
            </a:r>
          </a:p>
        </p:txBody>
      </p:sp>
      <p:sp>
        <p:nvSpPr>
          <p:cNvPr id="4" name="TextovéPole 3"/>
          <p:cNvSpPr txBox="1">
            <a:spLocks noChangeArrowheads="1"/>
          </p:cNvSpPr>
          <p:nvPr/>
        </p:nvSpPr>
        <p:spPr bwMode="auto">
          <a:xfrm>
            <a:off x="6299646" y="4941168"/>
            <a:ext cx="273685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400" dirty="0">
                <a:solidFill>
                  <a:srgbClr val="FF0000"/>
                </a:solidFill>
              </a:rPr>
              <a:t>Mohla by proměnná </a:t>
            </a:r>
            <a:r>
              <a:rPr lang="cs-CZ" sz="2400" i="1" dirty="0">
                <a:solidFill>
                  <a:srgbClr val="FF0000"/>
                </a:solidFill>
              </a:rPr>
              <a:t>i</a:t>
            </a:r>
            <a:r>
              <a:rPr lang="cs-CZ" sz="2400" dirty="0">
                <a:solidFill>
                  <a:srgbClr val="FF0000"/>
                </a:solidFill>
              </a:rPr>
              <a:t> být nastavena na </a:t>
            </a:r>
            <a:r>
              <a:rPr lang="cs-CZ" sz="2400" i="1" dirty="0">
                <a:solidFill>
                  <a:srgbClr val="FF0000"/>
                </a:solidFill>
              </a:rPr>
              <a:t>i</a:t>
            </a:r>
            <a:r>
              <a:rPr lang="cs-CZ" sz="2400" dirty="0">
                <a:solidFill>
                  <a:srgbClr val="FF0000"/>
                </a:solidFill>
              </a:rPr>
              <a:t>=2? </a:t>
            </a:r>
          </a:p>
        </p:txBody>
      </p:sp>
    </p:spTree>
    <p:extLst>
      <p:ext uri="{BB962C8B-B14F-4D97-AF65-F5344CB8AC3E}">
        <p14:creationId xmlns:p14="http://schemas.microsoft.com/office/powerpoint/2010/main" val="245303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Liniové</a:t>
            </a:r>
            <a:r>
              <a:rPr lang="en-US" dirty="0"/>
              <a:t> </a:t>
            </a:r>
            <a:r>
              <a:rPr lang="en-US" dirty="0" err="1"/>
              <a:t>řízení</a:t>
            </a:r>
            <a:r>
              <a:rPr lang="en-US" dirty="0"/>
              <a:t> </a:t>
            </a:r>
            <a:r>
              <a:rPr lang="en-US" dirty="0" err="1"/>
              <a:t>dopravy</a:t>
            </a:r>
            <a:r>
              <a:rPr lang="en-US" dirty="0"/>
              <a:t> (RLTC –</a:t>
            </a:r>
            <a:r>
              <a:rPr lang="cs-CZ" dirty="0"/>
              <a:t> </a:t>
            </a:r>
            <a:r>
              <a:rPr lang="en-US" dirty="0"/>
              <a:t>Road Line Traffic Control)</a:t>
            </a:r>
            <a:endParaRPr lang="cs-CZ" dirty="0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gray">
          <a:xfrm>
            <a:off x="0" y="1632285"/>
            <a:ext cx="367748" cy="4474047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</a:gradFill>
          <a:ln w="152400">
            <a:noFill/>
          </a:ln>
          <a:ex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anchor="ctr"/>
          <a:lstStyle/>
          <a:p>
            <a:endParaRPr lang="cs-CZ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269" y="1529308"/>
            <a:ext cx="8257382" cy="46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9104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Principy liniového řízení dopravy I.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21368" y="1632285"/>
            <a:ext cx="8133347" cy="2173998"/>
          </a:xfrm>
        </p:spPr>
        <p:txBody>
          <a:bodyPr/>
          <a:lstStyle/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b="1" dirty="0"/>
              <a:t>Regulace rychlosti pomocí proměnného dopravního značení (PDZ) v závislosti na hustotě provozu, neočekávaných událostech na komunikaci nebo povětrnostních podmínkách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dirty="0"/>
              <a:t>Homogenizace dopravního proudu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dirty="0"/>
              <a:t>Informování řidičů o náhlých změnách v dopravní situaci před nimi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dirty="0"/>
              <a:t>Omezování jízdy kamionů v levém jízdním pruhu při vysokých intenzitách provozu, krizových situacích nebo nepříznivých povětrnostních podmínkách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dirty="0"/>
              <a:t>Svedení dopravy mimo jízdní pruh neprůjezdný z důvodu mimořádné události</a:t>
            </a: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gray">
          <a:xfrm>
            <a:off x="0" y="1632285"/>
            <a:ext cx="367748" cy="4474047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</a:gradFill>
          <a:ln w="152400">
            <a:noFill/>
          </a:ln>
          <a:ex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anchor="ctr"/>
          <a:lstStyle/>
          <a:p>
            <a:endParaRPr lang="cs-CZ"/>
          </a:p>
        </p:txBody>
      </p:sp>
      <p:sp>
        <p:nvSpPr>
          <p:cNvPr id="6" name="TextovéPole 5"/>
          <p:cNvSpPr txBox="1"/>
          <p:nvPr/>
        </p:nvSpPr>
        <p:spPr>
          <a:xfrm>
            <a:off x="6409726" y="6453336"/>
            <a:ext cx="26997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/>
              <a:t>© doc. Ing. Tomáš Tichý, Ph.D.</a:t>
            </a:r>
          </a:p>
        </p:txBody>
      </p:sp>
    </p:spTree>
    <p:extLst>
      <p:ext uri="{BB962C8B-B14F-4D97-AF65-F5344CB8AC3E}">
        <p14:creationId xmlns:p14="http://schemas.microsoft.com/office/powerpoint/2010/main" val="11272785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Principy liniového řízení dopravy II.</a:t>
            </a: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gray">
          <a:xfrm>
            <a:off x="0" y="1632285"/>
            <a:ext cx="367748" cy="4474047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</a:gradFill>
          <a:ln w="152400">
            <a:noFill/>
          </a:ln>
          <a:ex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anchor="ctr"/>
          <a:lstStyle/>
          <a:p>
            <a:endParaRPr lang="cs-CZ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813" y="1988840"/>
            <a:ext cx="8434737" cy="4117492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6409726" y="6453336"/>
            <a:ext cx="26997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/>
              <a:t>© doc. Ing. Tomáš Tichý, Ph.D.</a:t>
            </a:r>
          </a:p>
        </p:txBody>
      </p:sp>
    </p:spTree>
    <p:extLst>
      <p:ext uri="{BB962C8B-B14F-4D97-AF65-F5344CB8AC3E}">
        <p14:creationId xmlns:p14="http://schemas.microsoft.com/office/powerpoint/2010/main" val="31183775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Přínosy liniového řízení dopravy I.</a:t>
            </a: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gray">
          <a:xfrm>
            <a:off x="0" y="1632285"/>
            <a:ext cx="367748" cy="4474047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</a:gradFill>
          <a:ln w="152400">
            <a:noFill/>
          </a:ln>
          <a:ex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anchor="ctr"/>
          <a:lstStyle/>
          <a:p>
            <a:endParaRPr lang="cs-CZ"/>
          </a:p>
        </p:txBody>
      </p:sp>
      <p:sp>
        <p:nvSpPr>
          <p:cNvPr id="6" name="Zástupný symbol pro obsah 2"/>
          <p:cNvSpPr>
            <a:spLocks noGrp="1"/>
          </p:cNvSpPr>
          <p:nvPr>
            <p:ph idx="1"/>
          </p:nvPr>
        </p:nvSpPr>
        <p:spPr>
          <a:xfrm>
            <a:off x="521369" y="1556792"/>
            <a:ext cx="4018500" cy="1423149"/>
          </a:xfrm>
        </p:spPr>
        <p:txBody>
          <a:bodyPr/>
          <a:lstStyle/>
          <a:p>
            <a:pPr marL="171450" indent="-171450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cs-CZ" dirty="0"/>
              <a:t>Zvýšení kapacity komunikace (až o 15 %)</a:t>
            </a:r>
          </a:p>
          <a:p>
            <a:pPr marL="171450" indent="-171450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cs-CZ" dirty="0"/>
              <a:t>Snížení rizika nehody (pokles nehod až o 30 %)</a:t>
            </a:r>
          </a:p>
          <a:p>
            <a:pPr marL="171450" indent="-171450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cs-CZ" dirty="0"/>
              <a:t>Eliminace rizika druhotné nehody</a:t>
            </a:r>
          </a:p>
          <a:p>
            <a:pPr marL="171450" indent="-171450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cs-CZ" dirty="0"/>
              <a:t>Zkrácení jízdních časů a zvýšení plynulosti provozu</a:t>
            </a:r>
          </a:p>
          <a:p>
            <a:pPr marL="171450" indent="-171450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cs-CZ" dirty="0"/>
              <a:t>Snížení negativních vlivů dopravy na životní prostředí</a:t>
            </a:r>
            <a:endParaRPr lang="cs-CZ" b="1" dirty="0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2509" y="3869308"/>
            <a:ext cx="4018500" cy="2520000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6409726" y="6453336"/>
            <a:ext cx="26997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/>
              <a:t>© doc. Ing. Tomáš Tichý, Ph.D.</a:t>
            </a:r>
          </a:p>
        </p:txBody>
      </p:sp>
    </p:spTree>
    <p:extLst>
      <p:ext uri="{BB962C8B-B14F-4D97-AF65-F5344CB8AC3E}">
        <p14:creationId xmlns:p14="http://schemas.microsoft.com/office/powerpoint/2010/main" val="33073696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9914073"/>
              </p:ext>
            </p:extLst>
          </p:nvPr>
        </p:nvGraphicFramePr>
        <p:xfrm>
          <a:off x="101947" y="1206350"/>
          <a:ext cx="4619625" cy="5711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37" name="SmartDraw" r:id="rId3" imgW="4619160" imgH="5711760" progId="SmartDraw.2">
                  <p:embed/>
                </p:oleObj>
              </mc:Choice>
              <mc:Fallback>
                <p:oleObj name="SmartDraw" r:id="rId3" imgW="4619160" imgH="5711760" progId="SmartDraw.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1947" y="1206350"/>
                        <a:ext cx="4619625" cy="5711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ovéPole 2"/>
          <p:cNvSpPr txBox="1">
            <a:spLocks noChangeArrowheads="1"/>
          </p:cNvSpPr>
          <p:nvPr/>
        </p:nvSpPr>
        <p:spPr bwMode="auto">
          <a:xfrm>
            <a:off x="2411761" y="1704290"/>
            <a:ext cx="561657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400" dirty="0">
                <a:solidFill>
                  <a:srgbClr val="0070C0"/>
                </a:solidFill>
              </a:rPr>
              <a:t>Ze vstupu (např. z klávesnice) se načte hodnota do proměnné pojmenované A.</a:t>
            </a:r>
            <a:endParaRPr lang="cs-CZ" sz="2400" i="1" dirty="0">
              <a:solidFill>
                <a:srgbClr val="0070C0"/>
              </a:solidFill>
            </a:endParaRPr>
          </a:p>
        </p:txBody>
      </p:sp>
      <p:sp>
        <p:nvSpPr>
          <p:cNvPr id="4" name="TextovéPole 3"/>
          <p:cNvSpPr txBox="1">
            <a:spLocks noChangeArrowheads="1"/>
          </p:cNvSpPr>
          <p:nvPr/>
        </p:nvSpPr>
        <p:spPr bwMode="auto">
          <a:xfrm>
            <a:off x="2411760" y="2751311"/>
            <a:ext cx="561657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400" dirty="0">
                <a:solidFill>
                  <a:srgbClr val="0070C0"/>
                </a:solidFill>
              </a:rPr>
              <a:t>Do proměnné B se uloží výsledek součinu hodnoty proměnné A  </a:t>
            </a:r>
            <a:r>
              <a:rPr lang="cs-CZ" sz="2400" dirty="0" err="1">
                <a:solidFill>
                  <a:srgbClr val="0070C0"/>
                </a:solidFill>
              </a:rPr>
              <a:t>a</a:t>
            </a:r>
            <a:r>
              <a:rPr lang="cs-CZ" sz="2400" dirty="0">
                <a:solidFill>
                  <a:srgbClr val="0070C0"/>
                </a:solidFill>
              </a:rPr>
              <a:t> čísla 2.</a:t>
            </a:r>
            <a:endParaRPr lang="cs-CZ" sz="2400" i="1" dirty="0">
              <a:solidFill>
                <a:srgbClr val="0070C0"/>
              </a:solidFill>
            </a:endParaRPr>
          </a:p>
        </p:txBody>
      </p:sp>
      <p:sp>
        <p:nvSpPr>
          <p:cNvPr id="5" name="TextovéPole 4"/>
          <p:cNvSpPr txBox="1">
            <a:spLocks noChangeArrowheads="1"/>
          </p:cNvSpPr>
          <p:nvPr/>
        </p:nvSpPr>
        <p:spPr bwMode="auto">
          <a:xfrm>
            <a:off x="2411761" y="3831431"/>
            <a:ext cx="56165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400" dirty="0">
                <a:solidFill>
                  <a:srgbClr val="0070C0"/>
                </a:solidFill>
              </a:rPr>
              <a:t>Do proměnné C se uloží číslo 5.</a:t>
            </a:r>
            <a:endParaRPr lang="cs-CZ" sz="2400" i="1" dirty="0">
              <a:solidFill>
                <a:srgbClr val="0070C0"/>
              </a:solidFill>
            </a:endParaRPr>
          </a:p>
        </p:txBody>
      </p:sp>
      <p:sp>
        <p:nvSpPr>
          <p:cNvPr id="6" name="TextovéPole 5"/>
          <p:cNvSpPr txBox="1">
            <a:spLocks noChangeArrowheads="1"/>
          </p:cNvSpPr>
          <p:nvPr/>
        </p:nvSpPr>
        <p:spPr bwMode="auto">
          <a:xfrm>
            <a:off x="4788024" y="4581128"/>
            <a:ext cx="4248471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2400" dirty="0">
                <a:solidFill>
                  <a:srgbClr val="0070C0"/>
                </a:solidFill>
              </a:rPr>
              <a:t>Pokud je hodnota v proměnné B číslo 10, podmínka platí a na výstup se vypíše: "Zadal jste číslo 5"</a:t>
            </a:r>
            <a:endParaRPr lang="cs-CZ" sz="2400" i="1" dirty="0">
              <a:solidFill>
                <a:srgbClr val="0070C0"/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03648" y="476672"/>
            <a:ext cx="6251899" cy="990600"/>
          </a:xfrm>
        </p:spPr>
        <p:txBody>
          <a:bodyPr/>
          <a:lstStyle/>
          <a:p>
            <a:r>
              <a:rPr lang="cs-CZ" dirty="0"/>
              <a:t>Vysvětlení významu</a:t>
            </a:r>
          </a:p>
        </p:txBody>
      </p:sp>
      <p:sp>
        <p:nvSpPr>
          <p:cNvPr id="10" name="TextovéPole 9"/>
          <p:cNvSpPr txBox="1">
            <a:spLocks noChangeArrowheads="1"/>
          </p:cNvSpPr>
          <p:nvPr/>
        </p:nvSpPr>
        <p:spPr bwMode="auto">
          <a:xfrm>
            <a:off x="2411760" y="6305921"/>
            <a:ext cx="56165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400" dirty="0">
                <a:solidFill>
                  <a:srgbClr val="0070C0"/>
                </a:solidFill>
              </a:rPr>
              <a:t>Do proměnné C se uloží číslo 5+10.</a:t>
            </a:r>
            <a:endParaRPr lang="cs-CZ" sz="2400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80162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Přínosy liniového řízení dopravy II.</a:t>
            </a: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gray">
          <a:xfrm>
            <a:off x="0" y="1632285"/>
            <a:ext cx="367748" cy="4474047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</a:gradFill>
          <a:ln w="152400">
            <a:noFill/>
          </a:ln>
          <a:ex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anchor="ctr"/>
          <a:lstStyle/>
          <a:p>
            <a:endParaRPr lang="cs-CZ"/>
          </a:p>
        </p:txBody>
      </p:sp>
      <p:sp>
        <p:nvSpPr>
          <p:cNvPr id="7" name="Zástupný symbol pro obsah 2"/>
          <p:cNvSpPr txBox="1">
            <a:spLocks/>
          </p:cNvSpPr>
          <p:nvPr/>
        </p:nvSpPr>
        <p:spPr bwMode="auto">
          <a:xfrm>
            <a:off x="4491473" y="4683183"/>
            <a:ext cx="4608512" cy="1423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defRPr sz="2200" kern="1200">
                <a:solidFill>
                  <a:schemeClr val="tx2"/>
                </a:solidFill>
                <a:effectLst/>
                <a:latin typeface="Arial" charset="0"/>
                <a:ea typeface="+mn-ea"/>
                <a:cs typeface="+mn-cs"/>
              </a:defRPr>
            </a:lvl1pPr>
            <a:lvl2pPr marL="268288" indent="-2667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l"/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550863" indent="-2809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820738" indent="-2682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062038" indent="-2397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Calibri" pitchFamily="34" charset="0"/>
              <a:buChar char="–"/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300"/>
              </a:spcAft>
            </a:pPr>
            <a:r>
              <a:rPr lang="cs-CZ" sz="2400" dirty="0">
                <a:solidFill>
                  <a:schemeClr val="tx1"/>
                </a:solidFill>
              </a:rPr>
              <a:t>Portály liniového řízení dopravy:</a:t>
            </a:r>
          </a:p>
          <a:p>
            <a:pPr marL="171450" indent="-171450">
              <a:spcAft>
                <a:spcPts val="300"/>
              </a:spcAft>
              <a:buFont typeface="Wingdings" pitchFamily="2" charset="2"/>
              <a:buChar char="§"/>
            </a:pPr>
            <a:r>
              <a:rPr lang="cs-CZ" sz="2400" dirty="0">
                <a:solidFill>
                  <a:schemeClr val="tx1"/>
                </a:solidFill>
              </a:rPr>
              <a:t>D1 (směr Praha) 11 portálů</a:t>
            </a:r>
          </a:p>
          <a:p>
            <a:pPr marL="171450" indent="-171450">
              <a:spcAft>
                <a:spcPts val="300"/>
              </a:spcAft>
              <a:buFont typeface="Wingdings" pitchFamily="2" charset="2"/>
              <a:buChar char="§"/>
            </a:pPr>
            <a:r>
              <a:rPr lang="cs-CZ" sz="2400" dirty="0">
                <a:solidFill>
                  <a:schemeClr val="tx1"/>
                </a:solidFill>
              </a:rPr>
              <a:t>SOKP (směr Plzeň) 16 portálů</a:t>
            </a:r>
          </a:p>
          <a:p>
            <a:pPr marL="171450" indent="-171450">
              <a:spcAft>
                <a:spcPts val="300"/>
              </a:spcAft>
              <a:buFont typeface="Wingdings" pitchFamily="2" charset="2"/>
              <a:buChar char="§"/>
            </a:pPr>
            <a:r>
              <a:rPr lang="cs-CZ" sz="2400" dirty="0">
                <a:solidFill>
                  <a:schemeClr val="tx1"/>
                </a:solidFill>
              </a:rPr>
              <a:t>SOKP (směr Brno) 18 portálů</a:t>
            </a:r>
            <a:endParaRPr lang="cs-CZ" sz="2400" b="1" dirty="0">
              <a:solidFill>
                <a:schemeClr val="tx1"/>
              </a:solidFill>
            </a:endParaRPr>
          </a:p>
        </p:txBody>
      </p:sp>
      <p:pic>
        <p:nvPicPr>
          <p:cNvPr id="2050" name="Picture 2" descr="http://www.okruhprahy.cz/public/data/media/images/MIC_363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524000"/>
            <a:ext cx="4813467" cy="3201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6409726" y="6453336"/>
            <a:ext cx="26997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/>
              <a:t>© doc. Ing. Tomáš Tichý, Ph.D.</a:t>
            </a:r>
          </a:p>
        </p:txBody>
      </p:sp>
    </p:spTree>
    <p:extLst>
      <p:ext uri="{BB962C8B-B14F-4D97-AF65-F5344CB8AC3E}">
        <p14:creationId xmlns:p14="http://schemas.microsoft.com/office/powerpoint/2010/main" val="20668392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gray">
          <a:xfrm>
            <a:off x="0" y="1632285"/>
            <a:ext cx="367748" cy="4474047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</a:gradFill>
          <a:ln w="152400">
            <a:noFill/>
          </a:ln>
          <a:ex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anchor="ctr"/>
          <a:lstStyle/>
          <a:p>
            <a:endParaRPr lang="cs-CZ"/>
          </a:p>
        </p:txBody>
      </p:sp>
      <p:pic>
        <p:nvPicPr>
          <p:cNvPr id="4" name="14AS_07_PTV-VISSIM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615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1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Charakteristiky dopravního proudu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intenzita dopravního proudu – </a:t>
            </a:r>
            <a:r>
              <a:rPr lang="cs-CZ" b="1" dirty="0"/>
              <a:t>Q</a:t>
            </a:r>
            <a:r>
              <a:rPr lang="cs-CZ" dirty="0"/>
              <a:t>, počet vozidel projíždějících za jednotku času </a:t>
            </a:r>
            <a:r>
              <a:rPr lang="en-US" dirty="0"/>
              <a:t>[</a:t>
            </a:r>
            <a:r>
              <a:rPr lang="cs-CZ" dirty="0"/>
              <a:t>voz/h</a:t>
            </a:r>
            <a:r>
              <a:rPr lang="en-US" dirty="0"/>
              <a:t>]</a:t>
            </a:r>
            <a:endParaRPr lang="cs-CZ" dirty="0"/>
          </a:p>
          <a:p>
            <a:r>
              <a:rPr lang="cs-CZ" dirty="0"/>
              <a:t>rychlost dopravního proudu – </a:t>
            </a:r>
            <a:r>
              <a:rPr lang="cs-CZ" b="1" dirty="0"/>
              <a:t>V</a:t>
            </a:r>
            <a:r>
              <a:rPr lang="cs-CZ" dirty="0"/>
              <a:t>, průměrná rychlost vozidel za jednotku času </a:t>
            </a:r>
            <a:r>
              <a:rPr lang="en-US" dirty="0"/>
              <a:t>[</a:t>
            </a:r>
            <a:r>
              <a:rPr lang="cs-CZ" dirty="0"/>
              <a:t>km/h</a:t>
            </a:r>
            <a:r>
              <a:rPr lang="en-US" dirty="0"/>
              <a:t>]</a:t>
            </a:r>
            <a:endParaRPr lang="cs-CZ" dirty="0"/>
          </a:p>
          <a:p>
            <a:r>
              <a:rPr lang="cs-CZ" dirty="0"/>
              <a:t>hustota dopravního proudu – </a:t>
            </a:r>
            <a:r>
              <a:rPr lang="cs-CZ" b="1" dirty="0"/>
              <a:t>LH</a:t>
            </a:r>
            <a:r>
              <a:rPr lang="cs-CZ" dirty="0"/>
              <a:t>, počet vozidel na úseku komunikace v čase t </a:t>
            </a:r>
            <a:r>
              <a:rPr lang="en-US" dirty="0"/>
              <a:t>[</a:t>
            </a:r>
            <a:r>
              <a:rPr lang="cs-CZ" dirty="0"/>
              <a:t>voz/km</a:t>
            </a:r>
            <a:r>
              <a:rPr lang="en-US" dirty="0"/>
              <a:t>]</a:t>
            </a:r>
            <a:endParaRPr lang="cs-CZ" dirty="0"/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ovéPole 4"/>
              <p:cNvSpPr txBox="1"/>
              <p:nvPr/>
            </p:nvSpPr>
            <p:spPr>
              <a:xfrm>
                <a:off x="1703298" y="4869160"/>
                <a:ext cx="5737404" cy="12841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cs-CZ" sz="4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V</m:t>
                      </m:r>
                      <m:r>
                        <a:rPr lang="cs-CZ" sz="4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cs-CZ" sz="40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km</m:t>
                          </m:r>
                          <m:r>
                            <a:rPr lang="cs-CZ" sz="40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/</m:t>
                          </m:r>
                          <m:r>
                            <m:rPr>
                              <m:sty m:val="p"/>
                            </m:rPr>
                            <a:rPr lang="cs-CZ" sz="40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</m:e>
                      </m:d>
                      <m:r>
                        <a:rPr lang="cs-CZ" sz="4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sz="4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cs-CZ" sz="40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Q</m:t>
                          </m:r>
                          <m:r>
                            <a:rPr lang="cs-CZ" sz="40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[</m:t>
                          </m:r>
                          <m:r>
                            <m:rPr>
                              <m:sty m:val="p"/>
                            </m:rPr>
                            <a:rPr lang="cs-CZ" sz="40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voz</m:t>
                          </m:r>
                          <m:r>
                            <a:rPr lang="cs-CZ" sz="40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/</m:t>
                          </m:r>
                          <m:r>
                            <m:rPr>
                              <m:sty m:val="p"/>
                            </m:rPr>
                            <a:rPr lang="cs-CZ" sz="40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  <m:r>
                            <a:rPr lang="en-US" sz="40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]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cs-CZ" sz="40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LH</m:t>
                          </m:r>
                          <m:r>
                            <a:rPr lang="cs-CZ" sz="40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[</m:t>
                          </m:r>
                          <m:r>
                            <m:rPr>
                              <m:sty m:val="p"/>
                            </m:rPr>
                            <a:rPr lang="cs-CZ" sz="40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voz</m:t>
                          </m:r>
                          <m:r>
                            <a:rPr lang="cs-CZ" sz="40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/</m:t>
                          </m:r>
                          <m:r>
                            <m:rPr>
                              <m:sty m:val="p"/>
                            </m:rPr>
                            <a:rPr lang="cs-CZ" sz="40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km</m:t>
                          </m:r>
                          <m:r>
                            <a:rPr lang="en-US" sz="40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]</m:t>
                          </m:r>
                        </m:den>
                      </m:f>
                    </m:oMath>
                  </m:oMathPara>
                </a14:m>
                <a:endParaRPr lang="cs-CZ" sz="40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TextovéPole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3298" y="4869160"/>
                <a:ext cx="5737404" cy="1284198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042651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Podmínky pro harmonizaci dopravy</a:t>
            </a: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gray">
          <a:xfrm>
            <a:off x="0" y="1632285"/>
            <a:ext cx="367748" cy="4474047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</a:gradFill>
          <a:ln w="152400">
            <a:noFill/>
          </a:ln>
          <a:ex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anchor="ctr"/>
          <a:lstStyle/>
          <a:p>
            <a:endParaRPr lang="cs-CZ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1776301"/>
            <a:ext cx="8102579" cy="3452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9747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579296" cy="990600"/>
          </a:xfrm>
        </p:spPr>
        <p:txBody>
          <a:bodyPr>
            <a:noAutofit/>
          </a:bodyPr>
          <a:lstStyle/>
          <a:p>
            <a:r>
              <a:rPr lang="cs-CZ" dirty="0"/>
              <a:t>Hraniční hodnoty pro harmonizaci dopravy</a:t>
            </a: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gray">
          <a:xfrm>
            <a:off x="0" y="1632285"/>
            <a:ext cx="367748" cy="4474047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</a:gradFill>
          <a:ln w="152400">
            <a:noFill/>
          </a:ln>
          <a:ex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anchor="ctr"/>
          <a:lstStyle/>
          <a:p>
            <a:endParaRPr lang="cs-CZ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510" y="2204864"/>
            <a:ext cx="8388962" cy="4121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59719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dirty="0"/>
              <a:t>Jednotkové vozidlo JV </a:t>
            </a:r>
            <a:br>
              <a:rPr lang="cs-CZ" dirty="0"/>
            </a:br>
            <a:r>
              <a:rPr lang="cs-CZ" dirty="0"/>
              <a:t>(intenzita dopravního proudu)</a:t>
            </a:r>
          </a:p>
        </p:txBody>
      </p:sp>
      <p:graphicFrame>
        <p:nvGraphicFramePr>
          <p:cNvPr id="5" name="Tabul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9045009"/>
              </p:ext>
            </p:extLst>
          </p:nvPr>
        </p:nvGraphicFramePr>
        <p:xfrm>
          <a:off x="683568" y="1772816"/>
          <a:ext cx="7997724" cy="5029706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{46F890A9-2807-4EBB-B81D-B2AA78EC7F39}</a:tableStyleId>
              </a:tblPr>
              <a:tblGrid>
                <a:gridCol w="56711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266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724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2000" dirty="0">
                          <a:effectLst/>
                        </a:rPr>
                        <a:t>Typ vozidla</a:t>
                      </a:r>
                      <a:endParaRPr lang="cs-CZ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2000" dirty="0">
                          <a:effectLst/>
                        </a:rPr>
                        <a:t>koeficient JV</a:t>
                      </a:r>
                      <a:endParaRPr lang="cs-CZ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46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2000" dirty="0">
                          <a:effectLst/>
                        </a:rPr>
                        <a:t>Motocykl</a:t>
                      </a:r>
                      <a:endParaRPr lang="cs-CZ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2000">
                          <a:effectLst/>
                        </a:rPr>
                        <a:t>0,5</a:t>
                      </a:r>
                      <a:endParaRPr lang="cs-CZ" sz="2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46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2000" dirty="0">
                          <a:effectLst/>
                        </a:rPr>
                        <a:t>Osobní vozidlo</a:t>
                      </a:r>
                      <a:endParaRPr lang="cs-CZ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2000">
                          <a:effectLst/>
                        </a:rPr>
                        <a:t>1</a:t>
                      </a:r>
                      <a:endParaRPr lang="cs-CZ" sz="2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46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2000" dirty="0">
                          <a:effectLst/>
                        </a:rPr>
                        <a:t>Osobní vozidlo s přívěsem</a:t>
                      </a:r>
                      <a:endParaRPr lang="cs-CZ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2000">
                          <a:effectLst/>
                        </a:rPr>
                        <a:t>1</a:t>
                      </a:r>
                      <a:endParaRPr lang="cs-CZ" sz="2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246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2000">
                          <a:effectLst/>
                        </a:rPr>
                        <a:t>Dodávka do 3,5t</a:t>
                      </a:r>
                      <a:endParaRPr lang="cs-CZ" sz="2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2000" dirty="0">
                          <a:effectLst/>
                        </a:rPr>
                        <a:t>1</a:t>
                      </a:r>
                      <a:endParaRPr lang="cs-CZ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7246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2000">
                          <a:effectLst/>
                        </a:rPr>
                        <a:t>Nákladní vozidlo</a:t>
                      </a:r>
                      <a:endParaRPr lang="cs-CZ" sz="2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2000" dirty="0">
                          <a:effectLst/>
                        </a:rPr>
                        <a:t>1,5</a:t>
                      </a:r>
                      <a:endParaRPr lang="cs-CZ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7246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2000">
                          <a:effectLst/>
                        </a:rPr>
                        <a:t>Nákladní vozidlo s krátkým přívěsem</a:t>
                      </a:r>
                      <a:endParaRPr lang="cs-CZ" sz="2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2000" dirty="0">
                          <a:effectLst/>
                        </a:rPr>
                        <a:t>1,5</a:t>
                      </a:r>
                      <a:endParaRPr lang="cs-CZ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7246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2000">
                          <a:effectLst/>
                        </a:rPr>
                        <a:t>Nákladní vozidlo s přívěsem</a:t>
                      </a:r>
                      <a:endParaRPr lang="cs-CZ" sz="2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2000" dirty="0">
                          <a:effectLst/>
                        </a:rPr>
                        <a:t>2</a:t>
                      </a:r>
                      <a:endParaRPr lang="cs-CZ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7246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2000">
                          <a:effectLst/>
                        </a:rPr>
                        <a:t>Nákladní vozidlo s návěsem</a:t>
                      </a:r>
                      <a:endParaRPr lang="cs-CZ" sz="2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2000" dirty="0">
                          <a:effectLst/>
                        </a:rPr>
                        <a:t>2</a:t>
                      </a:r>
                      <a:endParaRPr lang="cs-CZ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57246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2000">
                          <a:effectLst/>
                        </a:rPr>
                        <a:t>Autobus</a:t>
                      </a:r>
                      <a:endParaRPr lang="cs-CZ" sz="2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2000" dirty="0">
                          <a:effectLst/>
                        </a:rPr>
                        <a:t>1,5</a:t>
                      </a:r>
                      <a:endParaRPr lang="cs-CZ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57246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2000" dirty="0">
                          <a:effectLst/>
                        </a:rPr>
                        <a:t>jiné (typ nerozeznán)</a:t>
                      </a:r>
                      <a:endParaRPr lang="cs-CZ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2000" dirty="0">
                          <a:effectLst/>
                        </a:rPr>
                        <a:t>1</a:t>
                      </a:r>
                      <a:endParaRPr lang="cs-CZ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8237462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k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227690"/>
              </p:ext>
            </p:extLst>
          </p:nvPr>
        </p:nvGraphicFramePr>
        <p:xfrm>
          <a:off x="2123728" y="1340768"/>
          <a:ext cx="6779096" cy="53071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28" name="SmartDraw" r:id="rId3" imgW="11004480" imgH="8615160" progId="SmartDraw.2">
                  <p:embed/>
                </p:oleObj>
              </mc:Choice>
              <mc:Fallback>
                <p:oleObj name="SmartDraw" r:id="rId3" imgW="11004480" imgH="8615160" progId="SmartDraw.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23728" y="1340768"/>
                        <a:ext cx="6779096" cy="530718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dirty="0"/>
              <a:t>Algoritmus LŘD pro 2 jízdní pruhy pro 80 km/h</a:t>
            </a:r>
          </a:p>
        </p:txBody>
      </p:sp>
    </p:spTree>
    <p:extLst>
      <p:ext uri="{BB962C8B-B14F-4D97-AF65-F5344CB8AC3E}">
        <p14:creationId xmlns:p14="http://schemas.microsoft.com/office/powerpoint/2010/main" val="224262663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Preference MHD na SSZ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cílem je plynulý průjezd vozidla MHD na křižovatce</a:t>
            </a:r>
          </a:p>
        </p:txBody>
      </p:sp>
      <p:pic>
        <p:nvPicPr>
          <p:cNvPr id="4100" name="Picture 4" descr="http://kds.vsb.cz/mhd/preference-priklady_soubory/image0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201984"/>
            <a:ext cx="6768752" cy="4241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2843808" y="6453336"/>
            <a:ext cx="4824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http://kds.vsb.cz/mhd/preference-priklady.htm</a:t>
            </a:r>
          </a:p>
        </p:txBody>
      </p:sp>
    </p:spTree>
    <p:extLst>
      <p:ext uri="{BB962C8B-B14F-4D97-AF65-F5344CB8AC3E}">
        <p14:creationId xmlns:p14="http://schemas.microsoft.com/office/powerpoint/2010/main" val="391837011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Preference MHD – fiktivní křižovatka</a:t>
            </a:r>
          </a:p>
        </p:txBody>
      </p:sp>
      <p:cxnSp>
        <p:nvCxnSpPr>
          <p:cNvPr id="4" name="Přímá spojnice 3"/>
          <p:cNvCxnSpPr/>
          <p:nvPr/>
        </p:nvCxnSpPr>
        <p:spPr>
          <a:xfrm>
            <a:off x="865458" y="4685718"/>
            <a:ext cx="6578600" cy="127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" name="Přímá spojnice 4"/>
          <p:cNvCxnSpPr/>
          <p:nvPr/>
        </p:nvCxnSpPr>
        <p:spPr>
          <a:xfrm>
            <a:off x="865458" y="5151384"/>
            <a:ext cx="6578600" cy="127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Šipka doprava 5"/>
          <p:cNvSpPr/>
          <p:nvPr/>
        </p:nvSpPr>
        <p:spPr>
          <a:xfrm>
            <a:off x="1717416" y="4804251"/>
            <a:ext cx="1071033" cy="241300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627167" y="4204050"/>
            <a:ext cx="176522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sz="1400" dirty="0">
                <a:solidFill>
                  <a:sysClr val="windowText" lastClr="000000"/>
                </a:solidFill>
              </a:rPr>
              <a:t>směr 1 (automobily)</a:t>
            </a:r>
          </a:p>
        </p:txBody>
      </p:sp>
      <p:sp>
        <p:nvSpPr>
          <p:cNvPr id="8" name="Šipka doprava 7"/>
          <p:cNvSpPr/>
          <p:nvPr/>
        </p:nvSpPr>
        <p:spPr>
          <a:xfrm rot="5400000">
            <a:off x="4062895" y="2491794"/>
            <a:ext cx="1071033" cy="241300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9" name="Přímá spojnice 8"/>
          <p:cNvCxnSpPr/>
          <p:nvPr/>
        </p:nvCxnSpPr>
        <p:spPr>
          <a:xfrm>
            <a:off x="4336791" y="2420888"/>
            <a:ext cx="1" cy="354752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Obdélník 9"/>
          <p:cNvSpPr/>
          <p:nvPr/>
        </p:nvSpPr>
        <p:spPr>
          <a:xfrm>
            <a:off x="2892590" y="4738422"/>
            <a:ext cx="116840" cy="372957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1" name="Přímá spojnice 10"/>
          <p:cNvCxnSpPr/>
          <p:nvPr/>
        </p:nvCxnSpPr>
        <p:spPr>
          <a:xfrm flipH="1">
            <a:off x="2478359" y="2530954"/>
            <a:ext cx="3361265" cy="322579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Přímá spojnice 11"/>
          <p:cNvCxnSpPr/>
          <p:nvPr/>
        </p:nvCxnSpPr>
        <p:spPr>
          <a:xfrm>
            <a:off x="4860032" y="2420888"/>
            <a:ext cx="1" cy="354752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Přímá spojnice 12"/>
          <p:cNvCxnSpPr/>
          <p:nvPr/>
        </p:nvCxnSpPr>
        <p:spPr>
          <a:xfrm flipH="1">
            <a:off x="2833959" y="2911954"/>
            <a:ext cx="3361265" cy="322579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Obdélník 13"/>
          <p:cNvSpPr/>
          <p:nvPr/>
        </p:nvSpPr>
        <p:spPr>
          <a:xfrm>
            <a:off x="4374897" y="3285543"/>
            <a:ext cx="452963" cy="138645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Obdélník 14"/>
          <p:cNvSpPr/>
          <p:nvPr/>
        </p:nvSpPr>
        <p:spPr>
          <a:xfrm>
            <a:off x="2971192" y="1938287"/>
            <a:ext cx="158569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sz="1400" dirty="0">
                <a:solidFill>
                  <a:sysClr val="windowText" lastClr="000000"/>
                </a:solidFill>
              </a:rPr>
              <a:t>směr 3 (tramvaje)</a:t>
            </a:r>
          </a:p>
        </p:txBody>
      </p:sp>
      <p:sp>
        <p:nvSpPr>
          <p:cNvPr id="16" name="Obdélník 15"/>
          <p:cNvSpPr/>
          <p:nvPr/>
        </p:nvSpPr>
        <p:spPr>
          <a:xfrm rot="2729691">
            <a:off x="4915149" y="3495659"/>
            <a:ext cx="452963" cy="138645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Šipka doprava 16"/>
          <p:cNvSpPr/>
          <p:nvPr/>
        </p:nvSpPr>
        <p:spPr>
          <a:xfrm rot="8230312">
            <a:off x="5189177" y="2891131"/>
            <a:ext cx="1071033" cy="241300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Obdélník 17"/>
          <p:cNvSpPr/>
          <p:nvPr/>
        </p:nvSpPr>
        <p:spPr>
          <a:xfrm>
            <a:off x="6284373" y="2630864"/>
            <a:ext cx="176522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sz="1400" dirty="0">
                <a:solidFill>
                  <a:sysClr val="windowText" lastClr="000000"/>
                </a:solidFill>
              </a:rPr>
              <a:t>směr 2 (automobily)</a:t>
            </a:r>
          </a:p>
        </p:txBody>
      </p:sp>
      <p:graphicFrame>
        <p:nvGraphicFramePr>
          <p:cNvPr id="19" name="Tabulka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7783086"/>
              </p:ext>
            </p:extLst>
          </p:nvPr>
        </p:nvGraphicFramePr>
        <p:xfrm>
          <a:off x="3765241" y="2530954"/>
          <a:ext cx="423432" cy="9069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34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02911">
                <a:tc>
                  <a:txBody>
                    <a:bodyPr/>
                    <a:lstStyle/>
                    <a:p>
                      <a:endParaRPr lang="cs-CZ" sz="8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2911">
                <a:tc>
                  <a:txBody>
                    <a:bodyPr/>
                    <a:lstStyle/>
                    <a:p>
                      <a:endParaRPr lang="cs-CZ" sz="8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1171">
                <a:tc>
                  <a:txBody>
                    <a:bodyPr/>
                    <a:lstStyle/>
                    <a:p>
                      <a:endParaRPr lang="cs-CZ" sz="8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0" name="Ovál 19"/>
          <p:cNvSpPr/>
          <p:nvPr/>
        </p:nvSpPr>
        <p:spPr>
          <a:xfrm>
            <a:off x="3845534" y="2563641"/>
            <a:ext cx="257175" cy="222250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" name="Ovál 20"/>
          <p:cNvSpPr/>
          <p:nvPr/>
        </p:nvSpPr>
        <p:spPr>
          <a:xfrm>
            <a:off x="3845534" y="2867382"/>
            <a:ext cx="257175" cy="222250"/>
          </a:xfrm>
          <a:prstGeom prst="ellipse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2" name="Ovál 21"/>
          <p:cNvSpPr/>
          <p:nvPr/>
        </p:nvSpPr>
        <p:spPr>
          <a:xfrm>
            <a:off x="3845786" y="3167694"/>
            <a:ext cx="257175" cy="222250"/>
          </a:xfrm>
          <a:prstGeom prst="ellipse">
            <a:avLst/>
          </a:prstGeom>
          <a:solidFill>
            <a:srgbClr val="92D05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aphicFrame>
        <p:nvGraphicFramePr>
          <p:cNvPr id="23" name="Tabulka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3378661"/>
              </p:ext>
            </p:extLst>
          </p:nvPr>
        </p:nvGraphicFramePr>
        <p:xfrm>
          <a:off x="2618009" y="3685592"/>
          <a:ext cx="423432" cy="9069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34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02911">
                <a:tc>
                  <a:txBody>
                    <a:bodyPr/>
                    <a:lstStyle/>
                    <a:p>
                      <a:endParaRPr lang="cs-CZ" sz="8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2911">
                <a:tc>
                  <a:txBody>
                    <a:bodyPr/>
                    <a:lstStyle/>
                    <a:p>
                      <a:endParaRPr lang="cs-CZ" sz="8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1171">
                <a:tc>
                  <a:txBody>
                    <a:bodyPr/>
                    <a:lstStyle/>
                    <a:p>
                      <a:endParaRPr lang="cs-CZ" sz="8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4" name="Ovál 23"/>
          <p:cNvSpPr/>
          <p:nvPr/>
        </p:nvSpPr>
        <p:spPr>
          <a:xfrm>
            <a:off x="2698302" y="3718279"/>
            <a:ext cx="257175" cy="222250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5" name="Ovál 24"/>
          <p:cNvSpPr/>
          <p:nvPr/>
        </p:nvSpPr>
        <p:spPr>
          <a:xfrm>
            <a:off x="2698302" y="4022020"/>
            <a:ext cx="257175" cy="222250"/>
          </a:xfrm>
          <a:prstGeom prst="ellipse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6" name="Ovál 25"/>
          <p:cNvSpPr/>
          <p:nvPr/>
        </p:nvSpPr>
        <p:spPr>
          <a:xfrm>
            <a:off x="2698554" y="4322332"/>
            <a:ext cx="257175" cy="222250"/>
          </a:xfrm>
          <a:prstGeom prst="ellipse">
            <a:avLst/>
          </a:prstGeom>
          <a:solidFill>
            <a:srgbClr val="92D05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aphicFrame>
        <p:nvGraphicFramePr>
          <p:cNvPr id="27" name="Tabulka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2363816"/>
              </p:ext>
            </p:extLst>
          </p:nvPr>
        </p:nvGraphicFramePr>
        <p:xfrm>
          <a:off x="5579129" y="3618387"/>
          <a:ext cx="423432" cy="9069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34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02911">
                <a:tc>
                  <a:txBody>
                    <a:bodyPr/>
                    <a:lstStyle/>
                    <a:p>
                      <a:endParaRPr lang="cs-CZ" sz="8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2911">
                <a:tc>
                  <a:txBody>
                    <a:bodyPr/>
                    <a:lstStyle/>
                    <a:p>
                      <a:endParaRPr lang="cs-CZ" sz="8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1171">
                <a:tc>
                  <a:txBody>
                    <a:bodyPr/>
                    <a:lstStyle/>
                    <a:p>
                      <a:endParaRPr lang="cs-CZ" sz="8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8" name="Ovál 27"/>
          <p:cNvSpPr/>
          <p:nvPr/>
        </p:nvSpPr>
        <p:spPr>
          <a:xfrm>
            <a:off x="5659422" y="3651074"/>
            <a:ext cx="257175" cy="222250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9" name="Ovál 28"/>
          <p:cNvSpPr/>
          <p:nvPr/>
        </p:nvSpPr>
        <p:spPr>
          <a:xfrm>
            <a:off x="5659422" y="3954815"/>
            <a:ext cx="257175" cy="222250"/>
          </a:xfrm>
          <a:prstGeom prst="ellipse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0" name="Ovál 29"/>
          <p:cNvSpPr/>
          <p:nvPr/>
        </p:nvSpPr>
        <p:spPr>
          <a:xfrm>
            <a:off x="5659674" y="4255127"/>
            <a:ext cx="257175" cy="222250"/>
          </a:xfrm>
          <a:prstGeom prst="ellipse">
            <a:avLst/>
          </a:prstGeom>
          <a:solidFill>
            <a:srgbClr val="92D05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2489111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7504" y="533400"/>
            <a:ext cx="8939336" cy="990600"/>
          </a:xfrm>
        </p:spPr>
        <p:txBody>
          <a:bodyPr>
            <a:noAutofit/>
          </a:bodyPr>
          <a:lstStyle/>
          <a:p>
            <a:r>
              <a:rPr lang="cs-CZ" dirty="0"/>
              <a:t>Střídání fází pro směr 1 a 2 bez detekování tramvaje</a:t>
            </a: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38940194"/>
              </p:ext>
            </p:extLst>
          </p:nvPr>
        </p:nvGraphicFramePr>
        <p:xfrm>
          <a:off x="457200" y="2348880"/>
          <a:ext cx="8229600" cy="2743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624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671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14400"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směr 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směr 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směr 3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6" name="Tabulk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2495219"/>
              </p:ext>
            </p:extLst>
          </p:nvPr>
        </p:nvGraphicFramePr>
        <p:xfrm>
          <a:off x="1907704" y="2460031"/>
          <a:ext cx="5472608" cy="7315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522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047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70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16860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49622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cs-CZ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cs-CZ" dirty="0">
                          <a:solidFill>
                            <a:sysClr val="windowText" lastClr="000000"/>
                          </a:solidFill>
                        </a:rPr>
                        <a:t>Fáze 1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 rowSpan="2"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9983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cs-CZ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7" name="Tabulk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4847378"/>
              </p:ext>
            </p:extLst>
          </p:nvPr>
        </p:nvGraphicFramePr>
        <p:xfrm>
          <a:off x="1902031" y="3316826"/>
          <a:ext cx="5478281" cy="7315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6552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09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957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1824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4810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49803">
                <a:tc rowSpan="2"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>
                          <a:solidFill>
                            <a:sysClr val="windowText" lastClr="000000"/>
                          </a:solidFill>
                        </a:rPr>
                        <a:t>Fáze 2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 rowSpan="2"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9803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8" name="Tabulk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9630631"/>
              </p:ext>
            </p:extLst>
          </p:nvPr>
        </p:nvGraphicFramePr>
        <p:xfrm>
          <a:off x="1902030" y="4284772"/>
          <a:ext cx="5478282" cy="69960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54782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99606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714081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507288" cy="990600"/>
          </a:xfrm>
        </p:spPr>
        <p:txBody>
          <a:bodyPr>
            <a:noAutofit/>
          </a:bodyPr>
          <a:lstStyle/>
          <a:p>
            <a:r>
              <a:rPr lang="cs-CZ" dirty="0"/>
              <a:t>Algoritmus ze vstupu načte 3 čísla a určí, které číslo je největší, a to vypíše.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632176"/>
          </a:xfrm>
        </p:spPr>
        <p:txBody>
          <a:bodyPr/>
          <a:lstStyle/>
          <a:p>
            <a:r>
              <a:rPr lang="cs-CZ" dirty="0"/>
              <a:t>pozn. pokud jsou zadána 3 stejná čísla, je jedno, hodnota které proměnné se vypíše</a:t>
            </a:r>
          </a:p>
        </p:txBody>
      </p:sp>
    </p:spTree>
    <p:extLst>
      <p:ext uri="{BB962C8B-B14F-4D97-AF65-F5344CB8AC3E}">
        <p14:creationId xmlns:p14="http://schemas.microsoft.com/office/powerpoint/2010/main" val="27558717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7504" y="533400"/>
            <a:ext cx="8939336" cy="990600"/>
          </a:xfrm>
        </p:spPr>
        <p:txBody>
          <a:bodyPr>
            <a:noAutofit/>
          </a:bodyPr>
          <a:lstStyle/>
          <a:p>
            <a:r>
              <a:rPr lang="cs-CZ" dirty="0"/>
              <a:t>Při průběhu fáze 2 detekována tramvaj</a:t>
            </a: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97369613"/>
              </p:ext>
            </p:extLst>
          </p:nvPr>
        </p:nvGraphicFramePr>
        <p:xfrm>
          <a:off x="288774" y="2348880"/>
          <a:ext cx="8229600" cy="2743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624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671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14400"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směr 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směr 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směr 3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8" name="Tabulk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7359955"/>
              </p:ext>
            </p:extLst>
          </p:nvPr>
        </p:nvGraphicFramePr>
        <p:xfrm>
          <a:off x="1547664" y="2420888"/>
          <a:ext cx="7234767" cy="742063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656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401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30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17593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cs-CZ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cs-CZ" dirty="0">
                          <a:solidFill>
                            <a:sysClr val="windowText" lastClr="000000"/>
                          </a:solidFill>
                        </a:rPr>
                        <a:t>Fáze 1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rowSpan="2"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223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cs-CZ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9" name="Tabulk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7642894"/>
              </p:ext>
            </p:extLst>
          </p:nvPr>
        </p:nvGraphicFramePr>
        <p:xfrm>
          <a:off x="1547664" y="3318159"/>
          <a:ext cx="7234766" cy="7416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3116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84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293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005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84479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>
                          <a:solidFill>
                            <a:sysClr val="windowText" lastClr="000000"/>
                          </a:solidFill>
                        </a:rPr>
                        <a:t>Fáze 2 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 rowSpan="2"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0" name="Tabulk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3997907"/>
              </p:ext>
            </p:extLst>
          </p:nvPr>
        </p:nvGraphicFramePr>
        <p:xfrm>
          <a:off x="1547664" y="4271496"/>
          <a:ext cx="7234766" cy="7416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9826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2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87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1901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7151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>
                          <a:solidFill>
                            <a:sysClr val="windowText" lastClr="000000"/>
                          </a:solidFill>
                        </a:rPr>
                        <a:t>Fáze 3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 rowSpan="2"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930655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7504" y="533400"/>
            <a:ext cx="8939336" cy="990600"/>
          </a:xfrm>
        </p:spPr>
        <p:txBody>
          <a:bodyPr>
            <a:noAutofit/>
          </a:bodyPr>
          <a:lstStyle/>
          <a:p>
            <a:r>
              <a:rPr lang="cs-CZ" dirty="0"/>
              <a:t>Při průběhu fáze 1 detekována tramvaj</a:t>
            </a: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</p:nvPr>
        </p:nvGraphicFramePr>
        <p:xfrm>
          <a:off x="288774" y="2348880"/>
          <a:ext cx="8229600" cy="2743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624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671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14400"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směr 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směr 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směr 3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8" name="Tabulka 7"/>
          <p:cNvGraphicFramePr>
            <a:graphicFrameLocks noGrp="1"/>
          </p:cNvGraphicFramePr>
          <p:nvPr>
            <p:extLst/>
          </p:nvPr>
        </p:nvGraphicFramePr>
        <p:xfrm>
          <a:off x="1547664" y="2420888"/>
          <a:ext cx="7234767" cy="742063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656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401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30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17593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cs-CZ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cs-CZ" dirty="0">
                          <a:solidFill>
                            <a:sysClr val="windowText" lastClr="000000"/>
                          </a:solidFill>
                        </a:rPr>
                        <a:t>Fáze 1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rowSpan="2"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223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cs-CZ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7" name="Tabulk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1877812"/>
              </p:ext>
            </p:extLst>
          </p:nvPr>
        </p:nvGraphicFramePr>
        <p:xfrm>
          <a:off x="1547664" y="4276422"/>
          <a:ext cx="7234766" cy="7416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3116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84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293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005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84479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>
                          <a:solidFill>
                            <a:sysClr val="windowText" lastClr="000000"/>
                          </a:solidFill>
                        </a:rPr>
                        <a:t>Fáze 3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 rowSpan="2"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1" name="Tabulk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9624051"/>
              </p:ext>
            </p:extLst>
          </p:nvPr>
        </p:nvGraphicFramePr>
        <p:xfrm>
          <a:off x="1565716" y="3349640"/>
          <a:ext cx="7234766" cy="7416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9826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2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87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1901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7151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>
                          <a:solidFill>
                            <a:sysClr val="windowText" lastClr="000000"/>
                          </a:solidFill>
                        </a:rPr>
                        <a:t>Fáze 2 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 rowSpan="2"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TextovéPole 2"/>
          <p:cNvSpPr txBox="1"/>
          <p:nvPr/>
        </p:nvSpPr>
        <p:spPr>
          <a:xfrm>
            <a:off x="288774" y="1679487"/>
            <a:ext cx="7488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předpoklad – dopravní podmínky ve směru 2 jsou horší než ve směru 1</a:t>
            </a:r>
          </a:p>
        </p:txBody>
      </p:sp>
    </p:spTree>
    <p:extLst>
      <p:ext uri="{BB962C8B-B14F-4D97-AF65-F5344CB8AC3E}">
        <p14:creationId xmlns:p14="http://schemas.microsoft.com/office/powerpoint/2010/main" val="217958262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dirty="0"/>
              <a:t>Algoritmus přepínání fází SSZ pro preferenci MHD</a:t>
            </a:r>
          </a:p>
        </p:txBody>
      </p:sp>
      <p:graphicFrame>
        <p:nvGraphicFramePr>
          <p:cNvPr id="3" name="Objek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5307026"/>
              </p:ext>
            </p:extLst>
          </p:nvPr>
        </p:nvGraphicFramePr>
        <p:xfrm>
          <a:off x="2915816" y="1540873"/>
          <a:ext cx="4513684" cy="51504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3" name="SmartDraw" r:id="rId3" imgW="5716440" imgH="6522480" progId="SmartDraw.2">
                  <p:embed/>
                </p:oleObj>
              </mc:Choice>
              <mc:Fallback>
                <p:oleObj name="SmartDraw" r:id="rId3" imgW="5716440" imgH="6522480" progId="SmartDraw.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915816" y="1540873"/>
                        <a:ext cx="4513684" cy="515043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7770560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9606715"/>
              </p:ext>
            </p:extLst>
          </p:nvPr>
        </p:nvGraphicFramePr>
        <p:xfrm>
          <a:off x="1763688" y="404664"/>
          <a:ext cx="5400600" cy="63829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7" name="SmartDraw" r:id="rId3" imgW="8345160" imgH="9863280" progId="SmartDraw.2">
                  <p:embed/>
                </p:oleObj>
              </mc:Choice>
              <mc:Fallback>
                <p:oleObj name="SmartDraw" r:id="rId3" imgW="8345160" imgH="9863280" progId="SmartDraw.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763688" y="404664"/>
                        <a:ext cx="5400600" cy="638298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5928518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0604229"/>
              </p:ext>
            </p:extLst>
          </p:nvPr>
        </p:nvGraphicFramePr>
        <p:xfrm>
          <a:off x="1331639" y="548680"/>
          <a:ext cx="7131267" cy="6192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1" name="SmartDraw" r:id="rId3" imgW="10382760" imgH="9015840" progId="SmartDraw.2">
                  <p:embed/>
                </p:oleObj>
              </mc:Choice>
              <mc:Fallback>
                <p:oleObj name="SmartDraw" r:id="rId3" imgW="10382760" imgH="9015840" progId="SmartDraw.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331639" y="548680"/>
                        <a:ext cx="7131267" cy="61926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8126614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507288" cy="990600"/>
          </a:xfrm>
        </p:spPr>
        <p:txBody>
          <a:bodyPr>
            <a:noAutofit/>
          </a:bodyPr>
          <a:lstStyle/>
          <a:p>
            <a:r>
              <a:rPr lang="cs-CZ" dirty="0"/>
              <a:t>Jaký stupeň dopravy vyhodnotí algoritmus pro následující hodnoty?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632176"/>
          </a:xfrm>
        </p:spPr>
        <p:txBody>
          <a:bodyPr/>
          <a:lstStyle/>
          <a:p>
            <a:r>
              <a:rPr lang="cs-CZ" dirty="0"/>
              <a:t>v=38 km/h</a:t>
            </a:r>
          </a:p>
          <a:p>
            <a:r>
              <a:rPr lang="cs-CZ" dirty="0"/>
              <a:t>q=45 vozidel/5 minut</a:t>
            </a:r>
          </a:p>
          <a:p>
            <a:r>
              <a:rPr lang="cs-CZ" dirty="0"/>
              <a:t>E=0</a:t>
            </a:r>
          </a:p>
          <a:p>
            <a:r>
              <a:rPr lang="cs-CZ" dirty="0"/>
              <a:t>D=1</a:t>
            </a:r>
          </a:p>
        </p:txBody>
      </p:sp>
    </p:spTree>
    <p:extLst>
      <p:ext uri="{BB962C8B-B14F-4D97-AF65-F5344CB8AC3E}">
        <p14:creationId xmlns:p14="http://schemas.microsoft.com/office/powerpoint/2010/main" val="42185808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759084"/>
              </p:ext>
            </p:extLst>
          </p:nvPr>
        </p:nvGraphicFramePr>
        <p:xfrm>
          <a:off x="2339752" y="620688"/>
          <a:ext cx="3528392" cy="61740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39" name="SmartDraw" r:id="rId3" imgW="6725520" imgH="11771640" progId="SmartDraw.2">
                  <p:embed/>
                </p:oleObj>
              </mc:Choice>
              <mc:Fallback>
                <p:oleObj name="SmartDraw" r:id="rId3" imgW="6725520" imgH="11771640" progId="SmartDraw.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339752" y="620688"/>
                        <a:ext cx="3528392" cy="617408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ovéPole 4"/>
          <p:cNvSpPr txBox="1"/>
          <p:nvPr/>
        </p:nvSpPr>
        <p:spPr>
          <a:xfrm>
            <a:off x="6372200" y="4365104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stupeň dopravy 2</a:t>
            </a:r>
          </a:p>
        </p:txBody>
      </p:sp>
    </p:spTree>
    <p:extLst>
      <p:ext uri="{BB962C8B-B14F-4D97-AF65-F5344CB8AC3E}">
        <p14:creationId xmlns:p14="http://schemas.microsoft.com/office/powerpoint/2010/main" val="1141162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881109"/>
              </p:ext>
            </p:extLst>
          </p:nvPr>
        </p:nvGraphicFramePr>
        <p:xfrm>
          <a:off x="251520" y="620688"/>
          <a:ext cx="8598599" cy="58326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3" name="SmartDraw" r:id="rId3" imgW="10141920" imgH="6880680" progId="SmartDraw.2">
                  <p:embed/>
                </p:oleObj>
              </mc:Choice>
              <mc:Fallback>
                <p:oleObj name="SmartDraw" r:id="rId3" imgW="10141920" imgH="6880680" progId="SmartDraw.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51520" y="620688"/>
                        <a:ext cx="8598599" cy="583264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66512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632176"/>
          </a:xfrm>
        </p:spPr>
        <p:txBody>
          <a:bodyPr/>
          <a:lstStyle/>
          <a:p>
            <a:r>
              <a:rPr lang="cs-CZ" dirty="0"/>
              <a:t>např. pro číslo 5426 bude výsledek 17 (5+4+2+6)</a:t>
            </a:r>
          </a:p>
          <a:p>
            <a:r>
              <a:rPr lang="cs-CZ" dirty="0"/>
              <a:t>můžete použít pouze základní aritmetické operace </a:t>
            </a:r>
          </a:p>
          <a:p>
            <a:pPr marL="0" indent="0">
              <a:buNone/>
            </a:pPr>
            <a:r>
              <a:rPr lang="cs-CZ" dirty="0"/>
              <a:t>+, -, *, /, %</a:t>
            </a:r>
          </a:p>
          <a:p>
            <a:pPr marL="0" indent="0">
              <a:buNone/>
            </a:pPr>
            <a:r>
              <a:rPr lang="cs-CZ" dirty="0"/>
              <a:t>a funkci </a:t>
            </a:r>
            <a:r>
              <a:rPr lang="cs-CZ" dirty="0" err="1"/>
              <a:t>abs</a:t>
            </a:r>
            <a:r>
              <a:rPr lang="cs-CZ" dirty="0"/>
              <a:t>() pro výpočet absolutní hodnoty </a:t>
            </a:r>
          </a:p>
          <a:p>
            <a:pPr marL="0" indent="0">
              <a:buNone/>
            </a:pPr>
            <a:r>
              <a:rPr lang="cs-CZ" dirty="0"/>
              <a:t>(</a:t>
            </a:r>
            <a:r>
              <a:rPr lang="cs-CZ" dirty="0">
                <a:solidFill>
                  <a:srgbClr val="00B0F0"/>
                </a:solidFill>
              </a:rPr>
              <a:t>v PS Diagramu </a:t>
            </a:r>
            <a:r>
              <a:rPr lang="cs-CZ" dirty="0" err="1">
                <a:solidFill>
                  <a:srgbClr val="00B0F0"/>
                </a:solidFill>
              </a:rPr>
              <a:t>Math.abs</a:t>
            </a:r>
            <a:r>
              <a:rPr lang="cs-CZ" dirty="0">
                <a:solidFill>
                  <a:srgbClr val="00B0F0"/>
                </a:solidFill>
              </a:rPr>
              <a:t>() </a:t>
            </a:r>
            <a:r>
              <a:rPr lang="cs-CZ" dirty="0"/>
              <a:t>)</a:t>
            </a:r>
          </a:p>
        </p:txBody>
      </p:sp>
      <p:sp>
        <p:nvSpPr>
          <p:cNvPr id="5" name="Rectangle 2"/>
          <p:cNvSpPr txBox="1">
            <a:spLocks/>
          </p:cNvSpPr>
          <p:nvPr/>
        </p:nvSpPr>
        <p:spPr bwMode="auto">
          <a:xfrm>
            <a:off x="0" y="533401"/>
            <a:ext cx="9251950" cy="1167408"/>
          </a:xfrm>
          <a:prstGeom prst="rect">
            <a:avLst/>
          </a:prstGeom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 spc="-1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cs-CZ" dirty="0"/>
              <a:t>Vytvořte algoritmus, který vypíše </a:t>
            </a:r>
            <a:r>
              <a:rPr lang="cs-CZ" dirty="0" err="1"/>
              <a:t>ciferný</a:t>
            </a:r>
            <a:r>
              <a:rPr lang="cs-CZ" dirty="0"/>
              <a:t> součet zadaného celého čísla</a:t>
            </a:r>
          </a:p>
        </p:txBody>
      </p:sp>
      <p:graphicFrame>
        <p:nvGraphicFramePr>
          <p:cNvPr id="2" name="Objek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5223708"/>
              </p:ext>
            </p:extLst>
          </p:nvPr>
        </p:nvGraphicFramePr>
        <p:xfrm>
          <a:off x="683568" y="4160912"/>
          <a:ext cx="2143125" cy="168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49" name="SmartDraw" r:id="rId3" imgW="2142720" imgH="1685520" progId="SmartDraw.2">
                  <p:embed/>
                </p:oleObj>
              </mc:Choice>
              <mc:Fallback>
                <p:oleObj name="SmartDraw" r:id="rId3" imgW="2142720" imgH="1685520" progId="SmartDraw.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83568" y="4160912"/>
                        <a:ext cx="2143125" cy="1685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k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0564356"/>
              </p:ext>
            </p:extLst>
          </p:nvPr>
        </p:nvGraphicFramePr>
        <p:xfrm>
          <a:off x="4283968" y="3701876"/>
          <a:ext cx="4722813" cy="311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50" name="SmartDraw" r:id="rId5" imgW="4722840" imgH="3111840" progId="SmartDraw.2">
                  <p:embed/>
                </p:oleObj>
              </mc:Choice>
              <mc:Fallback>
                <p:oleObj name="SmartDraw" r:id="rId5" imgW="4722840" imgH="3111840" progId="SmartDraw.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283968" y="3701876"/>
                        <a:ext cx="4722813" cy="3111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ovéPole 5"/>
          <p:cNvSpPr txBox="1"/>
          <p:nvPr/>
        </p:nvSpPr>
        <p:spPr>
          <a:xfrm>
            <a:off x="3275856" y="4403709"/>
            <a:ext cx="10081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7200" dirty="0"/>
              <a:t>=</a:t>
            </a:r>
          </a:p>
        </p:txBody>
      </p:sp>
    </p:spTree>
    <p:extLst>
      <p:ext uri="{BB962C8B-B14F-4D97-AF65-F5344CB8AC3E}">
        <p14:creationId xmlns:p14="http://schemas.microsoft.com/office/powerpoint/2010/main" val="41371941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632176"/>
          </a:xfrm>
        </p:spPr>
        <p:txBody>
          <a:bodyPr/>
          <a:lstStyle/>
          <a:p>
            <a:pPr marL="0" indent="0">
              <a:buNone/>
            </a:pPr>
            <a:r>
              <a:rPr lang="cs-CZ" dirty="0"/>
              <a:t>5426 % 10 = </a:t>
            </a:r>
            <a:r>
              <a:rPr lang="cs-CZ" b="1" dirty="0">
                <a:solidFill>
                  <a:srgbClr val="FF0000"/>
                </a:solidFill>
              </a:rPr>
              <a:t>6			  0 + 6 = 6</a:t>
            </a:r>
          </a:p>
          <a:p>
            <a:pPr marL="0" indent="0">
              <a:buNone/>
            </a:pPr>
            <a:r>
              <a:rPr lang="cs-CZ" dirty="0"/>
              <a:t>5426 div 10 = </a:t>
            </a:r>
            <a:r>
              <a:rPr lang="cs-CZ" dirty="0">
                <a:solidFill>
                  <a:srgbClr val="0070C0"/>
                </a:solidFill>
              </a:rPr>
              <a:t>542 </a:t>
            </a:r>
          </a:p>
          <a:p>
            <a:pPr marL="0" indent="0">
              <a:buNone/>
            </a:pPr>
            <a:r>
              <a:rPr lang="cs-CZ" dirty="0">
                <a:solidFill>
                  <a:srgbClr val="0070C0"/>
                </a:solidFill>
              </a:rPr>
              <a:t>542</a:t>
            </a:r>
            <a:r>
              <a:rPr lang="cs-CZ" dirty="0"/>
              <a:t> % 10 = </a:t>
            </a:r>
            <a:r>
              <a:rPr lang="cs-CZ" b="1" dirty="0">
                <a:solidFill>
                  <a:srgbClr val="FF0000"/>
                </a:solidFill>
              </a:rPr>
              <a:t>2				  6 + 2 = 8</a:t>
            </a:r>
          </a:p>
          <a:p>
            <a:pPr marL="0" indent="0">
              <a:buNone/>
            </a:pPr>
            <a:r>
              <a:rPr lang="cs-CZ" dirty="0"/>
              <a:t>542 div 10 = </a:t>
            </a:r>
            <a:r>
              <a:rPr lang="cs-CZ" dirty="0">
                <a:solidFill>
                  <a:srgbClr val="0070C0"/>
                </a:solidFill>
              </a:rPr>
              <a:t>54     </a:t>
            </a:r>
          </a:p>
          <a:p>
            <a:pPr marL="0" indent="0">
              <a:buNone/>
            </a:pPr>
            <a:r>
              <a:rPr lang="cs-CZ" dirty="0">
                <a:solidFill>
                  <a:srgbClr val="0070C0"/>
                </a:solidFill>
              </a:rPr>
              <a:t>54</a:t>
            </a:r>
            <a:r>
              <a:rPr lang="cs-CZ" dirty="0"/>
              <a:t> % 10 = </a:t>
            </a:r>
            <a:r>
              <a:rPr lang="cs-CZ" b="1" dirty="0">
                <a:solidFill>
                  <a:srgbClr val="FF0000"/>
                </a:solidFill>
              </a:rPr>
              <a:t>4				  8 + 4 = 12</a:t>
            </a:r>
          </a:p>
          <a:p>
            <a:pPr marL="0" indent="0">
              <a:buNone/>
            </a:pPr>
            <a:r>
              <a:rPr lang="cs-CZ" dirty="0"/>
              <a:t>54 div 10 = </a:t>
            </a:r>
            <a:r>
              <a:rPr lang="cs-CZ" dirty="0">
                <a:solidFill>
                  <a:srgbClr val="0070C0"/>
                </a:solidFill>
              </a:rPr>
              <a:t>5</a:t>
            </a:r>
            <a:endParaRPr lang="cs-CZ" dirty="0"/>
          </a:p>
          <a:p>
            <a:pPr marL="0" indent="0">
              <a:buNone/>
            </a:pPr>
            <a:r>
              <a:rPr lang="cs-CZ" dirty="0">
                <a:solidFill>
                  <a:srgbClr val="0070C0"/>
                </a:solidFill>
              </a:rPr>
              <a:t>5  </a:t>
            </a:r>
            <a:r>
              <a:rPr lang="cs-CZ" dirty="0"/>
              <a:t> % 10 = </a:t>
            </a:r>
            <a:r>
              <a:rPr lang="cs-CZ" b="1" dirty="0">
                <a:solidFill>
                  <a:srgbClr val="FF0000"/>
                </a:solidFill>
              </a:rPr>
              <a:t>5				12 + 5 = 17</a:t>
            </a:r>
          </a:p>
          <a:p>
            <a:pPr marL="0" indent="0">
              <a:buNone/>
            </a:pPr>
            <a:r>
              <a:rPr lang="cs-CZ" dirty="0"/>
              <a:t>5 div 10 = </a:t>
            </a:r>
            <a:r>
              <a:rPr lang="cs-CZ" b="1" dirty="0">
                <a:solidFill>
                  <a:srgbClr val="0070C0"/>
                </a:solidFill>
              </a:rPr>
              <a:t>0</a:t>
            </a:r>
          </a:p>
          <a:p>
            <a:pPr marL="0" indent="0">
              <a:buNone/>
            </a:pPr>
            <a:r>
              <a:rPr lang="cs-CZ" dirty="0">
                <a:solidFill>
                  <a:srgbClr val="0070C0"/>
                </a:solidFill>
              </a:rPr>
              <a:t>v POM je 0</a:t>
            </a:r>
          </a:p>
          <a:p>
            <a:pPr marL="0" indent="0">
              <a:buNone/>
            </a:pPr>
            <a:r>
              <a:rPr lang="cs-CZ" dirty="0"/>
              <a:t>div – celočíselné dělení: X div 10 = (X – X%10) / 10</a:t>
            </a:r>
          </a:p>
        </p:txBody>
      </p:sp>
      <p:sp>
        <p:nvSpPr>
          <p:cNvPr id="5" name="Rectangle 2"/>
          <p:cNvSpPr txBox="1">
            <a:spLocks/>
          </p:cNvSpPr>
          <p:nvPr/>
        </p:nvSpPr>
        <p:spPr bwMode="auto">
          <a:xfrm>
            <a:off x="0" y="533401"/>
            <a:ext cx="9251950" cy="1167408"/>
          </a:xfrm>
          <a:prstGeom prst="rect">
            <a:avLst/>
          </a:prstGeom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 spc="-1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cs-CZ" dirty="0"/>
              <a:t>Vytvořte algoritmus, který vypíše </a:t>
            </a:r>
            <a:r>
              <a:rPr lang="cs-CZ" dirty="0" err="1"/>
              <a:t>ciferný</a:t>
            </a:r>
            <a:r>
              <a:rPr lang="cs-CZ" dirty="0"/>
              <a:t> součet zadaného celého čísla</a:t>
            </a:r>
          </a:p>
        </p:txBody>
      </p:sp>
      <p:cxnSp>
        <p:nvCxnSpPr>
          <p:cNvPr id="7" name="Přímá spojnice 6"/>
          <p:cNvCxnSpPr/>
          <p:nvPr/>
        </p:nvCxnSpPr>
        <p:spPr>
          <a:xfrm>
            <a:off x="539552" y="2708920"/>
            <a:ext cx="2448272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nice 8"/>
          <p:cNvCxnSpPr/>
          <p:nvPr/>
        </p:nvCxnSpPr>
        <p:spPr>
          <a:xfrm>
            <a:off x="539552" y="3573016"/>
            <a:ext cx="2448272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nice 9"/>
          <p:cNvCxnSpPr/>
          <p:nvPr/>
        </p:nvCxnSpPr>
        <p:spPr>
          <a:xfrm>
            <a:off x="539552" y="4509120"/>
            <a:ext cx="2448272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ovéPole 10"/>
          <p:cNvSpPr txBox="1"/>
          <p:nvPr/>
        </p:nvSpPr>
        <p:spPr>
          <a:xfrm>
            <a:off x="3059832" y="5373216"/>
            <a:ext cx="2031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>
                <a:solidFill>
                  <a:srgbClr val="0070C0"/>
                </a:solidFill>
              </a:rPr>
              <a:t>algoritmus končí</a:t>
            </a:r>
          </a:p>
        </p:txBody>
      </p:sp>
      <p:cxnSp>
        <p:nvCxnSpPr>
          <p:cNvPr id="13" name="Přímá spojnice se šipkou 12"/>
          <p:cNvCxnSpPr/>
          <p:nvPr/>
        </p:nvCxnSpPr>
        <p:spPr>
          <a:xfrm flipH="1">
            <a:off x="2339752" y="5589240"/>
            <a:ext cx="648072" cy="0"/>
          </a:xfrm>
          <a:prstGeom prst="straightConnector1">
            <a:avLst/>
          </a:prstGeom>
          <a:ln w="15875">
            <a:solidFill>
              <a:srgbClr val="0070C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nice 9"/>
          <p:cNvCxnSpPr/>
          <p:nvPr/>
        </p:nvCxnSpPr>
        <p:spPr>
          <a:xfrm>
            <a:off x="539552" y="5373216"/>
            <a:ext cx="2448272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47253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96" y="1412776"/>
            <a:ext cx="9036496" cy="4732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3569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3515499"/>
              </p:ext>
            </p:extLst>
          </p:nvPr>
        </p:nvGraphicFramePr>
        <p:xfrm>
          <a:off x="107950" y="1556792"/>
          <a:ext cx="8977621" cy="50405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43" name="SmartDraw" r:id="rId3" imgW="9293040" imgH="5217840" progId="SmartDraw.2">
                  <p:embed/>
                </p:oleObj>
              </mc:Choice>
              <mc:Fallback>
                <p:oleObj name="SmartDraw" r:id="rId3" imgW="9293040" imgH="5217840" progId="SmartDraw.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7950" y="1556792"/>
                        <a:ext cx="8977621" cy="50405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/>
          <p:cNvSpPr txBox="1">
            <a:spLocks/>
          </p:cNvSpPr>
          <p:nvPr/>
        </p:nvSpPr>
        <p:spPr bwMode="auto">
          <a:xfrm>
            <a:off x="107950" y="533401"/>
            <a:ext cx="9144000" cy="735359"/>
          </a:xfrm>
          <a:prstGeom prst="rect">
            <a:avLst/>
          </a:prstGeom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 spc="-1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cs-CZ" dirty="0"/>
              <a:t>Efektivněji  - o 1 krok méně v cyklu</a:t>
            </a:r>
          </a:p>
        </p:txBody>
      </p:sp>
    </p:spTree>
    <p:extLst>
      <p:ext uri="{BB962C8B-B14F-4D97-AF65-F5344CB8AC3E}">
        <p14:creationId xmlns:p14="http://schemas.microsoft.com/office/powerpoint/2010/main" val="18114824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632176"/>
          </a:xfrm>
        </p:spPr>
        <p:txBody>
          <a:bodyPr/>
          <a:lstStyle/>
          <a:p>
            <a:r>
              <a:rPr lang="cs-CZ" dirty="0"/>
              <a:t>můžete použít pouze základní aritmetické operace </a:t>
            </a:r>
          </a:p>
          <a:p>
            <a:pPr marL="0" indent="0">
              <a:buNone/>
            </a:pPr>
            <a:r>
              <a:rPr lang="cs-CZ" dirty="0"/>
              <a:t>+, -, *, /, %</a:t>
            </a:r>
          </a:p>
          <a:p>
            <a:pPr marL="0" indent="0">
              <a:buNone/>
            </a:pPr>
            <a:r>
              <a:rPr lang="cs-CZ" dirty="0"/>
              <a:t>a funkci </a:t>
            </a:r>
            <a:r>
              <a:rPr lang="cs-CZ" dirty="0" err="1"/>
              <a:t>abs</a:t>
            </a:r>
            <a:r>
              <a:rPr lang="cs-CZ" dirty="0"/>
              <a:t>() pro výpočet absolutní hodnoty </a:t>
            </a:r>
            <a:br>
              <a:rPr lang="cs-CZ" dirty="0"/>
            </a:br>
            <a:r>
              <a:rPr lang="cs-CZ" dirty="0"/>
              <a:t>(</a:t>
            </a:r>
            <a:r>
              <a:rPr lang="cs-CZ" dirty="0">
                <a:solidFill>
                  <a:srgbClr val="00B0F0"/>
                </a:solidFill>
              </a:rPr>
              <a:t>v PS Diagramu </a:t>
            </a:r>
            <a:r>
              <a:rPr lang="cs-CZ" dirty="0" err="1">
                <a:solidFill>
                  <a:srgbClr val="00B0F0"/>
                </a:solidFill>
              </a:rPr>
              <a:t>Math.abs</a:t>
            </a:r>
            <a:r>
              <a:rPr lang="cs-CZ" dirty="0">
                <a:solidFill>
                  <a:srgbClr val="00B0F0"/>
                </a:solidFill>
              </a:rPr>
              <a:t>() </a:t>
            </a:r>
            <a:r>
              <a:rPr lang="cs-CZ" dirty="0"/>
              <a:t>)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5" name="Rectangle 2"/>
          <p:cNvSpPr txBox="1">
            <a:spLocks/>
          </p:cNvSpPr>
          <p:nvPr/>
        </p:nvSpPr>
        <p:spPr bwMode="auto">
          <a:xfrm>
            <a:off x="107950" y="533401"/>
            <a:ext cx="9144000" cy="1167408"/>
          </a:xfrm>
          <a:prstGeom prst="rect">
            <a:avLst/>
          </a:prstGeom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 spc="-1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cs-CZ" dirty="0"/>
              <a:t>Vytvořte algoritmus, který vypočítá n-tou mocninu čísla X (</a:t>
            </a:r>
            <a:r>
              <a:rPr lang="cs-CZ" dirty="0" err="1"/>
              <a:t>X</a:t>
            </a:r>
            <a:r>
              <a:rPr lang="cs-CZ" baseline="30000" dirty="0" err="1"/>
              <a:t>n</a:t>
            </a:r>
            <a:r>
              <a:rPr lang="cs-CZ" dirty="0"/>
              <a:t>)</a:t>
            </a:r>
          </a:p>
        </p:txBody>
      </p:sp>
      <p:sp>
        <p:nvSpPr>
          <p:cNvPr id="4" name="TextovéPole 3"/>
          <p:cNvSpPr txBox="1">
            <a:spLocks noChangeArrowheads="1"/>
          </p:cNvSpPr>
          <p:nvPr/>
        </p:nvSpPr>
        <p:spPr bwMode="auto">
          <a:xfrm>
            <a:off x="457200" y="3717032"/>
            <a:ext cx="656307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2400" dirty="0" err="1"/>
              <a:t>X</a:t>
            </a:r>
            <a:r>
              <a:rPr lang="cs-CZ" sz="2400" baseline="30000" dirty="0" err="1"/>
              <a:t>n</a:t>
            </a:r>
            <a:r>
              <a:rPr lang="cs-CZ" sz="2400" dirty="0"/>
              <a:t> = X*X*X*…..*X </a:t>
            </a:r>
            <a:r>
              <a:rPr lang="cs-CZ" sz="2400" dirty="0">
                <a:solidFill>
                  <a:srgbClr val="00B050"/>
                </a:solidFill>
              </a:rPr>
              <a:t>(X je n-krát; pro n&gt;0)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ovéPole 5"/>
              <p:cNvSpPr txBox="1">
                <a:spLocks noChangeArrowheads="1"/>
              </p:cNvSpPr>
              <p:nvPr/>
            </p:nvSpPr>
            <p:spPr bwMode="auto">
              <a:xfrm>
                <a:off x="457200" y="4322712"/>
                <a:ext cx="6563072" cy="9615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cs-CZ" sz="2400" dirty="0"/>
                  <a:t>X</a:t>
                </a:r>
                <a:r>
                  <a:rPr lang="cs-CZ" sz="2400" baseline="30000" dirty="0" err="1"/>
                  <a:t>n</a:t>
                </a:r>
                <a:r>
                  <a:rPr lang="cs-CZ" sz="24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40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40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cs-CZ" sz="4000" b="0" i="1" dirty="0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cs-CZ" sz="4000" b="0" i="1" dirty="0" smtClean="0">
                            <a:latin typeface="Cambria Math" panose="02040503050406030204" pitchFamily="18" charset="0"/>
                          </a:rPr>
                          <m:t>∗</m:t>
                        </m:r>
                        <m:r>
                          <a:rPr lang="cs-CZ" sz="4000" b="0" i="1" dirty="0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cs-CZ" sz="4000" b="0" i="1" dirty="0" smtClean="0">
                            <a:latin typeface="Cambria Math" panose="02040503050406030204" pitchFamily="18" charset="0"/>
                          </a:rPr>
                          <m:t>∗</m:t>
                        </m:r>
                        <m:r>
                          <a:rPr lang="cs-CZ" sz="4000" b="0" i="1" dirty="0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cs-CZ" sz="4000" b="0" i="1" dirty="0" smtClean="0">
                            <a:latin typeface="Cambria Math" panose="02040503050406030204" pitchFamily="18" charset="0"/>
                          </a:rPr>
                          <m:t>∗…….∗</m:t>
                        </m:r>
                        <m:r>
                          <a:rPr lang="cs-CZ" sz="4000" b="0" i="1" dirty="0" smtClean="0">
                            <a:latin typeface="Cambria Math" panose="02040503050406030204" pitchFamily="18" charset="0"/>
                          </a:rPr>
                          <m:t>𝑋</m:t>
                        </m:r>
                      </m:den>
                    </m:f>
                  </m:oMath>
                </a14:m>
                <a:r>
                  <a:rPr lang="cs-CZ" sz="2400" dirty="0"/>
                  <a:t> </a:t>
                </a:r>
                <a:r>
                  <a:rPr lang="cs-CZ" sz="2400" dirty="0">
                    <a:solidFill>
                      <a:srgbClr val="00B050"/>
                    </a:solidFill>
                  </a:rPr>
                  <a:t>(pro n&lt;0)</a:t>
                </a:r>
              </a:p>
            </p:txBody>
          </p:sp>
        </mc:Choice>
        <mc:Fallback>
          <p:sp>
            <p:nvSpPr>
              <p:cNvPr id="6" name="TextovéPole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7200" y="4322712"/>
                <a:ext cx="6563072" cy="961545"/>
              </a:xfrm>
              <a:prstGeom prst="rect">
                <a:avLst/>
              </a:prstGeom>
              <a:blipFill>
                <a:blip r:embed="rId2"/>
                <a:stretch>
                  <a:fillRect l="-139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ovéPole 6"/>
          <p:cNvSpPr txBox="1">
            <a:spLocks noChangeArrowheads="1"/>
          </p:cNvSpPr>
          <p:nvPr/>
        </p:nvSpPr>
        <p:spPr bwMode="auto">
          <a:xfrm>
            <a:off x="467544" y="5559623"/>
            <a:ext cx="656307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2400" dirty="0" err="1"/>
              <a:t>X</a:t>
            </a:r>
            <a:r>
              <a:rPr lang="cs-CZ" sz="2400" baseline="30000" dirty="0" err="1"/>
              <a:t>n</a:t>
            </a:r>
            <a:r>
              <a:rPr lang="cs-CZ" sz="2400" dirty="0"/>
              <a:t> = 1 </a:t>
            </a:r>
            <a:r>
              <a:rPr lang="cs-CZ" sz="2400" dirty="0">
                <a:solidFill>
                  <a:srgbClr val="00B050"/>
                </a:solidFill>
              </a:rPr>
              <a:t>(pro n=0)</a:t>
            </a:r>
          </a:p>
        </p:txBody>
      </p:sp>
    </p:spTree>
    <p:extLst>
      <p:ext uri="{BB962C8B-B14F-4D97-AF65-F5344CB8AC3E}">
        <p14:creationId xmlns:p14="http://schemas.microsoft.com/office/powerpoint/2010/main" val="2644731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Základy Informatiky&amp;#x0D;&amp;#x0A;14ZINF&amp;quot;&quot;/&gt;&lt;property id=&quot;20307&quot; value=&quot;256&quot;/&gt;&lt;/object&gt;&lt;object type=&quot;3&quot; unique_id=&quot;13176&quot;&gt;&lt;property id=&quot;20148&quot; value=&quot;5&quot;/&gt;&lt;property id=&quot;20300&quot; value=&quot;Slide 3 - &amp;quot;Programovací jazyk KAREL&amp;quot;&quot;/&gt;&lt;property id=&quot;20307&quot; value=&quot;326&quot;/&gt;&lt;/object&gt;&lt;object type=&quot;3&quot; unique_id=&quot;13178&quot;&gt;&lt;property id=&quot;20148&quot; value=&quot;5&quot;/&gt;&lt;property id=&quot;20300&quot; value=&quot;Slide 2 - &amp;quot;Řešení úkolu&amp;#x0D;&amp;#x0A;z minulé&amp;#x0D;&amp;#x0A;hodiny&amp;quot;&quot;/&gt;&lt;property id=&quot;20307&quot; value=&quot;336&quot;/&gt;&lt;/object&gt;&lt;object type=&quot;3&quot; unique_id=&quot;13179&quot;&gt;&lt;property id=&quot;20148&quot; value=&quot;5&quot;/&gt;&lt;property id=&quot;20300&quot; value=&quot;Slide 4 - &amp;quot;Karel – elementární operace&amp;quot;&quot;/&gt;&lt;property id=&quot;20307&quot; value=&quot;337&quot;/&gt;&lt;/object&gt;&lt;object type=&quot;3&quot; unique_id=&quot;13180&quot;&gt;&lt;property id=&quot;20148&quot; value=&quot;5&quot;/&gt;&lt;property id=&quot;20300&quot; value=&quot;Slide 5 - &amp;quot;Karel – základní podmínky&amp;quot;&quot;/&gt;&lt;property id=&quot;20307&quot; value=&quot;338&quot;/&gt;&lt;/object&gt;&lt;object type=&quot;3&quot; unique_id=&quot;13181&quot;&gt;&lt;property id=&quot;20148&quot; value=&quot;5&quot;/&gt;&lt;property id=&quot;20300&quot; value=&quot;Slide 6 - &amp;quot;Karel – zápis podmínek&amp;quot;&quot;/&gt;&lt;property id=&quot;20307&quot; value=&quot;339&quot;/&gt;&lt;/object&gt;&lt;object type=&quot;3&quot; unique_id=&quot;13182&quot;&gt;&lt;property id=&quot;20148&quot; value=&quot;5&quot;/&gt;&lt;property id=&quot;20300&quot; value=&quot;Slide 7 - &amp;quot;Karel – příklad na JeCihla I.&amp;quot;&quot;/&gt;&lt;property id=&quot;20307&quot; value=&quot;341&quot;/&gt;&lt;/object&gt;&lt;object type=&quot;3&quot; unique_id=&quot;13183&quot;&gt;&lt;property id=&quot;20148&quot; value=&quot;5&quot;/&gt;&lt;property id=&quot;20300&quot; value=&quot;Slide 8 - &amp;quot;Karel – příklad na JeCihla II.&amp;quot;&quot;/&gt;&lt;property id=&quot;20307&quot; value=&quot;342&quot;/&gt;&lt;/object&gt;&lt;object type=&quot;3&quot; unique_id=&quot;13184&quot;&gt;&lt;property id=&quot;20148&quot; value=&quot;5&quot;/&gt;&lt;property id=&quot;20300&quot; value=&quot;Slide 9 - &amp;quot;Karel - cykly&amp;quot;&quot;/&gt;&lt;property id=&quot;20307&quot; value=&quot;343&quot;/&gt;&lt;/object&gt;&lt;object type=&quot;3&quot; unique_id=&quot;13185&quot;&gt;&lt;property id=&quot;20148&quot; value=&quot;5&quot;/&gt;&lt;property id=&quot;20300&quot; value=&quot;Slide 10 - &amp;quot;Karel – příklad na cyklus&amp;quot;&quot;/&gt;&lt;property id=&quot;20307&quot; value=&quot;344&quot;/&gt;&lt;/object&gt;&lt;object type=&quot;3&quot; unique_id=&quot;13186&quot;&gt;&lt;property id=&quot;20148&quot; value=&quot;5&quot;/&gt;&lt;property id=&quot;20300&quot; value=&quot;Slide 11 - &amp;quot;Některé chyby&amp;quot;&quot;/&gt;&lt;property id=&quot;20307&quot; value=&quot;345&quot;/&gt;&lt;/object&gt;&lt;object type=&quot;3&quot; unique_id=&quot;13187&quot;&gt;&lt;property id=&quot;20148&quot; value=&quot;5&quot;/&gt;&lt;property id=&quot;20300&quot; value=&quot;Slide 12 - &amp;quot;Komentáře&amp;quot;&quot;/&gt;&lt;property id=&quot;20307&quot; value=&quot;346&quot;/&gt;&lt;/object&gt;&lt;object type=&quot;3&quot; unique_id=&quot;13188&quot;&gt;&lt;property id=&quot;20148&quot; value=&quot;5&quot;/&gt;&lt;property id=&quot;20300&quot; value=&quot;Slide 13 - &amp;quot;Pomůcka (shrnutí)&amp;quot;&quot;/&gt;&lt;property id=&quot;20307&quot; value=&quot;349&quot;/&gt;&lt;/object&gt;&lt;object type=&quot;3&quot; unique_id=&quot;13189&quot;&gt;&lt;property id=&quot;20148&quot; value=&quot;5&quot;/&gt;&lt;property id=&quot;20300&quot; value=&quot;Slide 14 - &amp;quot;Vytvoření procedury (nové příkazy)&amp;quot;&quot;/&gt;&lt;property id=&quot;20307&quot; value=&quot;347&quot;/&gt;&lt;/object&gt;&lt;object type=&quot;3&quot; unique_id=&quot;13190&quot;&gt;&lt;property id=&quot;20148&quot; value=&quot;5&quot;/&gt;&lt;property id=&quot;20300&quot; value=&quot;Slide 15 - &amp;quot;Vytvoření procedury (nové příkazy)&amp;quot;&quot;/&gt;&lt;property id=&quot;20307&quot; value=&quot;351&quot;/&gt;&lt;/object&gt;&lt;object type=&quot;3&quot; unique_id=&quot;13191&quot;&gt;&lt;property id=&quot;20148&quot; value=&quot;5&quot;/&gt;&lt;property id=&quot;20300&quot; value=&quot;Slide 16 - &amp;quot;Vytvoření procedury (nové příkazy)&amp;quot;&quot;/&gt;&lt;property id=&quot;20307&quot; value=&quot;352&quot;/&gt;&lt;/object&gt;&lt;object type=&quot;3&quot; unique_id=&quot;13192&quot;&gt;&lt;property id=&quot;20148&quot; value=&quot;5&quot;/&gt;&lt;property id=&quot;20300&quot; value=&quot;Slide 17 - &amp;quot;Vytvořte procedury (nové příkazy) + zapište vývojovým diagramem&amp;quot;&quot;/&gt;&lt;property id=&quot;20307&quot; value=&quot;350&quot;/&gt;&lt;/object&gt;&lt;/object&gt;&lt;/object&gt;&lt;/database&gt;"/>
  <p:tag name="SECTOMILLISECCONVERTED" val="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řehlednost">
  <a:themeElements>
    <a:clrScheme name="Přehlednost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řehlednos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Přehlednost">
    <a:dk1>
      <a:srgbClr val="292934"/>
    </a:dk1>
    <a:lt1>
      <a:srgbClr val="FFFFFF"/>
    </a:lt1>
    <a:dk2>
      <a:srgbClr val="D2533C"/>
    </a:dk2>
    <a:lt2>
      <a:srgbClr val="F3F2DC"/>
    </a:lt2>
    <a:accent1>
      <a:srgbClr val="93A299"/>
    </a:accent1>
    <a:accent2>
      <a:srgbClr val="AD8F67"/>
    </a:accent2>
    <a:accent3>
      <a:srgbClr val="726056"/>
    </a:accent3>
    <a:accent4>
      <a:srgbClr val="4C5A6A"/>
    </a:accent4>
    <a:accent5>
      <a:srgbClr val="808DA0"/>
    </a:accent5>
    <a:accent6>
      <a:srgbClr val="79463D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4959</TotalTime>
  <Words>1008</Words>
  <Application>Microsoft Office PowerPoint</Application>
  <PresentationFormat>Předvádění na obrazovce (4:3)</PresentationFormat>
  <Paragraphs>140</Paragraphs>
  <Slides>36</Slides>
  <Notes>2</Notes>
  <HiddenSlides>0</HiddenSlides>
  <MMClips>1</MMClips>
  <ScaleCrop>false</ScaleCrop>
  <HeadingPairs>
    <vt:vector size="8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36</vt:i4>
      </vt:variant>
    </vt:vector>
  </HeadingPairs>
  <TitlesOfParts>
    <vt:vector size="43" baseType="lpstr">
      <vt:lpstr>Arial</vt:lpstr>
      <vt:lpstr>Calibri</vt:lpstr>
      <vt:lpstr>Cambria Math</vt:lpstr>
      <vt:lpstr>Times New Roman</vt:lpstr>
      <vt:lpstr>Wingdings</vt:lpstr>
      <vt:lpstr>Přehlednost</vt:lpstr>
      <vt:lpstr>SmartDraw</vt:lpstr>
      <vt:lpstr>Algoritmizace  a datové struktury (14ASD)</vt:lpstr>
      <vt:lpstr>Vysvětlení významu</vt:lpstr>
      <vt:lpstr>Algoritmus ze vstupu načte 3 čísla a určí, které číslo je největší, a to vypíše.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Vytvořte algoritmus, který vypíše posloupnost hodnot od 1 až do zadaného čísla - hodnoty posloupnosti se postupně vypíší jednotlivě.</vt:lpstr>
      <vt:lpstr>Vytvořte algoritmus, který vypíše posloupnost hodnot od 1 až do zadaného čísla</vt:lpstr>
      <vt:lpstr>Vytvořte algoritmus, který bude počítat  faktoriál ze zadaného celého čísla R &gt;= 0</vt:lpstr>
      <vt:lpstr>Prezentace aplikace PowerPoint</vt:lpstr>
      <vt:lpstr>Prezentace aplikace PowerPoint</vt:lpstr>
      <vt:lpstr>Liniové řízení dopravy (RLTC – Road Line Traffic Control)</vt:lpstr>
      <vt:lpstr>Principy liniového řízení dopravy I.</vt:lpstr>
      <vt:lpstr>Principy liniového řízení dopravy II.</vt:lpstr>
      <vt:lpstr>Přínosy liniového řízení dopravy I.</vt:lpstr>
      <vt:lpstr>Přínosy liniového řízení dopravy II.</vt:lpstr>
      <vt:lpstr>Prezentace aplikace PowerPoint</vt:lpstr>
      <vt:lpstr>Charakteristiky dopravního proudu</vt:lpstr>
      <vt:lpstr>Podmínky pro harmonizaci dopravy</vt:lpstr>
      <vt:lpstr>Hraniční hodnoty pro harmonizaci dopravy</vt:lpstr>
      <vt:lpstr>Jednotkové vozidlo JV  (intenzita dopravního proudu)</vt:lpstr>
      <vt:lpstr>Algoritmus LŘD pro 2 jízdní pruhy pro 80 km/h</vt:lpstr>
      <vt:lpstr>Preference MHD na SSZ</vt:lpstr>
      <vt:lpstr>Preference MHD – fiktivní křižovatka</vt:lpstr>
      <vt:lpstr>Střídání fází pro směr 1 a 2 bez detekování tramvaje</vt:lpstr>
      <vt:lpstr>Při průběhu fáze 2 detekována tramvaj</vt:lpstr>
      <vt:lpstr>Při průběhu fáze 1 detekována tramvaj</vt:lpstr>
      <vt:lpstr>Algoritmus přepínání fází SSZ pro preferenci MHD</vt:lpstr>
      <vt:lpstr>Prezentace aplikace PowerPoint</vt:lpstr>
      <vt:lpstr>Prezentace aplikace PowerPoint</vt:lpstr>
      <vt:lpstr>Jaký stupeň dopravy vyhodnotí algoritmus pro následující hodnoty?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Excel</dc:title>
  <dc:creator>K614</dc:creator>
  <cp:lastModifiedBy>MJe</cp:lastModifiedBy>
  <cp:revision>643</cp:revision>
  <dcterms:created xsi:type="dcterms:W3CDTF">2011-10-19T16:54:09Z</dcterms:created>
  <dcterms:modified xsi:type="dcterms:W3CDTF">2020-11-12T10:58:05Z</dcterms:modified>
</cp:coreProperties>
</file>