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382" r:id="rId2"/>
    <p:sldId id="445" r:id="rId3"/>
    <p:sldId id="446" r:id="rId4"/>
    <p:sldId id="447" r:id="rId5"/>
    <p:sldId id="448" r:id="rId6"/>
    <p:sldId id="449" r:id="rId7"/>
    <p:sldId id="450" r:id="rId8"/>
    <p:sldId id="464" r:id="rId9"/>
    <p:sldId id="465" r:id="rId10"/>
    <p:sldId id="451" r:id="rId11"/>
    <p:sldId id="452" r:id="rId12"/>
    <p:sldId id="463" r:id="rId13"/>
    <p:sldId id="453" r:id="rId14"/>
    <p:sldId id="454" r:id="rId15"/>
    <p:sldId id="426" r:id="rId16"/>
    <p:sldId id="467" r:id="rId17"/>
    <p:sldId id="427" r:id="rId18"/>
    <p:sldId id="468" r:id="rId19"/>
    <p:sldId id="436" r:id="rId20"/>
    <p:sldId id="469" r:id="rId21"/>
    <p:sldId id="428" r:id="rId22"/>
    <p:sldId id="466" r:id="rId23"/>
    <p:sldId id="460" r:id="rId24"/>
    <p:sldId id="461" r:id="rId25"/>
    <p:sldId id="430" r:id="rId26"/>
    <p:sldId id="458" r:id="rId27"/>
    <p:sldId id="462" r:id="rId28"/>
    <p:sldId id="431" r:id="rId29"/>
    <p:sldId id="470" r:id="rId30"/>
    <p:sldId id="471" r:id="rId31"/>
    <p:sldId id="455" r:id="rId32"/>
    <p:sldId id="456" r:id="rId33"/>
    <p:sldId id="459" r:id="rId34"/>
  </p:sldIdLst>
  <p:sldSz cx="9144000" cy="6858000" type="screen4x3"/>
  <p:notesSz cx="6858000" cy="9144000"/>
  <p:custDataLst>
    <p:tags r:id="rId3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e" initials="MJe" lastIdx="4" clrIdx="0">
    <p:extLst>
      <p:ext uri="{19B8F6BF-5375-455C-9EA6-DF929625EA0E}">
        <p15:presenceInfo xmlns:p15="http://schemas.microsoft.com/office/powerpoint/2012/main" userId="M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AB1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Pomocný snímek pro kreslení </a:t>
            </a:r>
            <a:r>
              <a:rPr lang="cs-CZ" dirty="0" err="1"/>
              <a:t>vývojáku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2B6A6-3BF4-4D24-8757-4E59ECC23A0F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58A-F6CE-46F6-A536-A472F957D786}" type="datetime10">
              <a:rPr lang="cs-CZ" smtClean="0"/>
              <a:t>07:41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51D-1C1B-4DF4-8ABD-96D2BA781B65}" type="datetime10">
              <a:rPr lang="cs-CZ" smtClean="0"/>
              <a:t>07:41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A46-5F35-46EB-9FCD-DE66D42E7F02}" type="datetime10">
              <a:rPr lang="cs-CZ" smtClean="0"/>
              <a:t>07:41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6D77-957C-45AD-9722-383E56A4B972}" type="datetime10">
              <a:rPr lang="cs-CZ" smtClean="0"/>
              <a:t>07:41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B48-2BE2-45BE-836E-96502C9240CA}" type="datetime10">
              <a:rPr lang="cs-CZ" smtClean="0"/>
              <a:t>07:41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97E6-7B6F-4F74-91CD-2EC2EB3A0A47}" type="datetime10">
              <a:rPr lang="cs-CZ" smtClean="0"/>
              <a:t>07:41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D7BB-71C4-47C4-879C-69918C86467B}" type="datetime10">
              <a:rPr lang="cs-CZ" smtClean="0"/>
              <a:t>07:41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3BF6-4FE2-4E34-BFBC-E28C6BF710D8}" type="datetime10">
              <a:rPr lang="cs-CZ" smtClean="0"/>
              <a:t>07:41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933-38C6-4AED-AABD-6995D3CF8780}" type="datetime10">
              <a:rPr lang="cs-CZ" smtClean="0"/>
              <a:t>07:41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7AA5-7411-419B-9129-BF169E600295}" type="datetime10">
              <a:rPr lang="cs-CZ" smtClean="0"/>
              <a:t>07:41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4BA-B3AA-4C2D-AAC4-4F26589CE664}" type="datetime10">
              <a:rPr lang="cs-CZ" smtClean="0"/>
              <a:t>07:41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F976C4-FA07-4114-80B0-D086F6883041}" type="datetime10">
              <a:rPr lang="cs-CZ" smtClean="0"/>
              <a:t>07:41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8.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Vytvořte algoritmus, kterým ověříte, že zadané přirozené číslo (&gt;1) je prvočíslo.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prvočíslo – beze zbytku dělitelné pouze číslem 1 a sebou samým</a:t>
            </a:r>
          </a:p>
          <a:p>
            <a:pPr marL="0" indent="0">
              <a:buNone/>
            </a:pPr>
            <a:r>
              <a:rPr lang="cs-CZ" dirty="0"/>
              <a:t>2, 3, 5, 7, 11, 13, 17, 19, 23, 29, 31, …….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38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983204"/>
              </p:ext>
            </p:extLst>
          </p:nvPr>
        </p:nvGraphicFramePr>
        <p:xfrm>
          <a:off x="179512" y="417954"/>
          <a:ext cx="8841401" cy="6107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SmartDraw" r:id="rId3" imgW="11004480" imgH="7603200" progId="SmartDraw.2">
                  <p:embed/>
                </p:oleObj>
              </mc:Choice>
              <mc:Fallback>
                <p:oleObj name="SmartDraw" r:id="rId3" imgW="11004480" imgH="76032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417954"/>
                        <a:ext cx="8841401" cy="6107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52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526949"/>
              </p:ext>
            </p:extLst>
          </p:nvPr>
        </p:nvGraphicFramePr>
        <p:xfrm>
          <a:off x="539552" y="417993"/>
          <a:ext cx="8208911" cy="6356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SmartDraw" r:id="rId3" imgW="11772000" imgH="9113400" progId="SmartDraw.2">
                  <p:embed/>
                </p:oleObj>
              </mc:Choice>
              <mc:Fallback>
                <p:oleObj name="SmartDraw" r:id="rId3" imgW="11772000" imgH="91134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417993"/>
                        <a:ext cx="8208911" cy="6356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347864" y="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efektivnější varianta</a:t>
            </a:r>
          </a:p>
        </p:txBody>
      </p:sp>
    </p:spTree>
    <p:extLst>
      <p:ext uri="{BB962C8B-B14F-4D97-AF65-F5344CB8AC3E}">
        <p14:creationId xmlns:p14="http://schemas.microsoft.com/office/powerpoint/2010/main" val="33720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07950" y="533401"/>
            <a:ext cx="8856538" cy="1167408"/>
          </a:xfrm>
          <a:prstGeom prst="rect">
            <a:avLst/>
          </a:prstGeom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/>
              <a:t>Vytvořte algoritmus, který vypíše všechna prvočísla až do zadaného čísla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36019" y="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samostatná práce mimo cvičení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242088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např. pro číslo 20 se vypíše:</a:t>
            </a:r>
          </a:p>
          <a:p>
            <a:r>
              <a:rPr lang="cs-CZ" sz="2400" dirty="0"/>
              <a:t>2, 3, 5, 7, 11, 13, 17, 19 </a:t>
            </a:r>
          </a:p>
          <a:p>
            <a:endParaRPr lang="cs-CZ" sz="2400" dirty="0"/>
          </a:p>
          <a:p>
            <a:r>
              <a:rPr lang="cs-CZ" sz="2400" dirty="0"/>
              <a:t>neřešte formát výpisu, důležité je, aby se „vytiskla“ všechna prvočísla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508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99743" y="404663"/>
          <a:ext cx="8176713" cy="640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SmartDraw" r:id="rId3" imgW="9649800" imgH="7558920" progId="SmartDraw.2">
                  <p:embed/>
                </p:oleObj>
              </mc:Choice>
              <mc:Fallback>
                <p:oleObj name="SmartDraw" r:id="rId3" imgW="9649800" imgH="75589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743" y="404663"/>
                        <a:ext cx="8176713" cy="640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531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Pole (vektor)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Označuje datovou strukturu, která uchovává konečný počet prvků (čísel, textových řetězců, … ) stejného </a:t>
            </a:r>
            <a:r>
              <a:rPr lang="cs-CZ">
                <a:solidFill>
                  <a:srgbClr val="0070C0"/>
                </a:solidFill>
              </a:rPr>
              <a:t>datového typu</a:t>
            </a:r>
            <a:r>
              <a:rPr lang="cs-CZ"/>
              <a:t>. </a:t>
            </a:r>
          </a:p>
          <a:p>
            <a:r>
              <a:rPr lang="cs-CZ"/>
              <a:t>K jednotlivým prvkům pole se přistupuje pomocí jejich </a:t>
            </a:r>
            <a:r>
              <a:rPr lang="cs-CZ" i="1">
                <a:solidFill>
                  <a:srgbClr val="0070C0"/>
                </a:solidFill>
              </a:rPr>
              <a:t>indexu</a:t>
            </a:r>
            <a:r>
              <a:rPr lang="cs-CZ">
                <a:solidFill>
                  <a:srgbClr val="0070C0"/>
                </a:solidFill>
              </a:rPr>
              <a:t> </a:t>
            </a:r>
            <a:r>
              <a:rPr lang="cs-CZ"/>
              <a:t>(celého čísla, označujícího pořadí prvku).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088" y="4437063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 flipV="1">
            <a:off x="1258888" y="5661025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4" name="TextovéPole 7"/>
          <p:cNvSpPr txBox="1">
            <a:spLocks noChangeArrowheads="1"/>
          </p:cNvSpPr>
          <p:nvPr/>
        </p:nvSpPr>
        <p:spPr bwMode="auto">
          <a:xfrm>
            <a:off x="107950" y="4724400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a</a:t>
            </a:r>
          </a:p>
        </p:txBody>
      </p:sp>
      <p:sp>
        <p:nvSpPr>
          <p:cNvPr id="20505" name="TextovéPole 8"/>
          <p:cNvSpPr txBox="1">
            <a:spLocks noChangeArrowheads="1"/>
          </p:cNvSpPr>
          <p:nvPr/>
        </p:nvSpPr>
        <p:spPr bwMode="auto">
          <a:xfrm>
            <a:off x="360363" y="6232525"/>
            <a:ext cx="646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i=</a:t>
            </a:r>
          </a:p>
        </p:txBody>
      </p:sp>
      <p:sp>
        <p:nvSpPr>
          <p:cNvPr id="20506" name="TextovéPole 9"/>
          <p:cNvSpPr txBox="1">
            <a:spLocks noChangeArrowheads="1"/>
          </p:cNvSpPr>
          <p:nvPr/>
        </p:nvSpPr>
        <p:spPr bwMode="auto">
          <a:xfrm>
            <a:off x="1044575" y="6232525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1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2339975" y="5622925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TextovéPole 11"/>
          <p:cNvSpPr txBox="1">
            <a:spLocks noChangeArrowheads="1"/>
          </p:cNvSpPr>
          <p:nvPr/>
        </p:nvSpPr>
        <p:spPr bwMode="auto">
          <a:xfrm>
            <a:off x="2124075" y="623252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2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311525" y="5645150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0" name="TextovéPole 13"/>
          <p:cNvSpPr txBox="1">
            <a:spLocks noChangeArrowheads="1"/>
          </p:cNvSpPr>
          <p:nvPr/>
        </p:nvSpPr>
        <p:spPr bwMode="auto">
          <a:xfrm>
            <a:off x="3095625" y="623252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3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4230688" y="5632450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TextovéPole 15"/>
          <p:cNvSpPr txBox="1">
            <a:spLocks noChangeArrowheads="1"/>
          </p:cNvSpPr>
          <p:nvPr/>
        </p:nvSpPr>
        <p:spPr bwMode="auto">
          <a:xfrm>
            <a:off x="4014788" y="623252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4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148263" y="5619750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4" name="TextovéPole 17"/>
          <p:cNvSpPr txBox="1">
            <a:spLocks noChangeArrowheads="1"/>
          </p:cNvSpPr>
          <p:nvPr/>
        </p:nvSpPr>
        <p:spPr bwMode="auto">
          <a:xfrm>
            <a:off x="4932363" y="623252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5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6227763" y="5608638"/>
            <a:ext cx="0" cy="574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6" name="TextovéPole 19"/>
          <p:cNvSpPr txBox="1">
            <a:spLocks noChangeArrowheads="1"/>
          </p:cNvSpPr>
          <p:nvPr/>
        </p:nvSpPr>
        <p:spPr bwMode="auto">
          <a:xfrm>
            <a:off x="6011863" y="623252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6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7145338" y="5595938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8" name="TextovéPole 21"/>
          <p:cNvSpPr txBox="1">
            <a:spLocks noChangeArrowheads="1"/>
          </p:cNvSpPr>
          <p:nvPr/>
        </p:nvSpPr>
        <p:spPr bwMode="auto">
          <a:xfrm>
            <a:off x="6931025" y="6232525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7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 flipV="1">
            <a:off x="8099425" y="5583238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0" name="TextovéPole 23"/>
          <p:cNvSpPr txBox="1">
            <a:spLocks noChangeArrowheads="1"/>
          </p:cNvSpPr>
          <p:nvPr/>
        </p:nvSpPr>
        <p:spPr bwMode="auto">
          <a:xfrm>
            <a:off x="7885113" y="623252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97967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95320" cy="990600"/>
          </a:xfrm>
        </p:spPr>
        <p:txBody>
          <a:bodyPr>
            <a:normAutofit/>
          </a:bodyPr>
          <a:lstStyle/>
          <a:p>
            <a:r>
              <a:rPr lang="cs-CZ" dirty="0"/>
              <a:t>poznámka k indexům prvků pole/matice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algoritmech indexujeme od 1, některé programovací jazyky indexují od 0 (např. jazyk C, PS Diagram apod.)</a:t>
            </a:r>
          </a:p>
        </p:txBody>
      </p:sp>
    </p:spTree>
    <p:extLst>
      <p:ext uri="{BB962C8B-B14F-4D97-AF65-F5344CB8AC3E}">
        <p14:creationId xmlns:p14="http://schemas.microsoft.com/office/powerpoint/2010/main" val="3087079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Pole / pokračování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263"/>
            <a:ext cx="1811338" cy="2471737"/>
          </a:xfrm>
        </p:spPr>
        <p:txBody>
          <a:bodyPr/>
          <a:lstStyle/>
          <a:p>
            <a:r>
              <a:rPr lang="cs-CZ" dirty="0"/>
              <a:t>a</a:t>
            </a:r>
            <a:r>
              <a:rPr lang="en-US" dirty="0"/>
              <a:t>[2]</a:t>
            </a:r>
            <a:r>
              <a:rPr lang="cs-CZ" dirty="0"/>
              <a:t> = 5</a:t>
            </a:r>
          </a:p>
          <a:p>
            <a:r>
              <a:rPr lang="cs-CZ" dirty="0"/>
              <a:t>a</a:t>
            </a:r>
            <a:r>
              <a:rPr lang="en-US" dirty="0"/>
              <a:t>[7]</a:t>
            </a:r>
            <a:r>
              <a:rPr lang="cs-CZ" dirty="0"/>
              <a:t> = 7</a:t>
            </a:r>
          </a:p>
          <a:p>
            <a:r>
              <a:rPr lang="cs-CZ" dirty="0"/>
              <a:t>a</a:t>
            </a:r>
            <a:r>
              <a:rPr lang="en-US" dirty="0"/>
              <a:t>[4]</a:t>
            </a:r>
            <a:r>
              <a:rPr lang="cs-CZ" dirty="0"/>
              <a:t> = 10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a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cs-CZ" baseline="-25000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30300" y="1484313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V="1">
            <a:off x="1562100" y="2708275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9" name="TextovéPole 6"/>
          <p:cNvSpPr txBox="1">
            <a:spLocks noChangeArrowheads="1"/>
          </p:cNvSpPr>
          <p:nvPr/>
        </p:nvSpPr>
        <p:spPr bwMode="auto">
          <a:xfrm>
            <a:off x="661988" y="3281363"/>
            <a:ext cx="647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i=</a:t>
            </a:r>
          </a:p>
        </p:txBody>
      </p:sp>
      <p:sp>
        <p:nvSpPr>
          <p:cNvPr id="21530" name="TextovéPole 7"/>
          <p:cNvSpPr txBox="1">
            <a:spLocks noChangeArrowheads="1"/>
          </p:cNvSpPr>
          <p:nvPr/>
        </p:nvSpPr>
        <p:spPr bwMode="auto">
          <a:xfrm>
            <a:off x="1346200" y="3281363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1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641600" y="2670175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2" name="TextovéPole 9"/>
          <p:cNvSpPr txBox="1">
            <a:spLocks noChangeArrowheads="1"/>
          </p:cNvSpPr>
          <p:nvPr/>
        </p:nvSpPr>
        <p:spPr bwMode="auto">
          <a:xfrm>
            <a:off x="2425700" y="3281363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2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3150" y="2692400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4" name="TextovéPole 11"/>
          <p:cNvSpPr txBox="1">
            <a:spLocks noChangeArrowheads="1"/>
          </p:cNvSpPr>
          <p:nvPr/>
        </p:nvSpPr>
        <p:spPr bwMode="auto">
          <a:xfrm>
            <a:off x="3398838" y="3281363"/>
            <a:ext cx="4302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3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4532313" y="2679700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6" name="TextovéPole 13"/>
          <p:cNvSpPr txBox="1">
            <a:spLocks noChangeArrowheads="1"/>
          </p:cNvSpPr>
          <p:nvPr/>
        </p:nvSpPr>
        <p:spPr bwMode="auto">
          <a:xfrm>
            <a:off x="4316413" y="3281363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4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449888" y="2668588"/>
            <a:ext cx="0" cy="574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8" name="TextovéPole 15"/>
          <p:cNvSpPr txBox="1">
            <a:spLocks noChangeArrowheads="1"/>
          </p:cNvSpPr>
          <p:nvPr/>
        </p:nvSpPr>
        <p:spPr bwMode="auto">
          <a:xfrm>
            <a:off x="5235575" y="3281363"/>
            <a:ext cx="4302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5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6480175" y="2655888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0" name="TextovéPole 17"/>
          <p:cNvSpPr txBox="1">
            <a:spLocks noChangeArrowheads="1"/>
          </p:cNvSpPr>
          <p:nvPr/>
        </p:nvSpPr>
        <p:spPr bwMode="auto">
          <a:xfrm>
            <a:off x="6264275" y="3281363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6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7399338" y="2643188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2" name="TextovéPole 19"/>
          <p:cNvSpPr txBox="1">
            <a:spLocks noChangeArrowheads="1"/>
          </p:cNvSpPr>
          <p:nvPr/>
        </p:nvSpPr>
        <p:spPr bwMode="auto">
          <a:xfrm>
            <a:off x="7183438" y="3281363"/>
            <a:ext cx="4302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7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8388350" y="2630488"/>
            <a:ext cx="0" cy="576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4" name="TextovéPole 21"/>
          <p:cNvSpPr txBox="1">
            <a:spLocks noChangeArrowheads="1"/>
          </p:cNvSpPr>
          <p:nvPr/>
        </p:nvSpPr>
        <p:spPr bwMode="auto">
          <a:xfrm>
            <a:off x="8172450" y="3281363"/>
            <a:ext cx="43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8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987675" y="4370388"/>
            <a:ext cx="5778500" cy="19399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Pokud chceme projít celé pole musíme: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400" dirty="0"/>
              <a:t>projít postupně všechny prvky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sz="2400" dirty="0"/>
              <a:t>pomocí indexu i, který postupně nabývá hodnot </a:t>
            </a:r>
            <a:r>
              <a:rPr lang="cs-CZ" sz="2400" b="1" i="1" dirty="0">
                <a:solidFill>
                  <a:srgbClr val="0070C0"/>
                </a:solidFill>
              </a:rPr>
              <a:t>i=1..m</a:t>
            </a:r>
            <a:r>
              <a:rPr lang="cs-CZ" sz="2400" dirty="0"/>
              <a:t> (kde </a:t>
            </a:r>
            <a:r>
              <a:rPr lang="cs-CZ" sz="2400" i="1" dirty="0"/>
              <a:t>m</a:t>
            </a:r>
            <a:r>
              <a:rPr lang="cs-CZ" sz="2400" dirty="0"/>
              <a:t> značí velikost pole)</a:t>
            </a:r>
          </a:p>
        </p:txBody>
      </p:sp>
    </p:spTree>
    <p:extLst>
      <p:ext uri="{BB962C8B-B14F-4D97-AF65-F5344CB8AC3E}">
        <p14:creationId xmlns:p14="http://schemas.microsoft.com/office/powerpoint/2010/main" val="4096795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98776" cy="5991944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dirty="0"/>
              <a:t>Vytvořte algoritmus, který vypíše posloupnost hodnot od 1 až do zadaného čísla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932040" y="788553"/>
          <a:ext cx="2252663" cy="548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SmartDraw" r:id="rId3" imgW="2252160" imgH="5481720" progId="SmartDraw.2">
                  <p:embed/>
                </p:oleObj>
              </mc:Choice>
              <mc:Fallback>
                <p:oleObj name="SmartDraw" r:id="rId3" imgW="2252160" imgH="5481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2040" y="788553"/>
                        <a:ext cx="2252663" cy="548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635896" y="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PŘIPOMENUTÍ</a:t>
            </a:r>
          </a:p>
        </p:txBody>
      </p:sp>
    </p:spTree>
    <p:extLst>
      <p:ext uri="{BB962C8B-B14F-4D97-AF65-F5344CB8AC3E}">
        <p14:creationId xmlns:p14="http://schemas.microsoft.com/office/powerpoint/2010/main" val="4195519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Načtení pole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budeme používat zjednodušení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754880" y="773014"/>
            <a:ext cx="3931920" cy="63976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praxi však nutno načítat hodnoty prvků jednotlivě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256207"/>
              </p:ext>
            </p:extLst>
          </p:nvPr>
        </p:nvGraphicFramePr>
        <p:xfrm>
          <a:off x="1613535" y="3501008"/>
          <a:ext cx="16192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" name="SmartDraw" r:id="rId3" imgW="1620000" imgH="1432440" progId="SmartDraw.2">
                  <p:embed/>
                </p:oleObj>
              </mc:Choice>
              <mc:Fallback>
                <p:oleObj name="SmartDraw" r:id="rId3" imgW="1620000" imgH="14324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3535" y="3501008"/>
                        <a:ext cx="1619250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736883"/>
              </p:ext>
            </p:extLst>
          </p:nvPr>
        </p:nvGraphicFramePr>
        <p:xfrm>
          <a:off x="5827077" y="1517661"/>
          <a:ext cx="1787525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SmartDraw" r:id="rId5" imgW="1787400" imgH="5108400" progId="SmartDraw.2">
                  <p:embed/>
                </p:oleObj>
              </mc:Choice>
              <mc:Fallback>
                <p:oleObj name="SmartDraw" r:id="rId5" imgW="1787400" imgH="51084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7077" y="1517661"/>
                        <a:ext cx="1787525" cy="510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600062" y="2316162"/>
            <a:ext cx="154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KONTROLA m&gt;0</a:t>
            </a:r>
          </a:p>
        </p:txBody>
      </p:sp>
      <p:sp>
        <p:nvSpPr>
          <p:cNvPr id="9" name="Šipka doleva 8"/>
          <p:cNvSpPr/>
          <p:nvPr/>
        </p:nvSpPr>
        <p:spPr>
          <a:xfrm>
            <a:off x="6976204" y="2542870"/>
            <a:ext cx="720080" cy="216024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sc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6" b="697"/>
          <a:stretch/>
        </p:blipFill>
        <p:spPr bwMode="auto">
          <a:xfrm>
            <a:off x="5652120" y="1700808"/>
            <a:ext cx="31683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107950" y="561764"/>
            <a:ext cx="9036050" cy="1211052"/>
          </a:xfrm>
          <a:solidFill>
            <a:schemeClr val="bg1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Vykreslete obdélník pomocí *, výšku a šířku načtěte ze vstupu. (V&gt;0, S&gt;0)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2204864"/>
            <a:ext cx="37444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příklad pro 4*14:</a:t>
            </a:r>
          </a:p>
          <a:p>
            <a:endParaRPr lang="cs-CZ" dirty="0"/>
          </a:p>
          <a:p>
            <a:r>
              <a:rPr lang="cs-CZ" sz="4400" dirty="0"/>
              <a:t>**************</a:t>
            </a:r>
          </a:p>
          <a:p>
            <a:r>
              <a:rPr lang="cs-CZ" sz="4400" dirty="0"/>
              <a:t>**************</a:t>
            </a:r>
          </a:p>
          <a:p>
            <a:r>
              <a:rPr lang="cs-CZ" sz="4400" dirty="0"/>
              <a:t>**************</a:t>
            </a:r>
          </a:p>
          <a:p>
            <a:r>
              <a:rPr lang="cs-CZ" sz="4400" dirty="0"/>
              <a:t>**************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0454" y="5589240"/>
            <a:ext cx="893778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pro tisk znaků můžete použít funkci </a:t>
            </a:r>
            <a:r>
              <a:rPr lang="cs-CZ" sz="2400" dirty="0" err="1"/>
              <a:t>CHR</a:t>
            </a:r>
            <a:r>
              <a:rPr lang="cs-CZ" sz="2400" dirty="0"/>
              <a:t>, které dejte do parametru číslo znaku z ASCII tabulky:</a:t>
            </a:r>
          </a:p>
          <a:p>
            <a:r>
              <a:rPr lang="cs-CZ" sz="2400" dirty="0" err="1"/>
              <a:t>CHR</a:t>
            </a:r>
            <a:r>
              <a:rPr lang="cs-CZ" sz="2400" dirty="0"/>
              <a:t>(42) je znak *, </a:t>
            </a:r>
            <a:r>
              <a:rPr lang="cs-CZ" sz="2400" dirty="0" err="1"/>
              <a:t>CHR</a:t>
            </a:r>
            <a:r>
              <a:rPr lang="cs-CZ" sz="2400" dirty="0"/>
              <a:t>(13) </a:t>
            </a:r>
            <a:r>
              <a:rPr lang="cs-CZ" sz="2400" dirty="0" err="1"/>
              <a:t>CHR</a:t>
            </a:r>
            <a:r>
              <a:rPr lang="cs-CZ" sz="2400" dirty="0"/>
              <a:t>(10) je konec řádku</a:t>
            </a:r>
          </a:p>
        </p:txBody>
      </p:sp>
      <p:sp>
        <p:nvSpPr>
          <p:cNvPr id="8" name="Obdélník 7"/>
          <p:cNvSpPr/>
          <p:nvPr/>
        </p:nvSpPr>
        <p:spPr>
          <a:xfrm>
            <a:off x="7812360" y="4437112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96136" y="4437112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796136" y="5229200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" name="Kosoúhelník 4"/>
          <p:cNvSpPr/>
          <p:nvPr/>
        </p:nvSpPr>
        <p:spPr>
          <a:xfrm>
            <a:off x="7452320" y="6021288"/>
            <a:ext cx="1619672" cy="720080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TISK: </a:t>
            </a:r>
            <a:r>
              <a:rPr lang="cs-CZ" dirty="0" err="1">
                <a:solidFill>
                  <a:schemeClr val="tx1"/>
                </a:solidFill>
              </a:rPr>
              <a:t>CHR</a:t>
            </a:r>
            <a:r>
              <a:rPr lang="cs-CZ" dirty="0">
                <a:solidFill>
                  <a:schemeClr val="tx1"/>
                </a:solidFill>
              </a:rPr>
              <a:t>(42)</a:t>
            </a:r>
          </a:p>
        </p:txBody>
      </p:sp>
    </p:spTree>
    <p:extLst>
      <p:ext uri="{BB962C8B-B14F-4D97-AF65-F5344CB8AC3E}">
        <p14:creationId xmlns:p14="http://schemas.microsoft.com/office/powerpoint/2010/main" val="107914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 Diagram </a:t>
            </a:r>
            <a:br>
              <a:rPr lang="cs-CZ" dirty="0"/>
            </a:br>
            <a:r>
              <a:rPr lang="cs-CZ" dirty="0"/>
              <a:t>– indexování od 0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94685"/>
            <a:ext cx="3936374" cy="63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38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554045"/>
              </p:ext>
            </p:extLst>
          </p:nvPr>
        </p:nvGraphicFramePr>
        <p:xfrm>
          <a:off x="107504" y="404664"/>
          <a:ext cx="4952523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SmartDraw" r:id="rId3" imgW="4830840" imgH="6040800" progId="SmartDraw.2">
                  <p:embed/>
                </p:oleObj>
              </mc:Choice>
              <mc:Fallback>
                <p:oleObj name="SmartDraw" r:id="rId3" imgW="4830840" imgH="60408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404664"/>
                        <a:ext cx="4952523" cy="619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132138" y="569320"/>
            <a:ext cx="5616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pole </a:t>
            </a:r>
            <a:r>
              <a:rPr lang="cs-CZ" sz="2400" i="1" dirty="0">
                <a:solidFill>
                  <a:srgbClr val="FF000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hodnoty jeho prvků se načtou ze vstupu, rozměr pole (počet prvků pole) je </a:t>
            </a:r>
            <a:r>
              <a:rPr lang="cs-CZ" sz="2400" i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03848" y="2362129"/>
            <a:ext cx="554533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na výstup se vypíše hodnota druhého prvku pole; </a:t>
            </a:r>
            <a:r>
              <a:rPr lang="cs-CZ" sz="2400" dirty="0">
                <a:solidFill>
                  <a:srgbClr val="FF0000"/>
                </a:solidFill>
              </a:rPr>
              <a:t>CHYBA, pokud má pole pouze 1 prvek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5004048" y="3573016"/>
            <a:ext cx="39240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pokud první prvek (</a:t>
            </a:r>
            <a:r>
              <a:rPr lang="en-US" sz="2400" dirty="0">
                <a:solidFill>
                  <a:srgbClr val="0070C0"/>
                </a:solidFill>
              </a:rPr>
              <a:t>a[</a:t>
            </a:r>
            <a:r>
              <a:rPr lang="cs-CZ" sz="24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]</a:t>
            </a:r>
            <a:r>
              <a:rPr lang="cs-CZ" sz="2400" dirty="0">
                <a:solidFill>
                  <a:srgbClr val="0070C0"/>
                </a:solidFill>
              </a:rPr>
              <a:t>) má hodnotu &gt;3, na výstup se vypíše počet prvků pole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119389" y="4773345"/>
            <a:ext cx="60246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pole </a:t>
            </a:r>
            <a:r>
              <a:rPr lang="cs-CZ" sz="2400" b="1" i="1" dirty="0"/>
              <a:t>p</a:t>
            </a:r>
            <a:r>
              <a:rPr lang="cs-CZ" sz="2400" dirty="0">
                <a:solidFill>
                  <a:srgbClr val="0070C0"/>
                </a:solidFill>
              </a:rPr>
              <a:t>, rozměr pole je 5 prvků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- </a:t>
            </a:r>
            <a:r>
              <a:rPr lang="cs-CZ" sz="2400" dirty="0">
                <a:solidFill>
                  <a:srgbClr val="FF0000"/>
                </a:solidFill>
              </a:rPr>
              <a:t>hodnoty prvků pole nejsou definovány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119388" y="5766355"/>
            <a:ext cx="60246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prvek s indexem 1 pole </a:t>
            </a:r>
            <a:r>
              <a:rPr lang="cs-CZ" sz="2400" b="1" i="1" dirty="0"/>
              <a:t>p</a:t>
            </a:r>
            <a:r>
              <a:rPr lang="cs-CZ" sz="2400" dirty="0">
                <a:solidFill>
                  <a:srgbClr val="0070C0"/>
                </a:solidFill>
              </a:rPr>
              <a:t> se nastaví</a:t>
            </a:r>
          </a:p>
          <a:p>
            <a:r>
              <a:rPr lang="cs-CZ" sz="2400" i="1" dirty="0">
                <a:solidFill>
                  <a:srgbClr val="0070C0"/>
                </a:solidFill>
              </a:rPr>
              <a:t>na hodnotu 25</a:t>
            </a:r>
          </a:p>
        </p:txBody>
      </p:sp>
    </p:spTree>
    <p:extLst>
      <p:ext uri="{BB962C8B-B14F-4D97-AF65-F5344CB8AC3E}">
        <p14:creationId xmlns:p14="http://schemas.microsoft.com/office/powerpoint/2010/main" val="5772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4624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pole ze vstupu a poté vytiskne postupně hodnoty všech prvků pole.</a:t>
            </a:r>
          </a:p>
        </p:txBody>
      </p:sp>
    </p:spTree>
    <p:extLst>
      <p:ext uri="{BB962C8B-B14F-4D97-AF65-F5344CB8AC3E}">
        <p14:creationId xmlns:p14="http://schemas.microsoft.com/office/powerpoint/2010/main" val="1137076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/>
          </p:nvPr>
        </p:nvGraphicFramePr>
        <p:xfrm>
          <a:off x="4067944" y="908720"/>
          <a:ext cx="4864100" cy="572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SmartDraw" r:id="rId3" imgW="4864320" imgH="5726880" progId="SmartDraw.2">
                  <p:embed/>
                </p:oleObj>
              </mc:Choice>
              <mc:Fallback>
                <p:oleObj name="SmartDraw" r:id="rId3" imgW="4864320" imgH="57268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944" y="908720"/>
                        <a:ext cx="4864100" cy="572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3754438" cy="4624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/>
              <a:t>Algoritmus, který načte pole ze vstupu a poté vytiskne postupně hodnoty všech prvků pole.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9F260C-8505-4092-8D49-635E92EE6778}"/>
              </a:ext>
            </a:extLst>
          </p:cNvPr>
          <p:cNvSpPr txBox="1"/>
          <p:nvPr/>
        </p:nvSpPr>
        <p:spPr>
          <a:xfrm>
            <a:off x="323528" y="567943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488476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36512" y="476672"/>
            <a:ext cx="9144000" cy="1406283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Vytvořte algoritmus, který načte pole ze vstupu a sečte hodnoty všech prvků v poli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9A66B78-AD41-4845-B43D-33393A2269B1}"/>
              </a:ext>
            </a:extLst>
          </p:cNvPr>
          <p:cNvSpPr txBox="1"/>
          <p:nvPr/>
        </p:nvSpPr>
        <p:spPr>
          <a:xfrm>
            <a:off x="971600" y="40050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p[</a:t>
            </a:r>
            <a:r>
              <a:rPr lang="cs-CZ" sz="2400" dirty="0"/>
              <a:t>0</a:t>
            </a:r>
            <a:r>
              <a:rPr lang="en-US" sz="2400" dirty="0"/>
              <a:t>]</a:t>
            </a:r>
            <a:r>
              <a:rPr lang="cs-CZ" sz="2400" dirty="0"/>
              <a:t>+</a:t>
            </a:r>
            <a:r>
              <a:rPr lang="en-US" sz="2400" dirty="0"/>
              <a:t>p[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+</a:t>
            </a:r>
            <a:r>
              <a:rPr lang="en-US" sz="2400" dirty="0"/>
              <a:t>p[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+</a:t>
            </a:r>
            <a:r>
              <a:rPr lang="en-US" sz="2400" dirty="0"/>
              <a:t>p[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+…..+</a:t>
            </a:r>
            <a:r>
              <a:rPr lang="en-US" sz="2400" dirty="0"/>
              <a:t>p[</a:t>
            </a:r>
            <a:r>
              <a:rPr lang="cs-CZ" sz="2400" dirty="0"/>
              <a:t>m-1</a:t>
            </a:r>
            <a:r>
              <a:rPr lang="en-US" sz="2400" dirty="0"/>
              <a:t>]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9036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36512" y="476672"/>
            <a:ext cx="9144000" cy="1406283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Vytvořte algoritmus, který načte pole ze vstupu a sečte hodnoty všech prvků v poli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21595"/>
              </p:ext>
            </p:extLst>
          </p:nvPr>
        </p:nvGraphicFramePr>
        <p:xfrm>
          <a:off x="1529556" y="2060848"/>
          <a:ext cx="6157912" cy="467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SmartDraw" r:id="rId3" imgW="6158160" imgH="4675320" progId="SmartDraw.2">
                  <p:embed/>
                </p:oleObj>
              </mc:Choice>
              <mc:Fallback>
                <p:oleObj name="SmartDraw" r:id="rId3" imgW="6158160" imgH="46753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9556" y="2060848"/>
                        <a:ext cx="6157912" cy="467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88538FDC-6209-40BC-B525-3428440FECE8}"/>
              </a:ext>
            </a:extLst>
          </p:cNvPr>
          <p:cNvSpPr txBox="1"/>
          <p:nvPr/>
        </p:nvSpPr>
        <p:spPr>
          <a:xfrm>
            <a:off x="5724128" y="5427221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887873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107950" y="533400"/>
            <a:ext cx="9144000" cy="1406283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Vytvořte algoritmus, který načte pole ze vstupu a sečte hodnoty prvků v poli, které jsou větší než 3</a:t>
            </a:r>
          </a:p>
        </p:txBody>
      </p:sp>
    </p:spTree>
    <p:extLst>
      <p:ext uri="{BB962C8B-B14F-4D97-AF65-F5344CB8AC3E}">
        <p14:creationId xmlns:p14="http://schemas.microsoft.com/office/powerpoint/2010/main" val="1376073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107950" y="533400"/>
            <a:ext cx="9144000" cy="1406283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Vytvořte algoritmus, který načte pole ze vstupu a sečte hodnoty prvků v poli, které jsou větší než 3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1175358" y="2204864"/>
          <a:ext cx="7009184" cy="441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SmartDraw" r:id="rId3" imgW="7897320" imgH="4972680" progId="SmartDraw.2">
                  <p:embed/>
                </p:oleObj>
              </mc:Choice>
              <mc:Fallback>
                <p:oleObj name="SmartDraw" r:id="rId3" imgW="7897320" imgH="49726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5358" y="2204864"/>
                        <a:ext cx="7009184" cy="4412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E7BB73D-32C6-40C9-99EA-2FDA75BF57DD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46276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311424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Vytvořte algoritmus, který načte pole ze vstupu a vymění hodnoty prvků tímto způsobem: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44144"/>
          </a:xfrm>
        </p:spPr>
        <p:txBody>
          <a:bodyPr/>
          <a:lstStyle/>
          <a:p>
            <a:r>
              <a:rPr lang="cs-CZ" dirty="0"/>
              <a:t>první s posledním</a:t>
            </a:r>
          </a:p>
          <a:p>
            <a:r>
              <a:rPr lang="cs-CZ" dirty="0"/>
              <a:t>druhý s předposledním</a:t>
            </a:r>
          </a:p>
          <a:p>
            <a:r>
              <a:rPr lang="cs-CZ" dirty="0"/>
              <a:t>atd.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11560" y="5661248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80553"/>
              </p:ext>
            </p:extLst>
          </p:nvPr>
        </p:nvGraphicFramePr>
        <p:xfrm>
          <a:off x="611560" y="3897052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247963" y="5013176"/>
            <a:ext cx="64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ym typeface="Symbol"/>
              </a:rPr>
              <a:t></a:t>
            </a:r>
            <a:endParaRPr lang="cs-CZ" sz="4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6256" y="1787332"/>
            <a:ext cx="19191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8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7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6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4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5</a:t>
            </a:r>
            <a:r>
              <a:rPr lang="en-US" sz="2400" dirty="0"/>
              <a:t>]</a:t>
            </a:r>
            <a:endParaRPr lang="cs-CZ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15616" y="3344652"/>
            <a:ext cx="6720197" cy="552400"/>
            <a:chOff x="1115616" y="3501008"/>
            <a:chExt cx="6720197" cy="396044"/>
          </a:xfrm>
        </p:grpSpPr>
        <p:cxnSp>
          <p:nvCxnSpPr>
            <p:cNvPr id="10" name="Přímá spojnice 9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/>
          <p:cNvGrpSpPr/>
          <p:nvPr/>
        </p:nvGrpSpPr>
        <p:grpSpPr>
          <a:xfrm>
            <a:off x="2020888" y="3501008"/>
            <a:ext cx="4963939" cy="450050"/>
            <a:chOff x="1115616" y="3501008"/>
            <a:chExt cx="6720197" cy="396044"/>
          </a:xfrm>
        </p:grpSpPr>
        <p:cxnSp>
          <p:nvCxnSpPr>
            <p:cNvPr id="18" name="Přímá spojnice 17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3059833" y="3609019"/>
            <a:ext cx="2880320" cy="326215"/>
            <a:chOff x="1115616" y="3501008"/>
            <a:chExt cx="6720197" cy="396044"/>
          </a:xfrm>
        </p:grpSpPr>
        <p:cxnSp>
          <p:nvCxnSpPr>
            <p:cNvPr id="22" name="Přímá spojnice 21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4075736" y="3717030"/>
            <a:ext cx="964874" cy="210437"/>
            <a:chOff x="1115616" y="3501008"/>
            <a:chExt cx="6720197" cy="396044"/>
          </a:xfrm>
        </p:grpSpPr>
        <p:cxnSp>
          <p:nvCxnSpPr>
            <p:cNvPr id="26" name="Přímá spojnice 25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2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311424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 PS Diagramu – indexování od 0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11560" y="5661248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611560" y="3897052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247963" y="5013176"/>
            <a:ext cx="64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ym typeface="Symbol"/>
              </a:rPr>
              <a:t></a:t>
            </a:r>
            <a:endParaRPr lang="cs-CZ" sz="4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6256" y="1787332"/>
            <a:ext cx="19191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0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7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6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5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 &lt;=&gt; a</a:t>
            </a:r>
            <a:r>
              <a:rPr lang="en-US" sz="2400" dirty="0"/>
              <a:t>[</a:t>
            </a:r>
            <a:r>
              <a:rPr lang="cs-CZ" sz="2400" dirty="0"/>
              <a:t>4</a:t>
            </a:r>
            <a:r>
              <a:rPr lang="en-US" sz="2400" dirty="0"/>
              <a:t>]</a:t>
            </a:r>
            <a:endParaRPr lang="cs-CZ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15616" y="3344652"/>
            <a:ext cx="6720197" cy="552400"/>
            <a:chOff x="1115616" y="3501008"/>
            <a:chExt cx="6720197" cy="396044"/>
          </a:xfrm>
        </p:grpSpPr>
        <p:cxnSp>
          <p:nvCxnSpPr>
            <p:cNvPr id="10" name="Přímá spojnice 9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/>
          <p:cNvGrpSpPr/>
          <p:nvPr/>
        </p:nvGrpSpPr>
        <p:grpSpPr>
          <a:xfrm>
            <a:off x="2020888" y="3501008"/>
            <a:ext cx="4963939" cy="450050"/>
            <a:chOff x="1115616" y="3501008"/>
            <a:chExt cx="6720197" cy="396044"/>
          </a:xfrm>
        </p:grpSpPr>
        <p:cxnSp>
          <p:nvCxnSpPr>
            <p:cNvPr id="18" name="Přímá spojnice 17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3059833" y="3609019"/>
            <a:ext cx="2880320" cy="326215"/>
            <a:chOff x="1115616" y="3501008"/>
            <a:chExt cx="6720197" cy="396044"/>
          </a:xfrm>
        </p:grpSpPr>
        <p:cxnSp>
          <p:nvCxnSpPr>
            <p:cNvPr id="22" name="Přímá spojnice 21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4075736" y="3717030"/>
            <a:ext cx="964874" cy="210437"/>
            <a:chOff x="1115616" y="3501008"/>
            <a:chExt cx="6720197" cy="396044"/>
          </a:xfrm>
        </p:grpSpPr>
        <p:cxnSp>
          <p:nvCxnSpPr>
            <p:cNvPr id="26" name="Přímá spojnice 25"/>
            <p:cNvCxnSpPr/>
            <p:nvPr/>
          </p:nvCxnSpPr>
          <p:spPr>
            <a:xfrm flipV="1">
              <a:off x="1115616" y="3501008"/>
              <a:ext cx="0" cy="396044"/>
            </a:xfrm>
            <a:prstGeom prst="line">
              <a:avLst/>
            </a:prstGeom>
            <a:ln w="44450"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1115616" y="3501008"/>
              <a:ext cx="6720197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7835813" y="3501008"/>
              <a:ext cx="0" cy="396044"/>
            </a:xfrm>
            <a:prstGeom prst="line">
              <a:avLst/>
            </a:prstGeom>
            <a:ln w="444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71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1331640" y="430565"/>
          <a:ext cx="5908981" cy="6310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SmartDraw" r:id="rId3" imgW="7144200" imgH="7630560" progId="SmartDraw.2">
                  <p:embed/>
                </p:oleObj>
              </mc:Choice>
              <mc:Fallback>
                <p:oleObj name="SmartDraw" r:id="rId3" imgW="7144200" imgH="76305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430565"/>
                        <a:ext cx="5908981" cy="6310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5076055" y="1916832"/>
            <a:ext cx="2227411" cy="3384376"/>
          </a:xfrm>
          <a:prstGeom prst="roundRect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5220072" y="1916832"/>
            <a:ext cx="1718518" cy="230425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087443" y="2636912"/>
            <a:ext cx="1156965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vnitřní (vnořený) cyklus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52320" y="4077072"/>
            <a:ext cx="1156965" cy="92333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tělo vnějšího cyklu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77918" y="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nelze realizovat v PS Diagramu</a:t>
            </a:r>
          </a:p>
        </p:txBody>
      </p:sp>
    </p:spTree>
    <p:extLst>
      <p:ext uri="{BB962C8B-B14F-4D97-AF65-F5344CB8AC3E}">
        <p14:creationId xmlns:p14="http://schemas.microsoft.com/office/powerpoint/2010/main" val="305008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949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77066"/>
              </p:ext>
            </p:extLst>
          </p:nvPr>
        </p:nvGraphicFramePr>
        <p:xfrm>
          <a:off x="4035683" y="620688"/>
          <a:ext cx="4793620" cy="617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SmartDraw" r:id="rId3" imgW="4905720" imgH="6321240" progId="SmartDraw.2">
                  <p:embed/>
                </p:oleObj>
              </mc:Choice>
              <mc:Fallback>
                <p:oleObj name="SmartDraw" r:id="rId3" imgW="4905720" imgH="6321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5683" y="620688"/>
                        <a:ext cx="4793620" cy="6177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4267728" cy="1959496"/>
          </a:xfrm>
        </p:spPr>
        <p:txBody>
          <a:bodyPr>
            <a:noAutofit/>
          </a:bodyPr>
          <a:lstStyle/>
          <a:p>
            <a:r>
              <a:rPr lang="cs-CZ" dirty="0"/>
              <a:t>Algoritmus funkční pro sudý počet prvků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472567F-6031-4188-8648-B4B4CED0FC51}"/>
              </a:ext>
            </a:extLst>
          </p:cNvPr>
          <p:cNvSpPr txBox="1"/>
          <p:nvPr/>
        </p:nvSpPr>
        <p:spPr>
          <a:xfrm>
            <a:off x="314697" y="36550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332115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93055"/>
              </p:ext>
            </p:extLst>
          </p:nvPr>
        </p:nvGraphicFramePr>
        <p:xfrm>
          <a:off x="2771800" y="615085"/>
          <a:ext cx="6158806" cy="6038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SmartDraw" r:id="rId3" imgW="6446520" imgH="6321240" progId="SmartDraw.2">
                  <p:embed/>
                </p:oleObj>
              </mc:Choice>
              <mc:Fallback>
                <p:oleObj name="SmartDraw" r:id="rId3" imgW="6446520" imgH="6321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615085"/>
                        <a:ext cx="6158806" cy="6038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3816424" cy="1311424"/>
          </a:xfrm>
        </p:spPr>
        <p:txBody>
          <a:bodyPr>
            <a:noAutofit/>
          </a:bodyPr>
          <a:lstStyle/>
          <a:p>
            <a:r>
              <a:rPr lang="cs-CZ" dirty="0"/>
              <a:t>Plně funkční algoritmus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B9357A6-81C9-4DE7-91D0-3A1977EB0D1F}"/>
              </a:ext>
            </a:extLst>
          </p:cNvPr>
          <p:cNvSpPr txBox="1"/>
          <p:nvPr/>
        </p:nvSpPr>
        <p:spPr>
          <a:xfrm>
            <a:off x="107504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3180310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3816424" cy="1311424"/>
          </a:xfrm>
        </p:spPr>
        <p:txBody>
          <a:bodyPr>
            <a:noAutofit/>
          </a:bodyPr>
          <a:lstStyle/>
          <a:p>
            <a:r>
              <a:rPr lang="cs-CZ" dirty="0"/>
              <a:t>Plně funkční algoritmus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0156"/>
              </p:ext>
            </p:extLst>
          </p:nvPr>
        </p:nvGraphicFramePr>
        <p:xfrm>
          <a:off x="3380072" y="476672"/>
          <a:ext cx="5590792" cy="6291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SmartDraw" r:id="rId3" imgW="6444720" imgH="7252560" progId="SmartDraw.2">
                  <p:embed/>
                </p:oleObj>
              </mc:Choice>
              <mc:Fallback>
                <p:oleObj name="SmartDraw" r:id="rId3" imgW="6444720" imgH="72525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0072" y="476672"/>
                        <a:ext cx="5590792" cy="6291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BAE6F9E-A211-4AE2-A315-0D0F283D75BB}"/>
              </a:ext>
            </a:extLst>
          </p:cNvPr>
          <p:cNvSpPr txBox="1"/>
          <p:nvPr/>
        </p:nvSpPr>
        <p:spPr>
          <a:xfrm>
            <a:off x="196800" y="566124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61554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xfrm>
            <a:off x="0" y="533400"/>
            <a:ext cx="9144000" cy="1167408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dirty="0"/>
              <a:t>Vylepšete algoritmus, aby se vykresloval jen obrys obdélníku. (</a:t>
            </a:r>
            <a:r>
              <a:rPr lang="cs-CZ" dirty="0" err="1"/>
              <a:t>zjednoduš.V</a:t>
            </a:r>
            <a:r>
              <a:rPr lang="cs-CZ" dirty="0"/>
              <a:t>&gt;2,S&gt;2)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2132856"/>
            <a:ext cx="3600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příklad pro 4*14:</a:t>
            </a:r>
          </a:p>
          <a:p>
            <a:endParaRPr lang="cs-CZ" dirty="0"/>
          </a:p>
          <a:p>
            <a:r>
              <a:rPr lang="cs-CZ" sz="4400" dirty="0"/>
              <a:t>**************</a:t>
            </a:r>
          </a:p>
          <a:p>
            <a:r>
              <a:rPr lang="cs-CZ" sz="4400" dirty="0"/>
              <a:t>*                 *</a:t>
            </a:r>
          </a:p>
          <a:p>
            <a:r>
              <a:rPr lang="cs-CZ" sz="4400" dirty="0"/>
              <a:t>*                 *</a:t>
            </a:r>
          </a:p>
          <a:p>
            <a:r>
              <a:rPr lang="cs-CZ" sz="4400" dirty="0"/>
              <a:t>**************</a:t>
            </a:r>
          </a:p>
        </p:txBody>
      </p:sp>
      <p:pic>
        <p:nvPicPr>
          <p:cNvPr id="4" name="Picture 2" descr="asc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6" b="697"/>
          <a:stretch/>
        </p:blipFill>
        <p:spPr bwMode="auto">
          <a:xfrm>
            <a:off x="5508104" y="2275533"/>
            <a:ext cx="31683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668344" y="2348880"/>
            <a:ext cx="100811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44550" y="5574985"/>
            <a:ext cx="3771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CHR</a:t>
            </a:r>
            <a:r>
              <a:rPr lang="cs-CZ" sz="2400" dirty="0"/>
              <a:t>(32) je znak mezery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71800" y="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samostatná práce mimo cvičení</a:t>
            </a:r>
          </a:p>
        </p:txBody>
      </p:sp>
    </p:spTree>
    <p:extLst>
      <p:ext uri="{BB962C8B-B14F-4D97-AF65-F5344CB8AC3E}">
        <p14:creationId xmlns:p14="http://schemas.microsoft.com/office/powerpoint/2010/main" val="3005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27155" y="404664"/>
          <a:ext cx="9116845" cy="642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SmartDraw" r:id="rId3" imgW="11771640" imgH="8294040" progId="SmartDraw.2">
                  <p:embed/>
                </p:oleObj>
              </mc:Choice>
              <mc:Fallback>
                <p:oleObj name="SmartDraw" r:id="rId3" imgW="11771640" imgH="82940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55" y="404664"/>
                        <a:ext cx="9116845" cy="6424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32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t-BR" dirty="0"/>
              <a:t>Násobení </a:t>
            </a:r>
            <a:r>
              <a:rPr lang="cs-CZ" dirty="0"/>
              <a:t>tří</a:t>
            </a:r>
            <a:r>
              <a:rPr lang="pt-BR" dirty="0"/>
              <a:t> celých čísel (A*B</a:t>
            </a:r>
            <a:r>
              <a:rPr lang="cs-CZ" dirty="0"/>
              <a:t>*C</a:t>
            </a:r>
            <a:r>
              <a:rPr lang="pt-BR" dirty="0"/>
              <a:t>)</a:t>
            </a:r>
            <a:r>
              <a:rPr lang="cs-CZ" dirty="0"/>
              <a:t> bez násobení – A&gt;0, B&gt;0, C&gt;0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1728341"/>
          </a:xfrm>
        </p:spPr>
        <p:txBody>
          <a:bodyPr/>
          <a:lstStyle/>
          <a:p>
            <a:pPr eaLnBrk="1" hangingPunct="1"/>
            <a:r>
              <a:rPr lang="cs-CZ" dirty="0"/>
              <a:t>algoritmus načte 3 celá čísla &gt; 0 a vrátí výsledek, který odpovídá součinu těchto tří čísel, ale operace násobení (a dělení) nesmí být použita.</a:t>
            </a:r>
          </a:p>
          <a:p>
            <a:pPr eaLnBrk="1" hangingPunct="1"/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609600" y="3861048"/>
            <a:ext cx="8229600" cy="27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cs-CZ" dirty="0"/>
              <a:t>A*B*C = A*</a:t>
            </a:r>
            <a:r>
              <a:rPr lang="cs-CZ" dirty="0" err="1"/>
              <a:t>B+A</a:t>
            </a:r>
            <a:r>
              <a:rPr lang="cs-CZ" dirty="0"/>
              <a:t>*</a:t>
            </a:r>
            <a:r>
              <a:rPr lang="cs-CZ" dirty="0" err="1"/>
              <a:t>B+A</a:t>
            </a:r>
            <a:r>
              <a:rPr lang="cs-CZ" dirty="0"/>
              <a:t>*B+.....A*B (počet A*B je C)</a:t>
            </a:r>
            <a:br>
              <a:rPr lang="cs-CZ" dirty="0"/>
            </a:br>
            <a:r>
              <a:rPr lang="cs-CZ" dirty="0"/>
              <a:t>=</a:t>
            </a:r>
            <a:r>
              <a:rPr lang="cs-CZ" dirty="0" err="1"/>
              <a:t>A+A+A</a:t>
            </a:r>
            <a:r>
              <a:rPr lang="cs-CZ" dirty="0"/>
              <a:t>+....A + </a:t>
            </a:r>
            <a:r>
              <a:rPr lang="cs-CZ" dirty="0" err="1"/>
              <a:t>A+A+A</a:t>
            </a:r>
            <a:r>
              <a:rPr lang="cs-CZ" dirty="0"/>
              <a:t>+....A + ....+ </a:t>
            </a:r>
            <a:r>
              <a:rPr lang="cs-CZ" dirty="0" err="1"/>
              <a:t>A+A+A</a:t>
            </a:r>
            <a:r>
              <a:rPr lang="cs-CZ" dirty="0"/>
              <a:t>+....A</a:t>
            </a:r>
          </a:p>
        </p:txBody>
      </p:sp>
    </p:spTree>
    <p:extLst>
      <p:ext uri="{BB962C8B-B14F-4D97-AF65-F5344CB8AC3E}">
        <p14:creationId xmlns:p14="http://schemas.microsoft.com/office/powerpoint/2010/main" val="223975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t-BR" dirty="0"/>
              <a:t>Násobení </a:t>
            </a:r>
            <a:r>
              <a:rPr lang="cs-CZ" dirty="0"/>
              <a:t>tří</a:t>
            </a:r>
            <a:r>
              <a:rPr lang="pt-BR" dirty="0"/>
              <a:t> celých čísel (A*B</a:t>
            </a:r>
            <a:r>
              <a:rPr lang="cs-CZ" dirty="0"/>
              <a:t>*C</a:t>
            </a:r>
            <a:r>
              <a:rPr lang="pt-BR" dirty="0"/>
              <a:t>)</a:t>
            </a:r>
            <a:r>
              <a:rPr lang="cs-CZ" dirty="0"/>
              <a:t> bez násobení – A&gt;0, B&gt;0, C&gt;0</a:t>
            </a:r>
          </a:p>
        </p:txBody>
      </p:sp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6588125" y="3068638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zkouška pro 5*3*2=30</a:t>
            </a:r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933825"/>
            <a:ext cx="2398712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47813"/>
            <a:ext cx="554355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Přímá spojnice 2"/>
          <p:cNvCxnSpPr/>
          <p:nvPr/>
        </p:nvCxnSpPr>
        <p:spPr>
          <a:xfrm>
            <a:off x="2822575" y="4508500"/>
            <a:ext cx="360363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182938" y="4508500"/>
            <a:ext cx="3260725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182938" y="4508500"/>
            <a:ext cx="3260725" cy="360363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21509" idx="1"/>
          </p:cNvCxnSpPr>
          <p:nvPr/>
        </p:nvCxnSpPr>
        <p:spPr>
          <a:xfrm>
            <a:off x="3182938" y="4508500"/>
            <a:ext cx="3260725" cy="7556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182938" y="4508500"/>
            <a:ext cx="3260725" cy="1081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182938" y="4508500"/>
            <a:ext cx="3260725" cy="14414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3182938" y="4508500"/>
            <a:ext cx="3260725" cy="180022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11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t-BR" dirty="0"/>
              <a:t>Násobení </a:t>
            </a:r>
            <a:r>
              <a:rPr lang="cs-CZ" dirty="0"/>
              <a:t>tří</a:t>
            </a:r>
            <a:r>
              <a:rPr lang="pt-BR" dirty="0"/>
              <a:t> celých čísel (A*B</a:t>
            </a:r>
            <a:r>
              <a:rPr lang="cs-CZ" dirty="0"/>
              <a:t>*C</a:t>
            </a:r>
            <a:r>
              <a:rPr lang="pt-BR" dirty="0"/>
              <a:t>)</a:t>
            </a:r>
            <a:r>
              <a:rPr lang="cs-CZ" dirty="0"/>
              <a:t> bez násobení – A&gt;0, B&gt;0, C&gt;0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91880" y="-116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efektivnější řešení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932420"/>
              </p:ext>
            </p:extLst>
          </p:nvPr>
        </p:nvGraphicFramePr>
        <p:xfrm>
          <a:off x="755576" y="1731216"/>
          <a:ext cx="7706246" cy="499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SmartDraw" r:id="rId3" imgW="8642520" imgH="5599080" progId="SmartDraw.2">
                  <p:embed/>
                </p:oleObj>
              </mc:Choice>
              <mc:Fallback>
                <p:oleObj name="SmartDraw" r:id="rId3" imgW="8642520" imgH="55990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731216"/>
                        <a:ext cx="7706246" cy="4992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23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2463552"/>
          </a:xfrm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pt-BR" dirty="0"/>
              <a:t>Násobení </a:t>
            </a:r>
            <a:r>
              <a:rPr lang="cs-CZ" dirty="0"/>
              <a:t>tří</a:t>
            </a:r>
            <a:r>
              <a:rPr lang="pt-BR" dirty="0"/>
              <a:t> celých čísel (A*B</a:t>
            </a:r>
            <a:r>
              <a:rPr lang="cs-CZ" dirty="0"/>
              <a:t>*C</a:t>
            </a:r>
            <a:r>
              <a:rPr lang="pt-BR" dirty="0"/>
              <a:t>)</a:t>
            </a:r>
            <a:r>
              <a:rPr lang="cs-CZ" dirty="0"/>
              <a:t> bez operace násobení, dělení a speciálních operací – pouze základní (sčítání, odčítání)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39552" y="3717032"/>
            <a:ext cx="8229600" cy="8877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>
                <a:solidFill>
                  <a:srgbClr val="0070C0"/>
                </a:solidFill>
              </a:rPr>
              <a:t>Zamyslete se nad univerzálním řešením pro všechna celá čísla.</a:t>
            </a:r>
          </a:p>
        </p:txBody>
      </p:sp>
    </p:spTree>
    <p:extLst>
      <p:ext uri="{BB962C8B-B14F-4D97-AF65-F5344CB8AC3E}">
        <p14:creationId xmlns:p14="http://schemas.microsoft.com/office/powerpoint/2010/main" val="32578667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5115</TotalTime>
  <Words>1055</Words>
  <Application>Microsoft Office PowerPoint</Application>
  <PresentationFormat>Předvádění na obrazovce (4:3)</PresentationFormat>
  <Paragraphs>170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Symbol</vt:lpstr>
      <vt:lpstr>Přehlednost</vt:lpstr>
      <vt:lpstr>SmartDraw</vt:lpstr>
      <vt:lpstr>Algoritmizace  a datové struktury (14ASD)</vt:lpstr>
      <vt:lpstr>Vykreslete obdélník pomocí *, výšku a šířku načtěte ze vstupu. (V&gt;0, S&gt;0)</vt:lpstr>
      <vt:lpstr>Prezentace aplikace PowerPoint</vt:lpstr>
      <vt:lpstr>Vylepšete algoritmus, aby se vykresloval jen obrys obdélníku. (zjednoduš.V&gt;2,S&gt;2)</vt:lpstr>
      <vt:lpstr>Prezentace aplikace PowerPoint</vt:lpstr>
      <vt:lpstr>Násobení tří celých čísel (A*B*C) bez násobení – A&gt;0, B&gt;0, C&gt;0</vt:lpstr>
      <vt:lpstr>Násobení tří celých čísel (A*B*C) bez násobení – A&gt;0, B&gt;0, C&gt;0</vt:lpstr>
      <vt:lpstr>Násobení tří celých čísel (A*B*C) bez násobení – A&gt;0, B&gt;0, C&gt;0</vt:lpstr>
      <vt:lpstr>Násobení tří celých čísel (A*B*C) bez operace násobení, dělení a speciálních operací – pouze základní (sčítání, odčítání)</vt:lpstr>
      <vt:lpstr>Vytvořte algoritmus, kterým ověříte, že zadané přirozené číslo (&gt;1) je prvočíslo. </vt:lpstr>
      <vt:lpstr>Prezentace aplikace PowerPoint</vt:lpstr>
      <vt:lpstr>Prezentace aplikace PowerPoint</vt:lpstr>
      <vt:lpstr>Prezentace aplikace PowerPoint</vt:lpstr>
      <vt:lpstr>Prezentace aplikace PowerPoint</vt:lpstr>
      <vt:lpstr>Pole (vektor)</vt:lpstr>
      <vt:lpstr>poznámka k indexům prvků pole/matice</vt:lpstr>
      <vt:lpstr>Pole / pokračování</vt:lpstr>
      <vt:lpstr>Vytvořte algoritmus, který vypíše posloupnost hodnot od 1 až do zadaného čísla</vt:lpstr>
      <vt:lpstr>Načtení pole</vt:lpstr>
      <vt:lpstr>PS Diagram  – indexování od 0</vt:lpstr>
      <vt:lpstr>Prezentace aplikace PowerPoint</vt:lpstr>
      <vt:lpstr>Algoritmus, který načte pole ze vstupu a poté vytiskne postupně hodnoty všech prvků pole.</vt:lpstr>
      <vt:lpstr>Algoritmus, který načte pole ze vstupu a poté vytiskne postupně hodnoty všech prvků pole.</vt:lpstr>
      <vt:lpstr>Vytvořte algoritmus, který načte pole ze vstupu a sečte hodnoty všech prvků v poli</vt:lpstr>
      <vt:lpstr>Vytvořte algoritmus, který načte pole ze vstupu a sečte hodnoty všech prvků v poli</vt:lpstr>
      <vt:lpstr>Vytvořte algoritmus, který načte pole ze vstupu a sečte hodnoty prvků v poli, které jsou větší než 3</vt:lpstr>
      <vt:lpstr>Vytvořte algoritmus, který načte pole ze vstupu a sečte hodnoty prvků v poli, které jsou větší než 3</vt:lpstr>
      <vt:lpstr>Vytvořte algoritmus, který načte pole ze vstupu a vymění hodnoty prvků tímto způsobem:</vt:lpstr>
      <vt:lpstr>v PS Diagramu – indexování od 0</vt:lpstr>
      <vt:lpstr>Prezentace aplikace PowerPoint</vt:lpstr>
      <vt:lpstr>Algoritmus funkční pro sudý počet prvků</vt:lpstr>
      <vt:lpstr>Plně funkční algoritmus</vt:lpstr>
      <vt:lpstr>Plně funkční algoritmus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696</cp:revision>
  <dcterms:created xsi:type="dcterms:W3CDTF">2011-10-19T16:54:09Z</dcterms:created>
  <dcterms:modified xsi:type="dcterms:W3CDTF">2020-11-19T08:40:13Z</dcterms:modified>
</cp:coreProperties>
</file>