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382" r:id="rId2"/>
    <p:sldId id="463" r:id="rId3"/>
    <p:sldId id="443" r:id="rId4"/>
    <p:sldId id="457" r:id="rId5"/>
    <p:sldId id="439" r:id="rId6"/>
    <p:sldId id="437" r:id="rId7"/>
    <p:sldId id="433" r:id="rId8"/>
    <p:sldId id="458" r:id="rId9"/>
    <p:sldId id="461" r:id="rId10"/>
    <p:sldId id="434" r:id="rId11"/>
    <p:sldId id="444" r:id="rId12"/>
    <p:sldId id="446" r:id="rId13"/>
    <p:sldId id="448" r:id="rId14"/>
    <p:sldId id="447" r:id="rId15"/>
    <p:sldId id="435" r:id="rId16"/>
    <p:sldId id="445" r:id="rId17"/>
    <p:sldId id="464" r:id="rId18"/>
    <p:sldId id="465" r:id="rId19"/>
    <p:sldId id="466" r:id="rId20"/>
    <p:sldId id="438" r:id="rId21"/>
    <p:sldId id="454" r:id="rId22"/>
    <p:sldId id="459" r:id="rId23"/>
    <p:sldId id="462" r:id="rId24"/>
    <p:sldId id="450" r:id="rId25"/>
    <p:sldId id="449" r:id="rId26"/>
    <p:sldId id="440" r:id="rId27"/>
    <p:sldId id="441" r:id="rId28"/>
    <p:sldId id="451" r:id="rId29"/>
    <p:sldId id="442" r:id="rId30"/>
    <p:sldId id="455" r:id="rId31"/>
    <p:sldId id="456" r:id="rId32"/>
    <p:sldId id="453" r:id="rId33"/>
    <p:sldId id="452" r:id="rId34"/>
  </p:sldIdLst>
  <p:sldSz cx="9144000" cy="6858000" type="screen4x3"/>
  <p:notesSz cx="6858000" cy="9144000"/>
  <p:custDataLst>
    <p:tags r:id="rId3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e" initials="MJe" lastIdx="4" clrIdx="0">
    <p:extLst>
      <p:ext uri="{19B8F6BF-5375-455C-9EA6-DF929625EA0E}">
        <p15:presenceInfo xmlns:p15="http://schemas.microsoft.com/office/powerpoint/2012/main" userId="M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BAB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8" d="100"/>
          <a:sy n="108" d="100"/>
        </p:scale>
        <p:origin x="16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01.12.2020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58A-F6CE-46F6-A536-A472F957D786}" type="datetime10">
              <a:rPr lang="cs-CZ" smtClean="0"/>
              <a:t>15:17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51D-1C1B-4DF4-8ABD-96D2BA781B65}" type="datetime10">
              <a:rPr lang="cs-CZ" smtClean="0"/>
              <a:t>15:17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A46-5F35-46EB-9FCD-DE66D42E7F02}" type="datetime10">
              <a:rPr lang="cs-CZ" smtClean="0"/>
              <a:t>15:17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C95054-4BCC-407F-B5C9-E24269BAB0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335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6D77-957C-45AD-9722-383E56A4B972}" type="datetime10">
              <a:rPr lang="cs-CZ" smtClean="0"/>
              <a:t>15:17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B48-2BE2-45BE-836E-96502C9240CA}" type="datetime10">
              <a:rPr lang="cs-CZ" smtClean="0"/>
              <a:t>15:17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97E6-7B6F-4F74-91CD-2EC2EB3A0A47}" type="datetime10">
              <a:rPr lang="cs-CZ" smtClean="0"/>
              <a:t>15:17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D7BB-71C4-47C4-879C-69918C86467B}" type="datetime10">
              <a:rPr lang="cs-CZ" smtClean="0"/>
              <a:t>15:17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3BF6-4FE2-4E34-BFBC-E28C6BF710D8}" type="datetime10">
              <a:rPr lang="cs-CZ" smtClean="0"/>
              <a:t>15:17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933-38C6-4AED-AABD-6995D3CF8780}" type="datetime10">
              <a:rPr lang="cs-CZ" smtClean="0"/>
              <a:t>15:17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7AA5-7411-419B-9129-BF169E600295}" type="datetime10">
              <a:rPr lang="cs-CZ" smtClean="0"/>
              <a:t>15:17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4BA-B3AA-4C2D-AAC4-4F26589CE664}" type="datetime10">
              <a:rPr lang="cs-CZ" smtClean="0"/>
              <a:t>15:17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F976C4-FA07-4114-80B0-D086F6883041}" type="datetime10">
              <a:rPr lang="cs-CZ" smtClean="0"/>
              <a:t>15:17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  <p:sldLayoutId id="214748370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yZQPjUT5B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AtijpL" TargetMode="External"/><Relationship Id="rId2" Type="http://schemas.openxmlformats.org/officeDocument/2006/relationships/hyperlink" Target="https://visualgo.net/en/sorti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9.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Vzestupné setřídění čísel pomocí </a:t>
            </a:r>
            <a:br>
              <a:rPr lang="cs-CZ" altLang="cs-CZ"/>
            </a:br>
            <a:r>
              <a:rPr lang="cs-CZ" altLang="cs-CZ"/>
              <a:t>Bubble sort II.</a:t>
            </a:r>
          </a:p>
        </p:txBody>
      </p:sp>
      <p:graphicFrame>
        <p:nvGraphicFramePr>
          <p:cNvPr id="97301" name="Group 21"/>
          <p:cNvGraphicFramePr>
            <a:graphicFrameLocks noGrp="1"/>
          </p:cNvGraphicFramePr>
          <p:nvPr/>
        </p:nvGraphicFramePr>
        <p:xfrm>
          <a:off x="395288" y="2205038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7355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7597"/>
              </p:ext>
            </p:extLst>
          </p:nvPr>
        </p:nvGraphicFramePr>
        <p:xfrm>
          <a:off x="395288" y="3444513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95288" y="1700808"/>
            <a:ext cx="230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začátku: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288" y="2924944"/>
            <a:ext cx="446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 prvním zopakování postupu:</a:t>
            </a:r>
          </a:p>
        </p:txBody>
      </p:sp>
      <p:graphicFrame>
        <p:nvGraphicFramePr>
          <p:cNvPr id="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9438"/>
              </p:ext>
            </p:extLst>
          </p:nvPr>
        </p:nvGraphicFramePr>
        <p:xfrm>
          <a:off x="395536" y="4639032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95536" y="413264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 druhém zopakování postupu:</a:t>
            </a:r>
          </a:p>
        </p:txBody>
      </p:sp>
      <p:graphicFrame>
        <p:nvGraphicFramePr>
          <p:cNvPr id="9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14135"/>
              </p:ext>
            </p:extLst>
          </p:nvPr>
        </p:nvGraphicFramePr>
        <p:xfrm>
          <a:off x="395288" y="6207983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95288" y="5703639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 šestém zopakování postupu:</a:t>
            </a:r>
          </a:p>
        </p:txBody>
      </p:sp>
    </p:spTree>
    <p:extLst>
      <p:ext uri="{BB962C8B-B14F-4D97-AF65-F5344CB8AC3E}">
        <p14:creationId xmlns:p14="http://schemas.microsoft.com/office/powerpoint/2010/main" val="308708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810440"/>
              </p:ext>
            </p:extLst>
          </p:nvPr>
        </p:nvGraphicFramePr>
        <p:xfrm>
          <a:off x="2555776" y="476672"/>
          <a:ext cx="4104456" cy="620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SmartDraw" r:id="rId3" imgW="5414760" imgH="8188200" progId="SmartDraw.2">
                  <p:embed/>
                </p:oleObj>
              </mc:Choice>
              <mc:Fallback>
                <p:oleObj name="SmartDraw" r:id="rId3" imgW="5414760" imgH="81882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476672"/>
                        <a:ext cx="4104456" cy="6206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1DC182CB-8633-4F41-84D2-7784D99126D9}"/>
              </a:ext>
            </a:extLst>
          </p:cNvPr>
          <p:cNvSpPr txBox="1"/>
          <p:nvPr/>
        </p:nvSpPr>
        <p:spPr>
          <a:xfrm>
            <a:off x="107504" y="551723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27830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Efektivnější algoritmus </a:t>
            </a:r>
            <a:r>
              <a:rPr lang="cs-CZ" dirty="0" err="1"/>
              <a:t>Bubble</a:t>
            </a:r>
            <a:r>
              <a:rPr lang="cs-CZ" dirty="0"/>
              <a:t> sort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všimněte si</a:t>
            </a:r>
          </a:p>
        </p:txBody>
      </p:sp>
      <p:graphicFrame>
        <p:nvGraphicFramePr>
          <p:cNvPr id="4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35500"/>
              </p:ext>
            </p:extLst>
          </p:nvPr>
        </p:nvGraphicFramePr>
        <p:xfrm>
          <a:off x="683568" y="2982848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76759"/>
              </p:ext>
            </p:extLst>
          </p:nvPr>
        </p:nvGraphicFramePr>
        <p:xfrm>
          <a:off x="683568" y="2302257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10147"/>
              </p:ext>
            </p:extLst>
          </p:nvPr>
        </p:nvGraphicFramePr>
        <p:xfrm>
          <a:off x="683568" y="3630920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46697"/>
              </p:ext>
            </p:extLst>
          </p:nvPr>
        </p:nvGraphicFramePr>
        <p:xfrm>
          <a:off x="683568" y="6217920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66006"/>
              </p:ext>
            </p:extLst>
          </p:nvPr>
        </p:nvGraphicFramePr>
        <p:xfrm>
          <a:off x="684227" y="4276348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44123"/>
              </p:ext>
            </p:extLst>
          </p:nvPr>
        </p:nvGraphicFramePr>
        <p:xfrm>
          <a:off x="683568" y="4988054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91992"/>
              </p:ext>
            </p:extLst>
          </p:nvPr>
        </p:nvGraphicFramePr>
        <p:xfrm>
          <a:off x="683568" y="5602225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7740352" y="2966100"/>
            <a:ext cx="1172816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588224" y="3628276"/>
            <a:ext cx="2344862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436096" y="4245091"/>
            <a:ext cx="3487100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211960" y="4947148"/>
            <a:ext cx="4721126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987824" y="5582511"/>
            <a:ext cx="5935372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83568" y="6187810"/>
            <a:ext cx="8239628" cy="5747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07504" y="296110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7504" y="3618290"/>
            <a:ext cx="55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2.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7504" y="4197645"/>
            <a:ext cx="55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3.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27422" y="4906787"/>
            <a:ext cx="55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4.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07504" y="5518669"/>
            <a:ext cx="55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5.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27944" y="6177824"/>
            <a:ext cx="55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26522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Bubble</a:t>
            </a:r>
            <a:r>
              <a:rPr lang="cs-CZ" dirty="0"/>
              <a:t> sort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Algoritmus (pro vzestupné seřazení):</a:t>
            </a:r>
          </a:p>
          <a:p>
            <a:pPr marL="0" indent="0">
              <a:buNone/>
            </a:pPr>
            <a:r>
              <a:rPr lang="cs-CZ" dirty="0"/>
              <a:t>1. prochází se pole a porovnávají se dva sousední prvky (index j a j+1). Pokud platí, že prvek s indexem j &gt; prvek s indexem j+1, pak oba prvky zaměníme.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krok 1 se opakuje pro pole délky n, n-1, ....,2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102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529938"/>
              </p:ext>
            </p:extLst>
          </p:nvPr>
        </p:nvGraphicFramePr>
        <p:xfrm>
          <a:off x="2555776" y="427545"/>
          <a:ext cx="4248472" cy="6326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SmartDraw" r:id="rId3" imgW="5414760" imgH="8066520" progId="SmartDraw.2">
                  <p:embed/>
                </p:oleObj>
              </mc:Choice>
              <mc:Fallback>
                <p:oleObj name="SmartDraw" r:id="rId3" imgW="5414760" imgH="80665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427545"/>
                        <a:ext cx="4248472" cy="6326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A8AE34A7-718C-4664-8446-C2F6B4B80A51}"/>
              </a:ext>
            </a:extLst>
          </p:cNvPr>
          <p:cNvSpPr txBox="1"/>
          <p:nvPr/>
        </p:nvSpPr>
        <p:spPr>
          <a:xfrm>
            <a:off x="251520" y="547634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41275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85225" cy="1143000"/>
          </a:xfrm>
        </p:spPr>
        <p:txBody>
          <a:bodyPr>
            <a:noAutofit/>
          </a:bodyPr>
          <a:lstStyle/>
          <a:p>
            <a:r>
              <a:rPr lang="cs-CZ" altLang="cs-CZ" dirty="0"/>
              <a:t>Efektivnější algoritmus </a:t>
            </a:r>
            <a:r>
              <a:rPr lang="cs-CZ" altLang="cs-CZ" dirty="0" err="1"/>
              <a:t>Bubble</a:t>
            </a:r>
            <a:r>
              <a:rPr lang="cs-CZ" altLang="cs-CZ" dirty="0"/>
              <a:t> sort</a:t>
            </a:r>
          </a:p>
        </p:txBody>
      </p:sp>
      <p:graphicFrame>
        <p:nvGraphicFramePr>
          <p:cNvPr id="9934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04223"/>
              </p:ext>
            </p:extLst>
          </p:nvPr>
        </p:nvGraphicFramePr>
        <p:xfrm>
          <a:off x="323528" y="4908649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9421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417220"/>
              </p:ext>
            </p:extLst>
          </p:nvPr>
        </p:nvGraphicFramePr>
        <p:xfrm>
          <a:off x="323528" y="4403824"/>
          <a:ext cx="8229600" cy="33744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67544" y="1844824"/>
            <a:ext cx="8085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při prvním a každém dalším provádění postupu se kontroluje, zda se vůbec vyměnily hodnoty dvou prvků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pokud </a:t>
            </a:r>
            <a:r>
              <a:rPr lang="cs-CZ" sz="2400" dirty="0">
                <a:solidFill>
                  <a:srgbClr val="FF0000"/>
                </a:solidFill>
              </a:rPr>
              <a:t>ano</a:t>
            </a:r>
            <a:r>
              <a:rPr lang="cs-CZ" sz="2400" dirty="0"/>
              <a:t> – postup se znovu zopakuje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pokud </a:t>
            </a:r>
            <a:r>
              <a:rPr lang="cs-CZ" sz="2400" dirty="0">
                <a:solidFill>
                  <a:srgbClr val="FF0000"/>
                </a:solidFill>
              </a:rPr>
              <a:t>ne</a:t>
            </a:r>
            <a:r>
              <a:rPr lang="cs-CZ" sz="2400" dirty="0"/>
              <a:t> – čísla jsou již seřazena, není třeba  postup opakovat</a:t>
            </a:r>
          </a:p>
        </p:txBody>
      </p:sp>
    </p:spTree>
    <p:extLst>
      <p:ext uri="{BB962C8B-B14F-4D97-AF65-F5344CB8AC3E}">
        <p14:creationId xmlns:p14="http://schemas.microsoft.com/office/powerpoint/2010/main" val="288212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230676"/>
              </p:ext>
            </p:extLst>
          </p:nvPr>
        </p:nvGraphicFramePr>
        <p:xfrm>
          <a:off x="3059832" y="441263"/>
          <a:ext cx="3168352" cy="626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SmartDraw" r:id="rId3" imgW="5414760" imgH="10707480" progId="SmartDraw.2">
                  <p:embed/>
                </p:oleObj>
              </mc:Choice>
              <mc:Fallback>
                <p:oleObj name="SmartDraw" r:id="rId3" imgW="5414760" imgH="107074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832" y="441263"/>
                        <a:ext cx="3168352" cy="626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D7FC5769-5876-43DF-BBCA-AD9754A085FE}"/>
              </a:ext>
            </a:extLst>
          </p:cNvPr>
          <p:cNvSpPr txBox="1"/>
          <p:nvPr/>
        </p:nvSpPr>
        <p:spPr>
          <a:xfrm>
            <a:off x="251520" y="546263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79425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Bubble</a:t>
            </a:r>
            <a:r>
              <a:rPr lang="cs-CZ" dirty="0"/>
              <a:t> sort – názorná ukázka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" y="1988840"/>
            <a:ext cx="9038421" cy="3855031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123728" y="5985545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https://www.youtube.com/watch?v=lyZQPjUT5B4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369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Bubblesort</a:t>
            </a:r>
            <a:r>
              <a:rPr lang="cs-CZ"/>
              <a:t> - animace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Animace:</a:t>
            </a:r>
          </a:p>
          <a:p>
            <a:r>
              <a:rPr lang="cs-CZ" dirty="0">
                <a:hlinkClick r:id="rId2"/>
              </a:rPr>
              <a:t>https://visualgo.net/en/sorting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Hra:</a:t>
            </a:r>
          </a:p>
          <a:p>
            <a:r>
              <a:rPr lang="cs-CZ" dirty="0">
                <a:hlinkClick r:id="rId3"/>
              </a:rPr>
              <a:t>https://bit.ly/2AtijpL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130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PS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Bubble</a:t>
            </a:r>
            <a:r>
              <a:rPr lang="cs-CZ" dirty="0"/>
              <a:t> sort v knihovně algoritmů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492896"/>
            <a:ext cx="67246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3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/>
          </p:nvPr>
        </p:nvGraphicFramePr>
        <p:xfrm>
          <a:off x="107504" y="404664"/>
          <a:ext cx="4952523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SmartDraw" r:id="rId3" imgW="4830840" imgH="6040800" progId="SmartDraw.2">
                  <p:embed/>
                </p:oleObj>
              </mc:Choice>
              <mc:Fallback>
                <p:oleObj name="SmartDraw" r:id="rId3" imgW="4830840" imgH="60408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404664"/>
                        <a:ext cx="4952523" cy="619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132138" y="569320"/>
            <a:ext cx="5616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pole </a:t>
            </a:r>
            <a:r>
              <a:rPr lang="cs-CZ" sz="2400" i="1" dirty="0">
                <a:solidFill>
                  <a:srgbClr val="FF000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hodnoty jeho prvků se načtou ze vstupu, rozměr pole (počet prvků pole) je </a:t>
            </a:r>
            <a:r>
              <a:rPr lang="cs-CZ" sz="2400" i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03848" y="2362129"/>
            <a:ext cx="554533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na výstup se vypíše hodnota druhého prvku pole; </a:t>
            </a:r>
            <a:r>
              <a:rPr lang="cs-CZ" sz="2400" dirty="0">
                <a:solidFill>
                  <a:srgbClr val="FF0000"/>
                </a:solidFill>
              </a:rPr>
              <a:t>CHYBA, pokud má pole pouze 1 prvek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5004048" y="3573016"/>
            <a:ext cx="39240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pokud první prvek (</a:t>
            </a:r>
            <a:r>
              <a:rPr lang="en-US" sz="2400" dirty="0">
                <a:solidFill>
                  <a:srgbClr val="0070C0"/>
                </a:solidFill>
              </a:rPr>
              <a:t>a[</a:t>
            </a:r>
            <a:r>
              <a:rPr lang="cs-CZ" sz="24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]</a:t>
            </a:r>
            <a:r>
              <a:rPr lang="cs-CZ" sz="2400" dirty="0">
                <a:solidFill>
                  <a:srgbClr val="0070C0"/>
                </a:solidFill>
              </a:rPr>
              <a:t>) má hodnotu &gt;3, na výstup se vypíše počet prvků pole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119389" y="4773345"/>
            <a:ext cx="60246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vytvoří se pole </a:t>
            </a:r>
            <a:r>
              <a:rPr lang="cs-CZ" sz="2400" b="1" i="1" dirty="0"/>
              <a:t>p</a:t>
            </a:r>
            <a:r>
              <a:rPr lang="cs-CZ" sz="2400" dirty="0">
                <a:solidFill>
                  <a:srgbClr val="0070C0"/>
                </a:solidFill>
              </a:rPr>
              <a:t>, rozměr pole je 5 prvků 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- </a:t>
            </a:r>
            <a:r>
              <a:rPr lang="cs-CZ" sz="2400" dirty="0">
                <a:solidFill>
                  <a:srgbClr val="FF0000"/>
                </a:solidFill>
              </a:rPr>
              <a:t>hodnoty prvků pole nejsou definovány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119388" y="5766355"/>
            <a:ext cx="60246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prvek s indexem 1 pole </a:t>
            </a:r>
            <a:r>
              <a:rPr lang="cs-CZ" sz="2400" b="1" i="1" dirty="0"/>
              <a:t>p</a:t>
            </a:r>
            <a:r>
              <a:rPr lang="cs-CZ" sz="2400" dirty="0">
                <a:solidFill>
                  <a:srgbClr val="0070C0"/>
                </a:solidFill>
              </a:rPr>
              <a:t> se nastaví</a:t>
            </a:r>
          </a:p>
          <a:p>
            <a:r>
              <a:rPr lang="cs-CZ" sz="2400" i="1" dirty="0">
                <a:solidFill>
                  <a:srgbClr val="0070C0"/>
                </a:solidFill>
              </a:rPr>
              <a:t>na hodnotu 25</a:t>
            </a:r>
          </a:p>
        </p:txBody>
      </p:sp>
    </p:spTree>
    <p:extLst>
      <p:ext uri="{BB962C8B-B14F-4D97-AF65-F5344CB8AC3E}">
        <p14:creationId xmlns:p14="http://schemas.microsoft.com/office/powerpoint/2010/main" val="33738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Autofit/>
          </a:bodyPr>
          <a:lstStyle/>
          <a:p>
            <a:r>
              <a:rPr lang="cs-CZ" dirty="0" err="1"/>
              <a:t>Select</a:t>
            </a:r>
            <a:r>
              <a:rPr lang="cs-CZ" dirty="0"/>
              <a:t> sort - řazení výběrem maximálního prvku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Vzestupné řazení:</a:t>
            </a:r>
          </a:p>
          <a:p>
            <a:pPr marL="0" indent="0">
              <a:buNone/>
            </a:pPr>
            <a:r>
              <a:rPr lang="cs-CZ" dirty="0"/>
              <a:t>1. nalezení prvku s maximální hodnotou</a:t>
            </a:r>
          </a:p>
          <a:p>
            <a:pPr marL="0" indent="0">
              <a:buNone/>
            </a:pPr>
            <a:r>
              <a:rPr lang="cs-CZ" dirty="0"/>
              <a:t>2. záměna maximálního prvku s posledním prvkem pole (pro vzestupné řazení)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Algoritmus spočívá v aplikování základních kroků postupně na pole délky n, n-1, n-2,....,2; tato pole vzniknou z původního pole zkráceného o maximální prvky (postupně o 1, 2, 3,……. n-2 prvků)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44616" y="6477000"/>
            <a:ext cx="4947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http://www.algoritmy.net/article/4/Selection-sort</a:t>
            </a:r>
          </a:p>
        </p:txBody>
      </p:sp>
    </p:spTree>
    <p:extLst>
      <p:ext uri="{BB962C8B-B14F-4D97-AF65-F5344CB8AC3E}">
        <p14:creationId xmlns:p14="http://schemas.microsoft.com/office/powerpoint/2010/main" val="3057912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20404"/>
              </p:ext>
            </p:extLst>
          </p:nvPr>
        </p:nvGraphicFramePr>
        <p:xfrm>
          <a:off x="395536" y="980728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23763"/>
              </p:ext>
            </p:extLst>
          </p:nvPr>
        </p:nvGraphicFramePr>
        <p:xfrm>
          <a:off x="395536" y="548680"/>
          <a:ext cx="8229600" cy="33744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51520" y="886120"/>
            <a:ext cx="849694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50917" y="980728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784420" y="955272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4499992" y="1491847"/>
            <a:ext cx="3536456" cy="352977"/>
            <a:chOff x="4499992" y="1491847"/>
            <a:chExt cx="3536456" cy="569001"/>
          </a:xfrm>
        </p:grpSpPr>
        <p:cxnSp>
          <p:nvCxnSpPr>
            <p:cNvPr id="18" name="Přímá spojnice 17"/>
            <p:cNvCxnSpPr>
              <a:stCxn id="7" idx="4"/>
            </p:cNvCxnSpPr>
            <p:nvPr/>
          </p:nvCxnSpPr>
          <p:spPr>
            <a:xfrm flipH="1">
              <a:off x="4499992" y="1517303"/>
              <a:ext cx="2953" cy="54354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4510336" y="2060848"/>
              <a:ext cx="35261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>
              <a:endCxn id="16" idx="4"/>
            </p:cNvCxnSpPr>
            <p:nvPr/>
          </p:nvCxnSpPr>
          <p:spPr>
            <a:xfrm flipV="1">
              <a:off x="8036448" y="1491847"/>
              <a:ext cx="0" cy="569001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44608"/>
              </p:ext>
            </p:extLst>
          </p:nvPr>
        </p:nvGraphicFramePr>
        <p:xfrm>
          <a:off x="395536" y="2060848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251520" y="1966240"/>
            <a:ext cx="7196240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6588897" y="2072229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1897360" y="2060847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6" name="Skupina 35"/>
          <p:cNvGrpSpPr/>
          <p:nvPr/>
        </p:nvGrpSpPr>
        <p:grpSpPr>
          <a:xfrm>
            <a:off x="2113384" y="2597423"/>
            <a:ext cx="4727541" cy="304922"/>
            <a:chOff x="4499992" y="1491847"/>
            <a:chExt cx="3536456" cy="569001"/>
          </a:xfrm>
        </p:grpSpPr>
        <p:cxnSp>
          <p:nvCxnSpPr>
            <p:cNvPr id="37" name="Přímá spojnice 36"/>
            <p:cNvCxnSpPr/>
            <p:nvPr/>
          </p:nvCxnSpPr>
          <p:spPr>
            <a:xfrm flipH="1">
              <a:off x="4499992" y="1517303"/>
              <a:ext cx="2953" cy="54354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/>
            <p:nvPr/>
          </p:nvCxnSpPr>
          <p:spPr>
            <a:xfrm>
              <a:off x="4510336" y="2060848"/>
              <a:ext cx="35261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V="1">
              <a:off x="8036448" y="1491847"/>
              <a:ext cx="0" cy="569001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62400"/>
              </p:ext>
            </p:extLst>
          </p:nvPr>
        </p:nvGraphicFramePr>
        <p:xfrm>
          <a:off x="385192" y="3122166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Obdélník 40"/>
          <p:cNvSpPr/>
          <p:nvPr/>
        </p:nvSpPr>
        <p:spPr>
          <a:xfrm>
            <a:off x="241176" y="3027558"/>
            <a:ext cx="5987008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397139" y="3122165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8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74294"/>
              </p:ext>
            </p:extLst>
          </p:nvPr>
        </p:nvGraphicFramePr>
        <p:xfrm>
          <a:off x="385192" y="4071986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Obdélník 48"/>
          <p:cNvSpPr/>
          <p:nvPr/>
        </p:nvSpPr>
        <p:spPr>
          <a:xfrm>
            <a:off x="241176" y="3977378"/>
            <a:ext cx="4834880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05602" y="4071985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243057" y="4074627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2" name="Skupina 51"/>
          <p:cNvGrpSpPr/>
          <p:nvPr/>
        </p:nvGrpSpPr>
        <p:grpSpPr>
          <a:xfrm>
            <a:off x="957631" y="4605386"/>
            <a:ext cx="3552706" cy="304922"/>
            <a:chOff x="4499992" y="1491847"/>
            <a:chExt cx="3536456" cy="569001"/>
          </a:xfrm>
        </p:grpSpPr>
        <p:cxnSp>
          <p:nvCxnSpPr>
            <p:cNvPr id="53" name="Přímá spojnice 52"/>
            <p:cNvCxnSpPr/>
            <p:nvPr/>
          </p:nvCxnSpPr>
          <p:spPr>
            <a:xfrm flipH="1">
              <a:off x="4499992" y="1517303"/>
              <a:ext cx="2953" cy="54354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/>
            <p:cNvCxnSpPr/>
            <p:nvPr/>
          </p:nvCxnSpPr>
          <p:spPr>
            <a:xfrm>
              <a:off x="4510336" y="2060848"/>
              <a:ext cx="35261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/>
            <p:cNvCxnSpPr/>
            <p:nvPr/>
          </p:nvCxnSpPr>
          <p:spPr>
            <a:xfrm flipV="1">
              <a:off x="8036448" y="1491847"/>
              <a:ext cx="0" cy="569001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72357"/>
              </p:ext>
            </p:extLst>
          </p:nvPr>
        </p:nvGraphicFramePr>
        <p:xfrm>
          <a:off x="385192" y="5100558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Obdélník 56"/>
          <p:cNvSpPr/>
          <p:nvPr/>
        </p:nvSpPr>
        <p:spPr>
          <a:xfrm>
            <a:off x="241176" y="5005950"/>
            <a:ext cx="3682752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070849" y="5103199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4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65182"/>
              </p:ext>
            </p:extLst>
          </p:nvPr>
        </p:nvGraphicFramePr>
        <p:xfrm>
          <a:off x="385192" y="6057615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Obdélník 64"/>
          <p:cNvSpPr/>
          <p:nvPr/>
        </p:nvSpPr>
        <p:spPr>
          <a:xfrm>
            <a:off x="241176" y="5963007"/>
            <a:ext cx="2458616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1874592" y="6057614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28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  <p:bldP spid="27" grpId="0" animBg="1"/>
      <p:bldP spid="34" grpId="0" animBg="1"/>
      <p:bldP spid="35" grpId="0" animBg="1"/>
      <p:bldP spid="41" grpId="0" animBg="1"/>
      <p:bldP spid="43" grpId="0" animBg="1"/>
      <p:bldP spid="49" grpId="0" animBg="1"/>
      <p:bldP spid="50" grpId="0" animBg="1"/>
      <p:bldP spid="51" grpId="0" animBg="1"/>
      <p:bldP spid="57" grpId="0" animBg="1"/>
      <p:bldP spid="59" grpId="0" animBg="1"/>
      <p:bldP spid="65" grpId="0" animBg="1"/>
      <p:bldP spid="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19536"/>
          </a:xfrm>
        </p:spPr>
        <p:txBody>
          <a:bodyPr>
            <a:noAutofit/>
          </a:bodyPr>
          <a:lstStyle/>
          <a:p>
            <a:r>
              <a:rPr lang="cs-CZ" dirty="0"/>
              <a:t>Vytvořte algoritmus na postup, kterým se projde pole načtených hodnot a nalezne se index prvku s maximální hodnotou v celém poli.</a:t>
            </a:r>
          </a:p>
        </p:txBody>
      </p:sp>
    </p:spTree>
    <p:extLst>
      <p:ext uri="{BB962C8B-B14F-4D97-AF65-F5344CB8AC3E}">
        <p14:creationId xmlns:p14="http://schemas.microsoft.com/office/powerpoint/2010/main" val="335372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610893"/>
              </p:ext>
            </p:extLst>
          </p:nvPr>
        </p:nvGraphicFramePr>
        <p:xfrm>
          <a:off x="179511" y="1159898"/>
          <a:ext cx="8716683" cy="450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SmartDraw" r:id="rId3" imgW="10212120" imgH="5274360" progId="SmartDraw.2">
                  <p:embed/>
                </p:oleObj>
              </mc:Choice>
              <mc:Fallback>
                <p:oleObj name="SmartDraw" r:id="rId3" imgW="10212120" imgH="52743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1159898"/>
                        <a:ext cx="8716683" cy="450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FCB0638A-2B3E-47A9-8387-78A1F507BB45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89740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</a:t>
            </a:r>
            <a:r>
              <a:rPr lang="cs-CZ" dirty="0"/>
              <a:t> Sort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základní pole prvků:	10, 5, 9, 3, 1, 4</a:t>
            </a:r>
          </a:p>
        </p:txBody>
      </p:sp>
      <p:graphicFrame>
        <p:nvGraphicFramePr>
          <p:cNvPr id="4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823773"/>
              </p:ext>
            </p:extLst>
          </p:nvPr>
        </p:nvGraphicFramePr>
        <p:xfrm>
          <a:off x="395288" y="2420938"/>
          <a:ext cx="8351837" cy="3668715"/>
        </p:xfrm>
        <a:graphic>
          <a:graphicData uri="http://schemas.openxmlformats.org/drawingml/2006/table">
            <a:tbl>
              <a:tblPr/>
              <a:tblGrid>
                <a:gridCol w="115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cyklus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délka prohledávaného pole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změněné pole prvků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5, 9, 3, 1,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4, 5,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9,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5, 9,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1, 3, 4, 5, 9, 10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408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41055"/>
              </p:ext>
            </p:extLst>
          </p:nvPr>
        </p:nvGraphicFramePr>
        <p:xfrm>
          <a:off x="1115616" y="404663"/>
          <a:ext cx="6696744" cy="640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SmartDraw" r:id="rId3" imgW="8538840" imgH="8165520" progId="SmartDraw.2">
                  <p:embed/>
                </p:oleObj>
              </mc:Choice>
              <mc:Fallback>
                <p:oleObj name="SmartDraw" r:id="rId3" imgW="8538840" imgH="81655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404663"/>
                        <a:ext cx="6696744" cy="6404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5727B9AA-825F-4876-ACD6-0960D36525E8}"/>
              </a:ext>
            </a:extLst>
          </p:cNvPr>
          <p:cNvSpPr txBox="1"/>
          <p:nvPr/>
        </p:nvSpPr>
        <p:spPr>
          <a:xfrm>
            <a:off x="5848411" y="404663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4273680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algoritmy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vyhledávání čísel</a:t>
            </a:r>
          </a:p>
        </p:txBody>
      </p:sp>
    </p:spTree>
    <p:extLst>
      <p:ext uri="{BB962C8B-B14F-4D97-AF65-F5344CB8AC3E}">
        <p14:creationId xmlns:p14="http://schemas.microsoft.com/office/powerpoint/2010/main" val="340774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Sekvenční 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Algoritmus spočívá v procházení prvků pole a v jejich porovnávání s hledanou hodnotou, dokud se prvek nenajde, nebo dokud se nedojde na konec pole.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31840" y="6477000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http://www.algoritmy.net/article/19/Linearni-vyhledavani</a:t>
            </a:r>
          </a:p>
        </p:txBody>
      </p:sp>
    </p:spTree>
    <p:extLst>
      <p:ext uri="{BB962C8B-B14F-4D97-AF65-F5344CB8AC3E}">
        <p14:creationId xmlns:p14="http://schemas.microsoft.com/office/powerpoint/2010/main" val="1724548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601134"/>
              </p:ext>
            </p:extLst>
          </p:nvPr>
        </p:nvGraphicFramePr>
        <p:xfrm>
          <a:off x="395536" y="493259"/>
          <a:ext cx="8498656" cy="6248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SmartDraw" r:id="rId3" imgW="8788680" imgH="6461640" progId="SmartDraw.2">
                  <p:embed/>
                </p:oleObj>
              </mc:Choice>
              <mc:Fallback>
                <p:oleObj name="SmartDraw" r:id="rId3" imgW="8788680" imgH="64616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493259"/>
                        <a:ext cx="8498656" cy="6248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DACC8C8-5C39-4CAC-BB87-C6A93EEEFA16}"/>
              </a:ext>
            </a:extLst>
          </p:cNvPr>
          <p:cNvSpPr txBox="1"/>
          <p:nvPr/>
        </p:nvSpPr>
        <p:spPr>
          <a:xfrm>
            <a:off x="5845453" y="69269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657701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Vyhledávání binárním půlením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/>
              <a:t>Algoritmus je aplikovatelný pouze na neklesající posloupnost prvků (pole), případně po modifikaci na nerostoucí posloupnost prvků.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Rekurzivně se opakuje porovnání hledaného prvku X s prvkem uprostřed pole a</a:t>
            </a:r>
            <a:r>
              <a:rPr lang="en-US" altLang="cs-CZ" dirty="0"/>
              <a:t>[</a:t>
            </a:r>
            <a:r>
              <a:rPr lang="cs-CZ" altLang="cs-CZ" dirty="0"/>
              <a:t>i</a:t>
            </a:r>
            <a:r>
              <a:rPr lang="en-US" altLang="cs-CZ" dirty="0"/>
              <a:t>]</a:t>
            </a:r>
            <a:r>
              <a:rPr lang="cs-CZ" altLang="cs-CZ" dirty="0"/>
              <a:t> (i=n/2 nebo i=(n+1)/2). Pokud se hodnota obou prvků shoduje pak je prvek nalezen. Pokud X</a:t>
            </a:r>
            <a:r>
              <a:rPr lang="en-US" altLang="cs-CZ" dirty="0"/>
              <a:t>&lt;a[</a:t>
            </a:r>
            <a:r>
              <a:rPr lang="cs-CZ" altLang="cs-CZ" dirty="0"/>
              <a:t>i</a:t>
            </a:r>
            <a:r>
              <a:rPr lang="en-US" altLang="cs-CZ" dirty="0"/>
              <a:t>]</a:t>
            </a:r>
            <a:r>
              <a:rPr lang="cs-CZ" altLang="cs-CZ" dirty="0"/>
              <a:t>, algoritmus se aplikuje na polovinu menších prvků, jinak na polovinu větších prvků.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03848" y="647700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http://www.algoritmy.net/article/21/Binarni-vyhledavani</a:t>
            </a:r>
          </a:p>
        </p:txBody>
      </p:sp>
    </p:spTree>
    <p:extLst>
      <p:ext uri="{BB962C8B-B14F-4D97-AF65-F5344CB8AC3E}">
        <p14:creationId xmlns:p14="http://schemas.microsoft.com/office/powerpoint/2010/main" val="114319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958281"/>
          </a:xfrm>
        </p:spPr>
        <p:txBody>
          <a:bodyPr>
            <a:normAutofit fontScale="90000"/>
          </a:bodyPr>
          <a:lstStyle/>
          <a:p>
            <a:r>
              <a:rPr lang="cs-CZ" dirty="0"/>
              <a:t>Vytvořte algoritmus, který načte pole čísel, vytvoří nové pole a zkopíruje do něj hodnoty prvků načteného pole zvětšené o číslo indexu prvku.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2051"/>
              </p:ext>
            </p:extLst>
          </p:nvPr>
        </p:nvGraphicFramePr>
        <p:xfrm>
          <a:off x="909936" y="2837855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190798" y="3125192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a</a:t>
            </a:r>
          </a:p>
        </p:txBody>
      </p:sp>
      <p:sp>
        <p:nvSpPr>
          <p:cNvPr id="7" name="TextovéPole 8"/>
          <p:cNvSpPr txBox="1">
            <a:spLocks noChangeArrowheads="1"/>
          </p:cNvSpPr>
          <p:nvPr/>
        </p:nvSpPr>
        <p:spPr bwMode="auto">
          <a:xfrm>
            <a:off x="443211" y="4345285"/>
            <a:ext cx="646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i=</a:t>
            </a:r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1127423" y="4345285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1</a:t>
            </a:r>
          </a:p>
        </p:txBody>
      </p:sp>
      <p:sp>
        <p:nvSpPr>
          <p:cNvPr id="10" name="TextovéPole 11"/>
          <p:cNvSpPr txBox="1">
            <a:spLocks noChangeArrowheads="1"/>
          </p:cNvSpPr>
          <p:nvPr/>
        </p:nvSpPr>
        <p:spPr bwMode="auto">
          <a:xfrm>
            <a:off x="2123976" y="434528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dirty="0"/>
              <a:t>2</a:t>
            </a:r>
          </a:p>
        </p:txBody>
      </p:sp>
      <p:sp>
        <p:nvSpPr>
          <p:cNvPr id="12" name="TextovéPole 13"/>
          <p:cNvSpPr txBox="1">
            <a:spLocks noChangeArrowheads="1"/>
          </p:cNvSpPr>
          <p:nvPr/>
        </p:nvSpPr>
        <p:spPr bwMode="auto">
          <a:xfrm>
            <a:off x="3131840" y="434528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dirty="0"/>
              <a:t>3</a:t>
            </a:r>
          </a:p>
        </p:txBody>
      </p:sp>
      <p:sp>
        <p:nvSpPr>
          <p:cNvPr id="14" name="TextovéPole 15"/>
          <p:cNvSpPr txBox="1">
            <a:spLocks noChangeArrowheads="1"/>
          </p:cNvSpPr>
          <p:nvPr/>
        </p:nvSpPr>
        <p:spPr bwMode="auto">
          <a:xfrm>
            <a:off x="4097636" y="434528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4</a:t>
            </a:r>
          </a:p>
        </p:txBody>
      </p:sp>
      <p:sp>
        <p:nvSpPr>
          <p:cNvPr id="16" name="TextovéPole 17"/>
          <p:cNvSpPr txBox="1">
            <a:spLocks noChangeArrowheads="1"/>
          </p:cNvSpPr>
          <p:nvPr/>
        </p:nvSpPr>
        <p:spPr bwMode="auto">
          <a:xfrm>
            <a:off x="5015211" y="434528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5</a:t>
            </a:r>
          </a:p>
        </p:txBody>
      </p:sp>
      <p:sp>
        <p:nvSpPr>
          <p:cNvPr id="18" name="TextovéPole 19"/>
          <p:cNvSpPr txBox="1">
            <a:spLocks noChangeArrowheads="1"/>
          </p:cNvSpPr>
          <p:nvPr/>
        </p:nvSpPr>
        <p:spPr bwMode="auto">
          <a:xfrm>
            <a:off x="6094711" y="4345285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6</a:t>
            </a:r>
          </a:p>
        </p:txBody>
      </p:sp>
      <p:sp>
        <p:nvSpPr>
          <p:cNvPr id="20" name="TextovéPole 21"/>
          <p:cNvSpPr txBox="1">
            <a:spLocks noChangeArrowheads="1"/>
          </p:cNvSpPr>
          <p:nvPr/>
        </p:nvSpPr>
        <p:spPr bwMode="auto">
          <a:xfrm>
            <a:off x="7013873" y="4345285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7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8172400" y="3984030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3"/>
          <p:cNvSpPr txBox="1">
            <a:spLocks noChangeArrowheads="1"/>
          </p:cNvSpPr>
          <p:nvPr/>
        </p:nvSpPr>
        <p:spPr bwMode="auto">
          <a:xfrm>
            <a:off x="7967961" y="434528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8</a:t>
            </a:r>
          </a:p>
        </p:txBody>
      </p:sp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30360"/>
              </p:ext>
            </p:extLst>
          </p:nvPr>
        </p:nvGraphicFramePr>
        <p:xfrm>
          <a:off x="903399" y="5445224"/>
          <a:ext cx="777686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ovéPole 7"/>
          <p:cNvSpPr txBox="1">
            <a:spLocks noChangeArrowheads="1"/>
          </p:cNvSpPr>
          <p:nvPr/>
        </p:nvSpPr>
        <p:spPr bwMode="auto">
          <a:xfrm>
            <a:off x="184261" y="5732561"/>
            <a:ext cx="576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b</a:t>
            </a:r>
          </a:p>
        </p:txBody>
      </p:sp>
      <p:cxnSp>
        <p:nvCxnSpPr>
          <p:cNvPr id="57" name="Přímá spojnice se šipkou 56"/>
          <p:cNvCxnSpPr/>
          <p:nvPr/>
        </p:nvCxnSpPr>
        <p:spPr>
          <a:xfrm flipV="1">
            <a:off x="7226423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V="1">
            <a:off x="6290319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5220072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283968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V="1">
            <a:off x="3337991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/>
          <p:nvPr/>
        </p:nvCxnSpPr>
        <p:spPr>
          <a:xfrm flipV="1">
            <a:off x="2339752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 flipV="1">
            <a:off x="1331640" y="4005064"/>
            <a:ext cx="9873" cy="3810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475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72832"/>
              </p:ext>
            </p:extLst>
          </p:nvPr>
        </p:nvGraphicFramePr>
        <p:xfrm>
          <a:off x="467544" y="1988840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32843"/>
              </p:ext>
            </p:extLst>
          </p:nvPr>
        </p:nvGraphicFramePr>
        <p:xfrm>
          <a:off x="467544" y="1556792"/>
          <a:ext cx="8229600" cy="33744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23528" y="1894232"/>
            <a:ext cx="849694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333942" y="1994712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35315"/>
              </p:ext>
            </p:extLst>
          </p:nvPr>
        </p:nvGraphicFramePr>
        <p:xfrm>
          <a:off x="486336" y="4027664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bdélník 15"/>
          <p:cNvSpPr/>
          <p:nvPr/>
        </p:nvSpPr>
        <p:spPr>
          <a:xfrm>
            <a:off x="342320" y="3933056"/>
            <a:ext cx="372562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953104" y="4036108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8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5029"/>
              </p:ext>
            </p:extLst>
          </p:nvPr>
        </p:nvGraphicFramePr>
        <p:xfrm>
          <a:off x="467544" y="5954991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Obdélník 18"/>
          <p:cNvSpPr/>
          <p:nvPr/>
        </p:nvSpPr>
        <p:spPr>
          <a:xfrm>
            <a:off x="2771800" y="5860383"/>
            <a:ext cx="1277352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3159780" y="5963435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4766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Hledá se číslo 3</a:t>
            </a:r>
          </a:p>
        </p:txBody>
      </p:sp>
    </p:spTree>
    <p:extLst>
      <p:ext uri="{BB962C8B-B14F-4D97-AF65-F5344CB8AC3E}">
        <p14:creationId xmlns:p14="http://schemas.microsoft.com/office/powerpoint/2010/main" val="140273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96879"/>
              </p:ext>
            </p:extLst>
          </p:nvPr>
        </p:nvGraphicFramePr>
        <p:xfrm>
          <a:off x="467544" y="1664614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83877"/>
              </p:ext>
            </p:extLst>
          </p:nvPr>
        </p:nvGraphicFramePr>
        <p:xfrm>
          <a:off x="467544" y="1232566"/>
          <a:ext cx="8229606" cy="337440"/>
        </p:xfrm>
        <a:graphic>
          <a:graphicData uri="http://schemas.openxmlformats.org/drawingml/2006/table">
            <a:tbl>
              <a:tblPr/>
              <a:tblGrid>
                <a:gridCol w="68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23528" y="1570006"/>
            <a:ext cx="8496944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4656948" y="1670486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766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Hledá se číslo 40</a:t>
            </a:r>
          </a:p>
        </p:txBody>
      </p:sp>
      <p:graphicFrame>
        <p:nvGraphicFramePr>
          <p:cNvPr id="1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15705"/>
              </p:ext>
            </p:extLst>
          </p:nvPr>
        </p:nvGraphicFramePr>
        <p:xfrm>
          <a:off x="467544" y="3163568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5295322" y="3068960"/>
            <a:ext cx="3525150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6713985" y="3172012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095922"/>
              </p:ext>
            </p:extLst>
          </p:nvPr>
        </p:nvGraphicFramePr>
        <p:xfrm>
          <a:off x="467544" y="4662522"/>
          <a:ext cx="8229600" cy="536575"/>
        </p:xfrm>
        <a:graphic>
          <a:graphicData uri="http://schemas.openxmlformats.org/drawingml/2006/table">
            <a:tbl>
              <a:tblPr/>
              <a:tblGrid>
                <a:gridCol w="68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1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0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Obdélník 23"/>
          <p:cNvSpPr/>
          <p:nvPr/>
        </p:nvSpPr>
        <p:spPr>
          <a:xfrm>
            <a:off x="5295322" y="4569438"/>
            <a:ext cx="1286459" cy="742680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6041953" y="4670966"/>
            <a:ext cx="504056" cy="5365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245355" y="5788369"/>
            <a:ext cx="4451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Hledané číslo nenalezeno.</a:t>
            </a:r>
          </a:p>
        </p:txBody>
      </p:sp>
    </p:spTree>
    <p:extLst>
      <p:ext uri="{BB962C8B-B14F-4D97-AF65-F5344CB8AC3E}">
        <p14:creationId xmlns:p14="http://schemas.microsoft.com/office/powerpoint/2010/main" val="245765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1" grpId="0" animBg="1"/>
      <p:bldP spid="22" grpId="0" animBg="1"/>
      <p:bldP spid="24" grpId="0" animBg="1"/>
      <p:bldP spid="25" grpId="0" animBg="1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/>
              <a:t>Vyhledávání – binárním půlením (příklad)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5334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/>
              <a:t>základní pole prvků:	1, 2, 3, 4, 5, 9, 10</a:t>
            </a:r>
          </a:p>
          <a:p>
            <a:pPr>
              <a:buFontTx/>
              <a:buNone/>
            </a:pPr>
            <a:r>
              <a:rPr lang="cs-CZ" altLang="cs-CZ" sz="2800"/>
              <a:t>hledaný prvek:	3</a:t>
            </a:r>
          </a:p>
        </p:txBody>
      </p:sp>
      <p:graphicFrame>
        <p:nvGraphicFramePr>
          <p:cNvPr id="70693" name="Group 3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4997410"/>
              </p:ext>
            </p:extLst>
          </p:nvPr>
        </p:nvGraphicFramePr>
        <p:xfrm>
          <a:off x="395288" y="2997200"/>
          <a:ext cx="4175125" cy="2446339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cyklus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prohledávané pole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1, 2, 3,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5, 9,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04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760334"/>
              </p:ext>
            </p:extLst>
          </p:nvPr>
        </p:nvGraphicFramePr>
        <p:xfrm>
          <a:off x="251520" y="836712"/>
          <a:ext cx="8716222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SmartDraw" r:id="rId3" imgW="11771640" imgH="7389720" progId="SmartDraw.2">
                  <p:embed/>
                </p:oleObj>
              </mc:Choice>
              <mc:Fallback>
                <p:oleObj name="SmartDraw" r:id="rId3" imgW="11771640" imgH="7389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836712"/>
                        <a:ext cx="8716222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0F0A883B-9543-4314-AA94-55C173EDF5D0}"/>
              </a:ext>
            </a:extLst>
          </p:cNvPr>
          <p:cNvSpPr txBox="1"/>
          <p:nvPr/>
        </p:nvSpPr>
        <p:spPr>
          <a:xfrm>
            <a:off x="5652120" y="5628219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322028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253035"/>
              </p:ext>
            </p:extLst>
          </p:nvPr>
        </p:nvGraphicFramePr>
        <p:xfrm>
          <a:off x="2262188" y="1144588"/>
          <a:ext cx="4619625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SmartDraw" r:id="rId3" imgW="4619160" imgH="4568760" progId="SmartDraw.2">
                  <p:embed/>
                </p:oleObj>
              </mc:Choice>
              <mc:Fallback>
                <p:oleObj name="SmartDraw" r:id="rId3" imgW="4619160" imgH="45687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2188" y="1144588"/>
                        <a:ext cx="4619625" cy="456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88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algoritmy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řazení čísel</a:t>
            </a:r>
          </a:p>
        </p:txBody>
      </p:sp>
    </p:spTree>
    <p:extLst>
      <p:ext uri="{BB962C8B-B14F-4D97-AF65-F5344CB8AC3E}">
        <p14:creationId xmlns:p14="http://schemas.microsoft.com/office/powerpoint/2010/main" val="130383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cs-CZ" dirty="0" err="1"/>
              <a:t>Bubble</a:t>
            </a:r>
            <a:r>
              <a:rPr lang="cs-CZ" dirty="0"/>
              <a:t> sort – řazení zaměňováním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Vzestupné řazení:</a:t>
            </a:r>
          </a:p>
          <a:p>
            <a:r>
              <a:rPr lang="cs-CZ" dirty="0"/>
              <a:t>porovnává hodnoty dvou sousedních prvků, a pokud je nižší číslo napravo od vyššího, tak je prohodí a se stejnou logikou se pokračuje na dalším indexu. Pokud jsou čísla ve správném pořadí, tak je neprohodí – pouze postoupí na další index.</a:t>
            </a:r>
          </a:p>
          <a:p>
            <a:r>
              <a:rPr lang="cs-CZ" dirty="0">
                <a:solidFill>
                  <a:srgbClr val="00B0F0"/>
                </a:solidFill>
              </a:rPr>
              <a:t>prochází se pole a porovnávají se dva sousední prvky (index j a j+1). Pokud platí, že prvek s indexem j &gt; prvek s indexem j+1, pak oba prvky zaměníme.</a:t>
            </a:r>
          </a:p>
          <a:p>
            <a:r>
              <a:rPr lang="cs-CZ" dirty="0"/>
              <a:t>na konci prvního provedení postupu se tímto způsobem na konec pole vždy dostane to největší číslo. </a:t>
            </a:r>
          </a:p>
          <a:p>
            <a:r>
              <a:rPr lang="cs-CZ" dirty="0"/>
              <a:t>po n-1 opakováních algoritmu je pole seřazeno (n je počet prvků v poli)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44616" y="6477000"/>
            <a:ext cx="4742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http://www.algoritmy.net/article/3/Bubble-sort</a:t>
            </a:r>
          </a:p>
        </p:txBody>
      </p:sp>
    </p:spTree>
    <p:extLst>
      <p:ext uri="{BB962C8B-B14F-4D97-AF65-F5344CB8AC3E}">
        <p14:creationId xmlns:p14="http://schemas.microsoft.com/office/powerpoint/2010/main" val="201742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85225" cy="1143000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Vzestupné setřídění čísel pomocí </a:t>
            </a:r>
            <a:br>
              <a:rPr lang="cs-CZ" altLang="cs-CZ" dirty="0"/>
            </a:br>
            <a:r>
              <a:rPr lang="cs-CZ" altLang="cs-CZ" dirty="0" err="1"/>
              <a:t>Bubble</a:t>
            </a:r>
            <a:r>
              <a:rPr lang="cs-CZ" altLang="cs-CZ" dirty="0"/>
              <a:t> sort I.</a:t>
            </a:r>
          </a:p>
        </p:txBody>
      </p:sp>
      <p:graphicFrame>
        <p:nvGraphicFramePr>
          <p:cNvPr id="91159" name="Group 23"/>
          <p:cNvGraphicFramePr>
            <a:graphicFrameLocks noGrp="1"/>
          </p:cNvGraphicFramePr>
          <p:nvPr>
            <p:ph idx="4294967295"/>
          </p:nvPr>
        </p:nvGraphicFramePr>
        <p:xfrm>
          <a:off x="374650" y="3141663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cs-CZ" alt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199" name="Group 63"/>
          <p:cNvGraphicFramePr>
            <a:graphicFrameLocks noGrp="1"/>
          </p:cNvGraphicFramePr>
          <p:nvPr/>
        </p:nvGraphicFramePr>
        <p:xfrm>
          <a:off x="395288" y="2205038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217" name="Group 81"/>
          <p:cNvGraphicFramePr>
            <a:graphicFrameLocks noGrp="1"/>
          </p:cNvGraphicFramePr>
          <p:nvPr/>
        </p:nvGraphicFramePr>
        <p:xfrm>
          <a:off x="374650" y="4044950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235" name="Group 99"/>
          <p:cNvGraphicFramePr>
            <a:graphicFrameLocks noGrp="1"/>
          </p:cNvGraphicFramePr>
          <p:nvPr/>
        </p:nvGraphicFramePr>
        <p:xfrm>
          <a:off x="374650" y="4981575"/>
          <a:ext cx="8229600" cy="53657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306" name="Group 170"/>
          <p:cNvGraphicFramePr>
            <a:graphicFrameLocks noGrp="1"/>
          </p:cNvGraphicFramePr>
          <p:nvPr/>
        </p:nvGraphicFramePr>
        <p:xfrm>
          <a:off x="374650" y="5949950"/>
          <a:ext cx="8229600" cy="51816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305" name="Group 169"/>
          <p:cNvGraphicFramePr>
            <a:graphicFrameLocks noGrp="1"/>
          </p:cNvGraphicFramePr>
          <p:nvPr/>
        </p:nvGraphicFramePr>
        <p:xfrm>
          <a:off x="395288" y="1700213"/>
          <a:ext cx="8229600" cy="337440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1309" name="Group 173"/>
          <p:cNvGrpSpPr>
            <a:grpSpLocks/>
          </p:cNvGrpSpPr>
          <p:nvPr/>
        </p:nvGrpSpPr>
        <p:grpSpPr bwMode="auto">
          <a:xfrm>
            <a:off x="755650" y="2744788"/>
            <a:ext cx="1655763" cy="398462"/>
            <a:chOff x="476" y="1729"/>
            <a:chExt cx="1043" cy="251"/>
          </a:xfrm>
        </p:grpSpPr>
        <p:sp>
          <p:nvSpPr>
            <p:cNvPr id="91307" name="Text Box 171"/>
            <p:cNvSpPr txBox="1">
              <a:spLocks noChangeArrowheads="1"/>
            </p:cNvSpPr>
            <p:nvPr/>
          </p:nvSpPr>
          <p:spPr bwMode="auto">
            <a:xfrm>
              <a:off x="476" y="173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  <p:sp>
          <p:nvSpPr>
            <p:cNvPr id="91308" name="Text Box 172"/>
            <p:cNvSpPr txBox="1">
              <a:spLocks noChangeArrowheads="1"/>
            </p:cNvSpPr>
            <p:nvPr/>
          </p:nvSpPr>
          <p:spPr bwMode="auto">
            <a:xfrm>
              <a:off x="1247" y="1729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</p:grpSp>
      <p:grpSp>
        <p:nvGrpSpPr>
          <p:cNvPr id="91310" name="Group 174"/>
          <p:cNvGrpSpPr>
            <a:grpSpLocks/>
          </p:cNvGrpSpPr>
          <p:nvPr/>
        </p:nvGrpSpPr>
        <p:grpSpPr bwMode="auto">
          <a:xfrm>
            <a:off x="3103563" y="3678238"/>
            <a:ext cx="1655762" cy="398462"/>
            <a:chOff x="476" y="1729"/>
            <a:chExt cx="1043" cy="251"/>
          </a:xfrm>
        </p:grpSpPr>
        <p:sp>
          <p:nvSpPr>
            <p:cNvPr id="91311" name="Text Box 175"/>
            <p:cNvSpPr txBox="1">
              <a:spLocks noChangeArrowheads="1"/>
            </p:cNvSpPr>
            <p:nvPr/>
          </p:nvSpPr>
          <p:spPr bwMode="auto">
            <a:xfrm>
              <a:off x="476" y="173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  <p:sp>
          <p:nvSpPr>
            <p:cNvPr id="91312" name="Text Box 176"/>
            <p:cNvSpPr txBox="1">
              <a:spLocks noChangeArrowheads="1"/>
            </p:cNvSpPr>
            <p:nvPr/>
          </p:nvSpPr>
          <p:spPr bwMode="auto">
            <a:xfrm>
              <a:off x="1247" y="1729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</p:grpSp>
      <p:grpSp>
        <p:nvGrpSpPr>
          <p:cNvPr id="91313" name="Group 177"/>
          <p:cNvGrpSpPr>
            <a:grpSpLocks/>
          </p:cNvGrpSpPr>
          <p:nvPr/>
        </p:nvGrpSpPr>
        <p:grpSpPr bwMode="auto">
          <a:xfrm>
            <a:off x="5437188" y="4614863"/>
            <a:ext cx="1655762" cy="398462"/>
            <a:chOff x="476" y="1729"/>
            <a:chExt cx="1043" cy="251"/>
          </a:xfrm>
        </p:grpSpPr>
        <p:sp>
          <p:nvSpPr>
            <p:cNvPr id="91314" name="Text Box 178"/>
            <p:cNvSpPr txBox="1">
              <a:spLocks noChangeArrowheads="1"/>
            </p:cNvSpPr>
            <p:nvPr/>
          </p:nvSpPr>
          <p:spPr bwMode="auto">
            <a:xfrm>
              <a:off x="476" y="173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  <p:sp>
          <p:nvSpPr>
            <p:cNvPr id="91315" name="Text Box 179"/>
            <p:cNvSpPr txBox="1">
              <a:spLocks noChangeArrowheads="1"/>
            </p:cNvSpPr>
            <p:nvPr/>
          </p:nvSpPr>
          <p:spPr bwMode="auto">
            <a:xfrm>
              <a:off x="1247" y="1729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</p:grpSp>
      <p:grpSp>
        <p:nvGrpSpPr>
          <p:cNvPr id="91319" name="Group 183"/>
          <p:cNvGrpSpPr>
            <a:grpSpLocks/>
          </p:cNvGrpSpPr>
          <p:nvPr/>
        </p:nvGrpSpPr>
        <p:grpSpPr bwMode="auto">
          <a:xfrm>
            <a:off x="6626225" y="5551488"/>
            <a:ext cx="1655763" cy="398462"/>
            <a:chOff x="476" y="1729"/>
            <a:chExt cx="1043" cy="251"/>
          </a:xfrm>
        </p:grpSpPr>
        <p:sp>
          <p:nvSpPr>
            <p:cNvPr id="91320" name="Text Box 184"/>
            <p:cNvSpPr txBox="1">
              <a:spLocks noChangeArrowheads="1"/>
            </p:cNvSpPr>
            <p:nvPr/>
          </p:nvSpPr>
          <p:spPr bwMode="auto">
            <a:xfrm>
              <a:off x="476" y="173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  <p:sp>
          <p:nvSpPr>
            <p:cNvPr id="91321" name="Text Box 185"/>
            <p:cNvSpPr txBox="1">
              <a:spLocks noChangeArrowheads="1"/>
            </p:cNvSpPr>
            <p:nvPr/>
          </p:nvSpPr>
          <p:spPr bwMode="auto">
            <a:xfrm>
              <a:off x="1247" y="1729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000" b="1">
                  <a:sym typeface="Symbol" panose="05050102010706020507" pitchFamily="18" charset="2"/>
                </a:rPr>
                <a:t>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96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13386 -2.22222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91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13386 -2.22222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91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471664"/>
          </a:xfrm>
        </p:spPr>
        <p:txBody>
          <a:bodyPr>
            <a:noAutofit/>
          </a:bodyPr>
          <a:lstStyle/>
          <a:p>
            <a:r>
              <a:rPr lang="cs-CZ" dirty="0"/>
              <a:t>Vytvořte algoritmus na postup, kterým se jednou projde pole, porovnávají se hodnoty sousedních prvků a pokud prvek s menším indexem má větší hodnotu než prvek s větším indexem, hodnoty obou prvků se vymění.</a:t>
            </a:r>
          </a:p>
        </p:txBody>
      </p:sp>
    </p:spTree>
    <p:extLst>
      <p:ext uri="{BB962C8B-B14F-4D97-AF65-F5344CB8AC3E}">
        <p14:creationId xmlns:p14="http://schemas.microsoft.com/office/powerpoint/2010/main" val="214062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823870"/>
              </p:ext>
            </p:extLst>
          </p:nvPr>
        </p:nvGraphicFramePr>
        <p:xfrm>
          <a:off x="1979712" y="620688"/>
          <a:ext cx="5176614" cy="6027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SmartDraw" r:id="rId3" imgW="5601960" imgH="6522480" progId="SmartDraw.2">
                  <p:embed/>
                </p:oleObj>
              </mc:Choice>
              <mc:Fallback>
                <p:oleObj name="SmartDraw" r:id="rId3" imgW="5601960" imgH="65224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620688"/>
                        <a:ext cx="5176614" cy="6027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38EFD64D-9DEC-4332-9EC1-1E5CE17148B2}"/>
              </a:ext>
            </a:extLst>
          </p:cNvPr>
          <p:cNvSpPr txBox="1"/>
          <p:nvPr/>
        </p:nvSpPr>
        <p:spPr>
          <a:xfrm>
            <a:off x="395536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3434535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6465</TotalTime>
  <Words>1264</Words>
  <Application>Microsoft Office PowerPoint</Application>
  <PresentationFormat>Předvádění na obrazovce (4:3)</PresentationFormat>
  <Paragraphs>405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Wingdings</vt:lpstr>
      <vt:lpstr>Přehlednost</vt:lpstr>
      <vt:lpstr>SmartDraw</vt:lpstr>
      <vt:lpstr>Algoritmizace  a datové struktury (14ASD)</vt:lpstr>
      <vt:lpstr>Prezentace aplikace PowerPoint</vt:lpstr>
      <vt:lpstr>Vytvořte algoritmus, který načte pole čísel, vytvoří nové pole a zkopíruje do něj hodnoty prvků načteného pole zvětšené o číslo indexu prvku.</vt:lpstr>
      <vt:lpstr>Prezentace aplikace PowerPoint</vt:lpstr>
      <vt:lpstr>algoritmy</vt:lpstr>
      <vt:lpstr>Bubble sort – řazení zaměňováním</vt:lpstr>
      <vt:lpstr>Vzestupné setřídění čísel pomocí  Bubble sort I.</vt:lpstr>
      <vt:lpstr>Vytvořte algoritmus na postup, kterým se jednou projde pole, porovnávají se hodnoty sousedních prvků a pokud prvek s menším indexem má větší hodnotu než prvek s větším indexem, hodnoty obou prvků se vymění.</vt:lpstr>
      <vt:lpstr>Prezentace aplikace PowerPoint</vt:lpstr>
      <vt:lpstr>Vzestupné setřídění čísel pomocí  Bubble sort II.</vt:lpstr>
      <vt:lpstr>Prezentace aplikace PowerPoint</vt:lpstr>
      <vt:lpstr>Efektivnější algoritmus Bubble sort</vt:lpstr>
      <vt:lpstr>Bubble sort</vt:lpstr>
      <vt:lpstr>Prezentace aplikace PowerPoint</vt:lpstr>
      <vt:lpstr>Efektivnější algoritmus Bubble sort</vt:lpstr>
      <vt:lpstr>Prezentace aplikace PowerPoint</vt:lpstr>
      <vt:lpstr>Bubble sort – názorná ukázka </vt:lpstr>
      <vt:lpstr>Bubblesort - animace</vt:lpstr>
      <vt:lpstr>PS Diagram</vt:lpstr>
      <vt:lpstr>Select sort - řazení výběrem maximálního prvku</vt:lpstr>
      <vt:lpstr>Prezentace aplikace PowerPoint</vt:lpstr>
      <vt:lpstr>Vytvořte algoritmus na postup, kterým se projde pole načtených hodnot a nalezne se index prvku s maximální hodnotou v celém poli.</vt:lpstr>
      <vt:lpstr>Prezentace aplikace PowerPoint</vt:lpstr>
      <vt:lpstr>Select Sort</vt:lpstr>
      <vt:lpstr>Prezentace aplikace PowerPoint</vt:lpstr>
      <vt:lpstr>algoritmy</vt:lpstr>
      <vt:lpstr>Sekvenční vyhledávání</vt:lpstr>
      <vt:lpstr>Prezentace aplikace PowerPoint</vt:lpstr>
      <vt:lpstr>Vyhledávání binárním půlením</vt:lpstr>
      <vt:lpstr>Prezentace aplikace PowerPoint</vt:lpstr>
      <vt:lpstr>Prezentace aplikace PowerPoint</vt:lpstr>
      <vt:lpstr>Vyhledávání – binárním půlením (příklad)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710</cp:revision>
  <dcterms:created xsi:type="dcterms:W3CDTF">2011-10-19T16:54:09Z</dcterms:created>
  <dcterms:modified xsi:type="dcterms:W3CDTF">2020-12-02T07:04:54Z</dcterms:modified>
</cp:coreProperties>
</file>