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382" r:id="rId2"/>
    <p:sldId id="384" r:id="rId3"/>
    <p:sldId id="399" r:id="rId4"/>
    <p:sldId id="385" r:id="rId5"/>
    <p:sldId id="386" r:id="rId6"/>
    <p:sldId id="387" r:id="rId7"/>
    <p:sldId id="413" r:id="rId8"/>
    <p:sldId id="388" r:id="rId9"/>
    <p:sldId id="414" r:id="rId10"/>
    <p:sldId id="389" r:id="rId11"/>
    <p:sldId id="411" r:id="rId12"/>
    <p:sldId id="402" r:id="rId13"/>
    <p:sldId id="395" r:id="rId14"/>
    <p:sldId id="396" r:id="rId15"/>
    <p:sldId id="405" r:id="rId16"/>
    <p:sldId id="397" r:id="rId17"/>
    <p:sldId id="410" r:id="rId18"/>
    <p:sldId id="398" r:id="rId19"/>
    <p:sldId id="406" r:id="rId20"/>
    <p:sldId id="407" r:id="rId21"/>
    <p:sldId id="408" r:id="rId22"/>
    <p:sldId id="409" r:id="rId23"/>
    <p:sldId id="412" r:id="rId24"/>
  </p:sldIdLst>
  <p:sldSz cx="9144000" cy="6858000" type="screen4x3"/>
  <p:notesSz cx="6858000" cy="9144000"/>
  <p:custDataLst>
    <p:tags r:id="rId26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Je" initials="MJe" lastIdx="4" clrIdx="0">
    <p:extLst>
      <p:ext uri="{19B8F6BF-5375-455C-9EA6-DF929625EA0E}">
        <p15:presenceInfo xmlns:p15="http://schemas.microsoft.com/office/powerpoint/2012/main" userId="MJ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BAB1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500F4-A4C3-4500-AB42-B7588EB66718}" type="datetimeFigureOut">
              <a:rPr lang="cs-CZ"/>
              <a:pPr>
                <a:defRPr/>
              </a:pPr>
              <a:t>03.12.2020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2B6A6-3BF4-4D24-8757-4E59ECC23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958A-F6CE-46F6-A536-A472F957D786}" type="datetime10">
              <a:rPr lang="cs-CZ" smtClean="0"/>
              <a:t>07:40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726F-3487-413C-B98C-88A5C57A5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D51D-1C1B-4DF4-8ABD-96D2BA781B65}" type="datetime10">
              <a:rPr lang="cs-CZ" smtClean="0"/>
              <a:t>07:40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8-2AD5-42F9-8D64-E96D5545B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4A46-5F35-46EB-9FCD-DE66D42E7F02}" type="datetime10">
              <a:rPr lang="cs-CZ" smtClean="0"/>
              <a:t>07:40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27B-EFAF-4C5C-8F67-8BEB69FFA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D6D77-957C-45AD-9722-383E56A4B972}" type="datetime10">
              <a:rPr lang="cs-CZ" smtClean="0"/>
              <a:t>07:40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76A0-FE37-4F68-A2F4-4F82EB982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0B48-2BE2-45BE-836E-96502C9240CA}" type="datetime10">
              <a:rPr lang="cs-CZ" smtClean="0"/>
              <a:t>07:40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485-7B0D-41E2-8379-A93BF1699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F97E6-7B6F-4F74-91CD-2EC2EB3A0A47}" type="datetime10">
              <a:rPr lang="cs-CZ" smtClean="0"/>
              <a:t>07:40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222B-CB6B-4E48-AE88-4D5616F17D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D7BB-71C4-47C4-879C-69918C86467B}" type="datetime10">
              <a:rPr lang="cs-CZ" smtClean="0"/>
              <a:t>07:40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A9D8-39EE-4620-BE70-DD5EAF8D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A3BF6-4FE2-4E34-BFBC-E28C6BF710D8}" type="datetime10">
              <a:rPr lang="cs-CZ" smtClean="0"/>
              <a:t>07:40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13E0-F4D3-467E-9F0A-D48CD8A93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8933-38C6-4AED-AABD-6995D3CF8780}" type="datetime10">
              <a:rPr lang="cs-CZ" smtClean="0"/>
              <a:t>07:40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3738-4BB3-4A3C-8544-6852F65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7AA5-7411-419B-9129-BF169E600295}" type="datetime10">
              <a:rPr lang="cs-CZ" smtClean="0"/>
              <a:t>07:40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33D-845F-4923-99AE-3DFEE0AC9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E4BA-B3AA-4C2D-AAC4-4F26589CE664}" type="datetime10">
              <a:rPr lang="cs-CZ" smtClean="0"/>
              <a:t>07:40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9A34-5C19-4F98-ADC7-A99F447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2F976C4-FA07-4114-80B0-D086F6883041}" type="datetime10">
              <a:rPr lang="cs-CZ" smtClean="0"/>
              <a:t>07:40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73F509-7BC1-4CCD-8A1D-08C313503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1.emf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emf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br>
              <a:rPr lang="cs-CZ" b="1" dirty="0"/>
            </a:br>
            <a:r>
              <a:rPr lang="cs-CZ" b="1" dirty="0"/>
              <a:t>a datové struktury</a:t>
            </a:r>
            <a:br>
              <a:rPr lang="cs-CZ" b="1" dirty="0"/>
            </a:br>
            <a:r>
              <a:rPr lang="cs-CZ" b="1" dirty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/>
              <a:t>10. cvičení</a:t>
            </a:r>
          </a:p>
        </p:txBody>
      </p:sp>
    </p:spTree>
    <p:extLst>
      <p:ext uri="{BB962C8B-B14F-4D97-AF65-F5344CB8AC3E}">
        <p14:creationId xmlns:p14="http://schemas.microsoft.com/office/powerpoint/2010/main" val="419006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04812"/>
            <a:ext cx="8229600" cy="1007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 načte matici ze vstupu a vypíše součet všech prvků v matici.</a:t>
            </a:r>
          </a:p>
        </p:txBody>
      </p:sp>
    </p:spTree>
    <p:extLst>
      <p:ext uri="{BB962C8B-B14F-4D97-AF65-F5344CB8AC3E}">
        <p14:creationId xmlns:p14="http://schemas.microsoft.com/office/powerpoint/2010/main" val="2170575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1043608" y="1628800"/>
          <a:ext cx="6322789" cy="5075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SmartDraw" r:id="rId3" imgW="7892640" imgH="6334920" progId="SmartDraw.2">
                  <p:embed/>
                </p:oleObj>
              </mc:Choice>
              <mc:Fallback>
                <p:oleObj name="SmartDraw" r:id="rId3" imgW="7892640" imgH="63349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628800"/>
                        <a:ext cx="6322789" cy="5075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04812"/>
            <a:ext cx="8229600" cy="1007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 načte matici ze vstupu a vypíše součet všech prvků v matici.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56325" y="4751388"/>
            <a:ext cx="26939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součet se provádí po řádcích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D7B1850-9995-49A2-8211-83E7A50D17BB}"/>
              </a:ext>
            </a:extLst>
          </p:cNvPr>
          <p:cNvSpPr txBox="1"/>
          <p:nvPr/>
        </p:nvSpPr>
        <p:spPr>
          <a:xfrm>
            <a:off x="121419" y="5499081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48852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04812"/>
            <a:ext cx="8229600" cy="1007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 načte matici ze vstupu a vypíše součet všech prvků v matici.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571978"/>
              </p:ext>
            </p:extLst>
          </p:nvPr>
        </p:nvGraphicFramePr>
        <p:xfrm>
          <a:off x="1152506" y="1628800"/>
          <a:ext cx="6227806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SmartDraw" r:id="rId3" imgW="7784280" imgH="6390000" progId="SmartDraw.2">
                  <p:embed/>
                </p:oleObj>
              </mc:Choice>
              <mc:Fallback>
                <p:oleObj name="SmartDraw" r:id="rId3" imgW="7784280" imgH="63900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2506" y="1628800"/>
                        <a:ext cx="6227806" cy="511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6156325" y="4751388"/>
            <a:ext cx="26939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solidFill>
                  <a:srgbClr val="0070C0"/>
                </a:solidFill>
              </a:rPr>
              <a:t>součet se provádí po sloupcích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2A64A82-10C0-40C8-A83D-051CC764E315}"/>
              </a:ext>
            </a:extLst>
          </p:cNvPr>
          <p:cNvSpPr txBox="1"/>
          <p:nvPr/>
        </p:nvSpPr>
        <p:spPr>
          <a:xfrm>
            <a:off x="179512" y="5373216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91561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31829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načte matici A, vytvoří novou matici B stejných rozměrů a vloží do ní hodnoty prvků z načtené matice A, ale k hodnotám prvků v prvním sloupci se přičte číslo řádku, ve kterém se nacházejí.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6" t="24336" r="5113" b="39922"/>
          <a:stretch/>
        </p:blipFill>
        <p:spPr bwMode="auto">
          <a:xfrm>
            <a:off x="899592" y="4154818"/>
            <a:ext cx="7581531" cy="2442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07504" y="378904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matice 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72000" y="378904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matice B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355976" y="446466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=5+</a:t>
            </a:r>
            <a:r>
              <a:rPr lang="cs-CZ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355976" y="486916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=4+</a:t>
            </a:r>
            <a:r>
              <a:rPr lang="cs-CZ" sz="24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355976" y="527159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=5+</a:t>
            </a:r>
            <a:r>
              <a:rPr lang="cs-CZ" sz="24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55976" y="566124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=7+</a:t>
            </a:r>
            <a:r>
              <a:rPr lang="cs-CZ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355976" y="606367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=5+</a:t>
            </a:r>
            <a:r>
              <a:rPr lang="cs-CZ" sz="2400" dirty="0">
                <a:solidFill>
                  <a:srgbClr val="C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3580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595686"/>
              </p:ext>
            </p:extLst>
          </p:nvPr>
        </p:nvGraphicFramePr>
        <p:xfrm>
          <a:off x="1063625" y="430038"/>
          <a:ext cx="7018338" cy="638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SmartDraw" r:id="rId3" imgW="7017840" imgH="6383880" progId="SmartDraw.2">
                  <p:embed/>
                </p:oleObj>
              </mc:Choice>
              <mc:Fallback>
                <p:oleObj name="SmartDraw" r:id="rId3" imgW="7017840" imgH="63838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3625" y="430038"/>
                        <a:ext cx="7018338" cy="638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ADF90EF-A870-47A0-8D19-12BF7B2ACD96}"/>
              </a:ext>
            </a:extLst>
          </p:cNvPr>
          <p:cNvSpPr txBox="1"/>
          <p:nvPr/>
        </p:nvSpPr>
        <p:spPr>
          <a:xfrm>
            <a:off x="5724128" y="692696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173901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802387"/>
              </p:ext>
            </p:extLst>
          </p:nvPr>
        </p:nvGraphicFramePr>
        <p:xfrm>
          <a:off x="914400" y="866775"/>
          <a:ext cx="7315200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SmartDraw" r:id="rId3" imgW="7315200" imgH="5124960" progId="SmartDraw.2">
                  <p:embed/>
                </p:oleObj>
              </mc:Choice>
              <mc:Fallback>
                <p:oleObj name="SmartDraw" r:id="rId3" imgW="7315200" imgH="51249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866775"/>
                        <a:ext cx="7315200" cy="512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E76A9962-B602-4667-B811-FE245584523D}"/>
              </a:ext>
            </a:extLst>
          </p:cNvPr>
          <p:cNvSpPr txBox="1"/>
          <p:nvPr/>
        </p:nvSpPr>
        <p:spPr>
          <a:xfrm>
            <a:off x="5652120" y="5628219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2664817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75" y="404664"/>
            <a:ext cx="9036496" cy="1383432"/>
          </a:xfrm>
        </p:spPr>
        <p:txBody>
          <a:bodyPr>
            <a:noAutofit/>
          </a:bodyPr>
          <a:lstStyle/>
          <a:p>
            <a:r>
              <a:rPr lang="cs-CZ" dirty="0"/>
              <a:t>Algoritmus, který načte matici a vypíše součet hodnot prvků na hlavní diagonále.</a:t>
            </a:r>
          </a:p>
        </p:txBody>
      </p:sp>
    </p:spTree>
    <p:extLst>
      <p:ext uri="{BB962C8B-B14F-4D97-AF65-F5344CB8AC3E}">
        <p14:creationId xmlns:p14="http://schemas.microsoft.com/office/powerpoint/2010/main" val="1858726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75" y="404664"/>
            <a:ext cx="9036496" cy="1383432"/>
          </a:xfrm>
        </p:spPr>
        <p:txBody>
          <a:bodyPr>
            <a:noAutofit/>
          </a:bodyPr>
          <a:lstStyle/>
          <a:p>
            <a:r>
              <a:rPr lang="cs-CZ" dirty="0"/>
              <a:t>Algoritmus, který načte matici a vypíše součet hodnot prvků na hlavní diagonále.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448575"/>
              </p:ext>
            </p:extLst>
          </p:nvPr>
        </p:nvGraphicFramePr>
        <p:xfrm>
          <a:off x="1115616" y="1772816"/>
          <a:ext cx="7128062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SmartDraw" r:id="rId3" imgW="7403400" imgH="5161680" progId="SmartDraw.2">
                  <p:embed/>
                </p:oleObj>
              </mc:Choice>
              <mc:Fallback>
                <p:oleObj name="SmartDraw" r:id="rId3" imgW="7403400" imgH="51616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1772816"/>
                        <a:ext cx="7128062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5BFC4BBF-792F-4AA8-A145-A2F7D169D75F}"/>
              </a:ext>
            </a:extLst>
          </p:cNvPr>
          <p:cNvSpPr txBox="1"/>
          <p:nvPr/>
        </p:nvSpPr>
        <p:spPr>
          <a:xfrm>
            <a:off x="3275856" y="1820901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2381455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r>
              <a:rPr lang="cs-CZ" dirty="0"/>
              <a:t>jak se změní předchozí algoritmus?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1375" y="404664"/>
            <a:ext cx="9036496" cy="1383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dirty="0"/>
              <a:t>Algoritmus, který načte matici a vypíše součin hodnot prvků na hlavní diagonále.</a:t>
            </a:r>
          </a:p>
        </p:txBody>
      </p:sp>
    </p:spTree>
    <p:extLst>
      <p:ext uri="{BB962C8B-B14F-4D97-AF65-F5344CB8AC3E}">
        <p14:creationId xmlns:p14="http://schemas.microsoft.com/office/powerpoint/2010/main" val="2108739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533400"/>
            <a:ext cx="8867775" cy="131142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načte čtvercovou matici a vymění prvky na hlavní a vedlejší diagonále po řádcích.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133600"/>
            <a:ext cx="58197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4088" y="2781300"/>
            <a:ext cx="2971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4088" y="3500438"/>
            <a:ext cx="2971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34088" y="4292600"/>
            <a:ext cx="2971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34088" y="5084763"/>
            <a:ext cx="2971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162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6400" y="2447925"/>
            <a:ext cx="62341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Matice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r>
              <a:rPr lang="cs-CZ" sz="2800" dirty="0"/>
              <a:t>=</a:t>
            </a:r>
            <a:r>
              <a:rPr lang="cs-CZ" sz="2800" u="sng" dirty="0"/>
              <a:t>dvourozměrné pole</a:t>
            </a:r>
            <a:r>
              <a:rPr lang="cs-CZ" sz="2800" dirty="0"/>
              <a:t>, prvky matice se nacházejí</a:t>
            </a:r>
            <a:br>
              <a:rPr lang="cs-CZ" sz="2800" dirty="0"/>
            </a:br>
            <a:r>
              <a:rPr lang="cs-CZ" sz="2800" dirty="0"/>
              <a:t>v řádcích a sloupcích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0825" y="3429000"/>
            <a:ext cx="230505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/>
              <a:t>a</a:t>
            </a:r>
            <a:r>
              <a:rPr lang="en-US" sz="2800" dirty="0"/>
              <a:t>[</a:t>
            </a:r>
            <a:r>
              <a:rPr lang="cs-CZ" sz="2800" b="1" dirty="0">
                <a:solidFill>
                  <a:srgbClr val="FF0000"/>
                </a:solidFill>
              </a:rPr>
              <a:t>i</a:t>
            </a:r>
            <a:r>
              <a:rPr lang="en-US" sz="2800" dirty="0"/>
              <a:t>][</a:t>
            </a:r>
            <a:r>
              <a:rPr lang="cs-CZ" sz="2800" b="1" dirty="0">
                <a:solidFill>
                  <a:srgbClr val="FF0000"/>
                </a:solidFill>
              </a:rPr>
              <a:t>k</a:t>
            </a:r>
            <a:r>
              <a:rPr lang="en-US" sz="2800" dirty="0"/>
              <a:t>]</a:t>
            </a:r>
            <a:endParaRPr lang="cs-CZ" sz="2800" baseline="-250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cs-CZ" sz="2800" dirty="0"/>
              <a:t>i – řádek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cs-CZ" sz="2800" dirty="0"/>
              <a:t>k – sloupec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4129088" y="3178175"/>
            <a:ext cx="11953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a[</a:t>
            </a:r>
            <a:r>
              <a:rPr lang="cs-CZ" sz="2400" b="1">
                <a:solidFill>
                  <a:srgbClr val="FF0000"/>
                </a:solidFill>
              </a:rPr>
              <a:t>1</a:t>
            </a:r>
            <a:r>
              <a:rPr lang="en-US" sz="2400" b="1">
                <a:solidFill>
                  <a:srgbClr val="FF0000"/>
                </a:solidFill>
              </a:rPr>
              <a:t>][</a:t>
            </a:r>
            <a:r>
              <a:rPr lang="cs-CZ" sz="2400" b="1">
                <a:solidFill>
                  <a:srgbClr val="FF0000"/>
                </a:solidFill>
              </a:rPr>
              <a:t>1</a:t>
            </a:r>
            <a:r>
              <a:rPr lang="en-US" sz="2400" b="1">
                <a:solidFill>
                  <a:srgbClr val="FF0000"/>
                </a:solidFill>
              </a:rPr>
              <a:t>]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7820025" y="4630738"/>
            <a:ext cx="1152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a[</a:t>
            </a:r>
            <a:r>
              <a:rPr lang="cs-CZ" sz="2400" b="1">
                <a:solidFill>
                  <a:srgbClr val="FF0000"/>
                </a:solidFill>
              </a:rPr>
              <a:t>3</a:t>
            </a:r>
            <a:r>
              <a:rPr lang="en-US" sz="2400" b="1">
                <a:solidFill>
                  <a:srgbClr val="FF0000"/>
                </a:solidFill>
              </a:rPr>
              <a:t>][</a:t>
            </a:r>
            <a:r>
              <a:rPr lang="cs-CZ" sz="2400" b="1">
                <a:solidFill>
                  <a:srgbClr val="FF0000"/>
                </a:solidFill>
              </a:rPr>
              <a:t>4</a:t>
            </a:r>
            <a:r>
              <a:rPr lang="en-US" sz="2400" b="1">
                <a:solidFill>
                  <a:srgbClr val="FF0000"/>
                </a:solidFill>
              </a:rPr>
              <a:t>]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4148138" y="6059488"/>
            <a:ext cx="1152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a[</a:t>
            </a:r>
            <a:r>
              <a:rPr lang="cs-CZ" sz="2400" b="1">
                <a:solidFill>
                  <a:srgbClr val="FF0000"/>
                </a:solidFill>
              </a:rPr>
              <a:t>5</a:t>
            </a:r>
            <a:r>
              <a:rPr lang="en-US" sz="2400" b="1">
                <a:solidFill>
                  <a:srgbClr val="FF0000"/>
                </a:solidFill>
              </a:rPr>
              <a:t>][</a:t>
            </a:r>
            <a:r>
              <a:rPr lang="cs-CZ" sz="2400" b="1">
                <a:solidFill>
                  <a:srgbClr val="FF0000"/>
                </a:solidFill>
              </a:rPr>
              <a:t>1</a:t>
            </a:r>
            <a:r>
              <a:rPr lang="en-US" sz="2400" b="1">
                <a:solidFill>
                  <a:srgbClr val="FF0000"/>
                </a:solidFill>
              </a:rPr>
              <a:t>]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372100" y="4618038"/>
            <a:ext cx="1152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a[</a:t>
            </a:r>
            <a:r>
              <a:rPr lang="cs-CZ" sz="2400" b="1">
                <a:solidFill>
                  <a:srgbClr val="FF0000"/>
                </a:solidFill>
              </a:rPr>
              <a:t>3</a:t>
            </a:r>
            <a:r>
              <a:rPr lang="en-US" sz="2400" b="1">
                <a:solidFill>
                  <a:srgbClr val="FF0000"/>
                </a:solidFill>
              </a:rPr>
              <a:t>][</a:t>
            </a:r>
            <a:r>
              <a:rPr lang="cs-CZ" sz="2400" b="1">
                <a:solidFill>
                  <a:srgbClr val="FF0000"/>
                </a:solidFill>
              </a:rPr>
              <a:t>2</a:t>
            </a:r>
            <a:r>
              <a:rPr lang="en-US" sz="2400" b="1">
                <a:solidFill>
                  <a:srgbClr val="FF0000"/>
                </a:solidFill>
              </a:rPr>
              <a:t>]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820025" y="6059488"/>
            <a:ext cx="1152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a[</a:t>
            </a:r>
            <a:r>
              <a:rPr lang="cs-CZ" sz="2400" b="1">
                <a:solidFill>
                  <a:srgbClr val="FF0000"/>
                </a:solidFill>
              </a:rPr>
              <a:t>5</a:t>
            </a:r>
            <a:r>
              <a:rPr lang="en-US" sz="2400" b="1">
                <a:solidFill>
                  <a:srgbClr val="FF0000"/>
                </a:solidFill>
              </a:rPr>
              <a:t>][</a:t>
            </a:r>
            <a:r>
              <a:rPr lang="cs-CZ" sz="2400" b="1">
                <a:solidFill>
                  <a:srgbClr val="FF0000"/>
                </a:solidFill>
              </a:rPr>
              <a:t>4</a:t>
            </a:r>
            <a:r>
              <a:rPr lang="en-US" sz="2400" b="1">
                <a:solidFill>
                  <a:srgbClr val="FF0000"/>
                </a:solidFill>
              </a:rPr>
              <a:t>]</a:t>
            </a:r>
            <a:endParaRPr lang="cs-CZ" sz="2400" b="1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 flipH="1">
            <a:off x="276576" y="5506156"/>
            <a:ext cx="2474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číslování řádků a sloupců od 1</a:t>
            </a:r>
          </a:p>
        </p:txBody>
      </p:sp>
    </p:spTree>
    <p:extLst>
      <p:ext uri="{BB962C8B-B14F-4D97-AF65-F5344CB8AC3E}">
        <p14:creationId xmlns:p14="http://schemas.microsoft.com/office/powerpoint/2010/main" val="28152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554027"/>
              </p:ext>
            </p:extLst>
          </p:nvPr>
        </p:nvGraphicFramePr>
        <p:xfrm>
          <a:off x="3795700" y="1196752"/>
          <a:ext cx="5149561" cy="493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SmartDraw" r:id="rId3" imgW="7142760" imgH="6842520" progId="SmartDraw.2">
                  <p:embed/>
                </p:oleObj>
              </mc:Choice>
              <mc:Fallback>
                <p:oleObj name="SmartDraw" r:id="rId3" imgW="7142760" imgH="68425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95700" y="1196752"/>
                        <a:ext cx="5149561" cy="4933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533400"/>
            <a:ext cx="4105275" cy="34716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vymění prvky na hlavní a vedlejší diagonále čtvercové matice po řádcích.</a:t>
            </a:r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" y="4722813"/>
            <a:ext cx="467995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5AD3AF8-25B9-4FEF-B8D4-41430942B076}"/>
              </a:ext>
            </a:extLst>
          </p:cNvPr>
          <p:cNvSpPr txBox="1"/>
          <p:nvPr/>
        </p:nvSpPr>
        <p:spPr>
          <a:xfrm>
            <a:off x="4714296" y="388023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3818125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427202"/>
              </p:ext>
            </p:extLst>
          </p:nvPr>
        </p:nvGraphicFramePr>
        <p:xfrm>
          <a:off x="3635896" y="764704"/>
          <a:ext cx="5284520" cy="4298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SmartDraw" r:id="rId3" imgW="7734240" imgH="6291000" progId="SmartDraw.2">
                  <p:embed/>
                </p:oleObj>
              </mc:Choice>
              <mc:Fallback>
                <p:oleObj name="SmartDraw" r:id="rId3" imgW="7734240" imgH="62910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896" y="764704"/>
                        <a:ext cx="5284520" cy="42985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533400"/>
            <a:ext cx="4105275" cy="34716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vymění prvky na hlavní a vedlejší diagonále čtvercové matice po řádcích.</a:t>
            </a:r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" y="4722813"/>
            <a:ext cx="467995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4000AD1-E670-4E52-8402-EB4FF545E1A9}"/>
              </a:ext>
            </a:extLst>
          </p:cNvPr>
          <p:cNvSpPr txBox="1"/>
          <p:nvPr/>
        </p:nvSpPr>
        <p:spPr>
          <a:xfrm>
            <a:off x="5652120" y="5628219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2998544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05061"/>
              </p:ext>
            </p:extLst>
          </p:nvPr>
        </p:nvGraphicFramePr>
        <p:xfrm>
          <a:off x="3851920" y="404664"/>
          <a:ext cx="5218864" cy="4794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SmartDraw" r:id="rId3" imgW="7302960" imgH="6708600" progId="SmartDraw.2">
                  <p:embed/>
                </p:oleObj>
              </mc:Choice>
              <mc:Fallback>
                <p:oleObj name="SmartDraw" r:id="rId3" imgW="7302960" imgH="67086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1920" y="404664"/>
                        <a:ext cx="5218864" cy="4794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533400"/>
            <a:ext cx="4105275" cy="34716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vymění prvky na hlavní a vedlejší diagonále čtvercové matice po řádcích.</a:t>
            </a:r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" y="4722813"/>
            <a:ext cx="467995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25B93B7-FD77-428A-B830-D8ADD209BF55}"/>
              </a:ext>
            </a:extLst>
          </p:cNvPr>
          <p:cNvSpPr txBox="1"/>
          <p:nvPr/>
        </p:nvSpPr>
        <p:spPr>
          <a:xfrm>
            <a:off x="5652120" y="5628219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235932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dirty="0"/>
              <a:t>Domácí úkol pro všechny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Vypracujte úlohy z prezentace</a:t>
            </a:r>
          </a:p>
          <a:p>
            <a:r>
              <a:rPr lang="cs-CZ" dirty="0"/>
              <a:t>14ASD_11_opakovani_bez_reseni.pptx</a:t>
            </a:r>
          </a:p>
        </p:txBody>
      </p:sp>
    </p:spTree>
    <p:extLst>
      <p:ext uri="{BB962C8B-B14F-4D97-AF65-F5344CB8AC3E}">
        <p14:creationId xmlns:p14="http://schemas.microsoft.com/office/powerpoint/2010/main" val="406822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Načtení matice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budeme používat zjednodušení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754880" y="773014"/>
            <a:ext cx="3931920" cy="63976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praxi však nutno načítat hodnoty prvků jednotlivě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995261"/>
              </p:ext>
            </p:extLst>
          </p:nvPr>
        </p:nvGraphicFramePr>
        <p:xfrm>
          <a:off x="5856421" y="1645045"/>
          <a:ext cx="1728838" cy="5016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SmartDraw" r:id="rId3" imgW="2310120" imgH="6702480" progId="SmartDraw.2">
                  <p:embed/>
                </p:oleObj>
              </mc:Choice>
              <mc:Fallback>
                <p:oleObj name="SmartDraw" r:id="rId3" imgW="2310120" imgH="67024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56421" y="1645045"/>
                        <a:ext cx="1728838" cy="5016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98421"/>
              </p:ext>
            </p:extLst>
          </p:nvPr>
        </p:nvGraphicFramePr>
        <p:xfrm>
          <a:off x="1432560" y="3734594"/>
          <a:ext cx="19812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SmartDraw" r:id="rId5" imgW="1981080" imgH="1359360" progId="SmartDraw.2">
                  <p:embed/>
                </p:oleObj>
              </mc:Choice>
              <mc:Fallback>
                <p:oleObj name="SmartDraw" r:id="rId5" imgW="1981080" imgH="13593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32560" y="3734594"/>
                        <a:ext cx="1981200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7600062" y="2204864"/>
            <a:ext cx="1543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KONTROLA m&gt;0</a:t>
            </a:r>
          </a:p>
          <a:p>
            <a:pPr algn="ctr"/>
            <a:r>
              <a:rPr lang="cs-CZ" b="1" dirty="0">
                <a:solidFill>
                  <a:srgbClr val="FF0000"/>
                </a:solidFill>
              </a:rPr>
              <a:t>AND</a:t>
            </a:r>
          </a:p>
          <a:p>
            <a:pPr algn="ctr"/>
            <a:r>
              <a:rPr lang="cs-CZ" b="1" dirty="0">
                <a:solidFill>
                  <a:srgbClr val="FF0000"/>
                </a:solidFill>
              </a:rPr>
              <a:t>n&gt;0</a:t>
            </a:r>
          </a:p>
        </p:txBody>
      </p:sp>
      <p:sp>
        <p:nvSpPr>
          <p:cNvPr id="11" name="Šipka doleva 10"/>
          <p:cNvSpPr/>
          <p:nvPr/>
        </p:nvSpPr>
        <p:spPr>
          <a:xfrm>
            <a:off x="6976204" y="2826404"/>
            <a:ext cx="720080" cy="216024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3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845556"/>
              </p:ext>
            </p:extLst>
          </p:nvPr>
        </p:nvGraphicFramePr>
        <p:xfrm>
          <a:off x="142875" y="612776"/>
          <a:ext cx="6013450" cy="589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SmartDraw" r:id="rId3" imgW="6013440" imgH="5897880" progId="SmartDraw.2">
                  <p:embed/>
                </p:oleObj>
              </mc:Choice>
              <mc:Fallback>
                <p:oleObj name="SmartDraw" r:id="rId3" imgW="6013440" imgH="58978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75" y="612776"/>
                        <a:ext cx="6013450" cy="589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132138" y="908050"/>
            <a:ext cx="5616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vytvoří se matice </a:t>
            </a:r>
            <a:r>
              <a:rPr lang="cs-CZ" sz="2400" b="1" i="1" dirty="0">
                <a:solidFill>
                  <a:srgbClr val="FF0000"/>
                </a:solidFill>
              </a:rPr>
              <a:t>a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a</a:t>
            </a:r>
            <a:r>
              <a:rPr lang="cs-CZ" sz="2400" dirty="0">
                <a:solidFill>
                  <a:srgbClr val="0070C0"/>
                </a:solidFill>
              </a:rPr>
              <a:t> hodnoty jejích prvků se načtou ze vstupu, rozměr matice je </a:t>
            </a:r>
            <a:r>
              <a:rPr lang="cs-CZ" sz="2400" i="1" dirty="0">
                <a:solidFill>
                  <a:srgbClr val="FF0000"/>
                </a:solidFill>
              </a:rPr>
              <a:t>m</a:t>
            </a:r>
            <a:r>
              <a:rPr lang="cs-CZ" sz="2400" dirty="0">
                <a:solidFill>
                  <a:srgbClr val="0070C0"/>
                </a:solidFill>
              </a:rPr>
              <a:t> řádků a </a:t>
            </a:r>
            <a:r>
              <a:rPr lang="cs-CZ" sz="2400" i="1" dirty="0">
                <a:solidFill>
                  <a:srgbClr val="FF0000"/>
                </a:solidFill>
              </a:rPr>
              <a:t>n</a:t>
            </a:r>
            <a:r>
              <a:rPr lang="cs-CZ" sz="2400" dirty="0">
                <a:solidFill>
                  <a:srgbClr val="0070C0"/>
                </a:solidFill>
              </a:rPr>
              <a:t> sloupců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132138" y="3068638"/>
            <a:ext cx="5832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solidFill>
                  <a:srgbClr val="0070C0"/>
                </a:solidFill>
              </a:rPr>
              <a:t>na výstup se vypíše hodnota prvku ve </a:t>
            </a:r>
            <a:br>
              <a:rPr lang="cs-CZ" sz="2400">
                <a:solidFill>
                  <a:srgbClr val="0070C0"/>
                </a:solidFill>
              </a:rPr>
            </a:br>
            <a:r>
              <a:rPr lang="cs-CZ" sz="2400">
                <a:solidFill>
                  <a:srgbClr val="0070C0"/>
                </a:solidFill>
              </a:rPr>
              <a:t>2. řádku a 3. sloupci matice; </a:t>
            </a:r>
            <a:r>
              <a:rPr lang="cs-CZ" sz="2400">
                <a:solidFill>
                  <a:srgbClr val="FF0000"/>
                </a:solidFill>
              </a:rPr>
              <a:t>CHYBA, pokud matice má 1 řádek nebo 2 sloupce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6156325" y="4941888"/>
            <a:ext cx="304958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solidFill>
                  <a:srgbClr val="0070C0"/>
                </a:solidFill>
              </a:rPr>
              <a:t>pokud hodnota prvku a</a:t>
            </a:r>
            <a:r>
              <a:rPr lang="en-US" sz="2400">
                <a:solidFill>
                  <a:srgbClr val="0070C0"/>
                </a:solidFill>
              </a:rPr>
              <a:t>[</a:t>
            </a:r>
            <a:r>
              <a:rPr lang="cs-CZ" sz="2400">
                <a:solidFill>
                  <a:srgbClr val="0070C0"/>
                </a:solidFill>
              </a:rPr>
              <a:t>1</a:t>
            </a:r>
            <a:r>
              <a:rPr lang="en-US" sz="2400">
                <a:solidFill>
                  <a:srgbClr val="0070C0"/>
                </a:solidFill>
              </a:rPr>
              <a:t>][</a:t>
            </a:r>
            <a:r>
              <a:rPr lang="cs-CZ" sz="2400">
                <a:solidFill>
                  <a:srgbClr val="0070C0"/>
                </a:solidFill>
              </a:rPr>
              <a:t>2</a:t>
            </a:r>
            <a:r>
              <a:rPr lang="en-US" sz="2400">
                <a:solidFill>
                  <a:srgbClr val="0070C0"/>
                </a:solidFill>
              </a:rPr>
              <a:t>]</a:t>
            </a:r>
            <a:r>
              <a:rPr lang="cs-CZ" sz="2400">
                <a:solidFill>
                  <a:srgbClr val="0070C0"/>
                </a:solidFill>
              </a:rPr>
              <a:t> &gt;3, na výstup se vypíše počet prvků v matici</a:t>
            </a:r>
            <a:endParaRPr lang="cs-CZ" sz="24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9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915816" y="908050"/>
            <a:ext cx="56165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vytvoří se matice </a:t>
            </a:r>
            <a:r>
              <a:rPr lang="cs-CZ" sz="2400" b="1" i="1" dirty="0">
                <a:solidFill>
                  <a:srgbClr val="FF0000"/>
                </a:solidFill>
              </a:rPr>
              <a:t>a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a</a:t>
            </a:r>
            <a:r>
              <a:rPr lang="cs-CZ" sz="2400" dirty="0">
                <a:solidFill>
                  <a:srgbClr val="0070C0"/>
                </a:solidFill>
              </a:rPr>
              <a:t> hodnoty jejích prvků se načtou ze vstupu, rozměr matice je </a:t>
            </a:r>
            <a:r>
              <a:rPr lang="cs-CZ" sz="2400" i="1" dirty="0">
                <a:solidFill>
                  <a:srgbClr val="FF0000"/>
                </a:solidFill>
              </a:rPr>
              <a:t>m</a:t>
            </a:r>
            <a:r>
              <a:rPr lang="cs-CZ" sz="2400" dirty="0">
                <a:solidFill>
                  <a:srgbClr val="0070C0"/>
                </a:solidFill>
              </a:rPr>
              <a:t> řádků a </a:t>
            </a:r>
            <a:r>
              <a:rPr lang="cs-CZ" sz="2400" i="1" dirty="0">
                <a:solidFill>
                  <a:srgbClr val="FF0000"/>
                </a:solidFill>
              </a:rPr>
              <a:t>n</a:t>
            </a:r>
            <a:r>
              <a:rPr lang="cs-CZ" sz="2400" dirty="0">
                <a:solidFill>
                  <a:srgbClr val="0070C0"/>
                </a:solidFill>
              </a:rPr>
              <a:t> sloupců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945808" y="2348880"/>
            <a:ext cx="5616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vytvoří se matice </a:t>
            </a:r>
            <a:r>
              <a:rPr lang="cs-CZ" sz="2400" b="1" i="1" dirty="0"/>
              <a:t>b</a:t>
            </a:r>
            <a:r>
              <a:rPr lang="cs-CZ" sz="2400" dirty="0">
                <a:solidFill>
                  <a:srgbClr val="0070C0"/>
                </a:solidFill>
              </a:rPr>
              <a:t>, rozměr matice je 1 řádek a 3 sloupce – </a:t>
            </a:r>
            <a:r>
              <a:rPr lang="cs-CZ" sz="2400" dirty="0">
                <a:solidFill>
                  <a:srgbClr val="FF0000"/>
                </a:solidFill>
              </a:rPr>
              <a:t>hodnoty prvků matice nejsou definovány</a:t>
            </a:r>
            <a:endParaRPr lang="cs-CZ" sz="2400" i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915865" y="3789040"/>
            <a:ext cx="5616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vytvoří se matice </a:t>
            </a:r>
            <a:r>
              <a:rPr lang="cs-CZ" sz="2400" b="1" i="1" dirty="0"/>
              <a:t>c</a:t>
            </a:r>
            <a:r>
              <a:rPr lang="cs-CZ" sz="2400" dirty="0">
                <a:solidFill>
                  <a:srgbClr val="0070C0"/>
                </a:solidFill>
              </a:rPr>
              <a:t>, rozměr matice je </a:t>
            </a:r>
            <a:r>
              <a:rPr lang="cs-CZ" sz="2400" i="1" dirty="0">
                <a:solidFill>
                  <a:srgbClr val="0070C0"/>
                </a:solidFill>
              </a:rPr>
              <a:t>m</a:t>
            </a:r>
            <a:r>
              <a:rPr lang="cs-CZ" sz="2400" dirty="0">
                <a:solidFill>
                  <a:srgbClr val="0070C0"/>
                </a:solidFill>
              </a:rPr>
              <a:t> řádků a </a:t>
            </a:r>
            <a:r>
              <a:rPr lang="cs-CZ" sz="2400" i="1" dirty="0">
                <a:solidFill>
                  <a:srgbClr val="0070C0"/>
                </a:solidFill>
              </a:rPr>
              <a:t>n</a:t>
            </a:r>
            <a:r>
              <a:rPr lang="cs-CZ" sz="2400" dirty="0">
                <a:solidFill>
                  <a:srgbClr val="0070C0"/>
                </a:solidFill>
              </a:rPr>
              <a:t> sloupců - </a:t>
            </a:r>
            <a:r>
              <a:rPr lang="cs-CZ" sz="2400" dirty="0">
                <a:solidFill>
                  <a:srgbClr val="FF0000"/>
                </a:solidFill>
              </a:rPr>
              <a:t>hodnoty prvků matice nejsou definovány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915816" y="5229200"/>
            <a:ext cx="5616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vytvoří se pole </a:t>
            </a:r>
            <a:r>
              <a:rPr lang="cs-CZ" sz="2400" b="1" i="1" dirty="0"/>
              <a:t>p</a:t>
            </a:r>
            <a:r>
              <a:rPr lang="cs-CZ" sz="2400" dirty="0">
                <a:solidFill>
                  <a:srgbClr val="0070C0"/>
                </a:solidFill>
              </a:rPr>
              <a:t>, rozměr pole je 5 prvků - </a:t>
            </a:r>
            <a:r>
              <a:rPr lang="cs-CZ" sz="2400" dirty="0">
                <a:solidFill>
                  <a:srgbClr val="FF0000"/>
                </a:solidFill>
              </a:rPr>
              <a:t>hodnoty prvků pole nejsou definovány</a:t>
            </a:r>
            <a:endParaRPr lang="cs-CZ" sz="2400" i="1" dirty="0">
              <a:solidFill>
                <a:srgbClr val="0070C0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937863"/>
              </p:ext>
            </p:extLst>
          </p:nvPr>
        </p:nvGraphicFramePr>
        <p:xfrm>
          <a:off x="323528" y="836712"/>
          <a:ext cx="2120900" cy="554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SmartDraw" r:id="rId3" imgW="2121120" imgH="5548680" progId="SmartDraw.2">
                  <p:embed/>
                </p:oleObj>
              </mc:Choice>
              <mc:Fallback>
                <p:oleObj name="SmartDraw" r:id="rId3" imgW="2121120" imgH="55486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836712"/>
                        <a:ext cx="2120900" cy="554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74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3754438" cy="5272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načte matici ze vstupu a poté vytiskne postupně hodnoty všech prvků matice po </a:t>
            </a:r>
            <a:r>
              <a:rPr lang="cs-CZ" b="1" dirty="0"/>
              <a:t>řádcích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83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3754438" cy="5272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načte matici ze vstupu a poté vytiskne postupně hodnoty všech prvků matice po </a:t>
            </a:r>
            <a:r>
              <a:rPr lang="cs-CZ" b="1" dirty="0"/>
              <a:t>řádcích</a:t>
            </a:r>
            <a:r>
              <a:rPr lang="cs-CZ" dirty="0"/>
              <a:t>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/>
          </p:nvPr>
        </p:nvGraphicFramePr>
        <p:xfrm>
          <a:off x="4283968" y="476672"/>
          <a:ext cx="4752528" cy="592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SmartDraw" r:id="rId3" imgW="5547240" imgH="6920280" progId="SmartDraw.2">
                  <p:embed/>
                </p:oleObj>
              </mc:Choice>
              <mc:Fallback>
                <p:oleObj name="SmartDraw" r:id="rId3" imgW="5547240" imgH="69202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3968" y="476672"/>
                        <a:ext cx="4752528" cy="5929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2C957648-885C-4778-B893-4747C03BA13C}"/>
              </a:ext>
            </a:extLst>
          </p:cNvPr>
          <p:cNvSpPr txBox="1"/>
          <p:nvPr/>
        </p:nvSpPr>
        <p:spPr>
          <a:xfrm>
            <a:off x="3375490" y="5589240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26620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3754438" cy="5272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načte matici ze vstupu a poté vytiskne postupně hodnoty všech prvků matice po </a:t>
            </a:r>
            <a:r>
              <a:rPr lang="cs-CZ" b="1" dirty="0"/>
              <a:t>sloupcích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262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3754438" cy="5272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načte matici ze vstupu a poté vytiskne postupně hodnoty všech prvků matice po </a:t>
            </a:r>
            <a:r>
              <a:rPr lang="cs-CZ" b="1" dirty="0"/>
              <a:t>sloupcích</a:t>
            </a:r>
            <a:r>
              <a:rPr lang="cs-CZ" dirty="0"/>
              <a:t>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/>
          </p:nvPr>
        </p:nvGraphicFramePr>
        <p:xfrm>
          <a:off x="4283968" y="533400"/>
          <a:ext cx="4761387" cy="5919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SmartDraw" r:id="rId3" imgW="5545800" imgH="6894360" progId="SmartDraw.2">
                  <p:embed/>
                </p:oleObj>
              </mc:Choice>
              <mc:Fallback>
                <p:oleObj name="SmartDraw" r:id="rId3" imgW="5545800" imgH="68943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3968" y="533400"/>
                        <a:ext cx="4761387" cy="5919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72EE1BB0-3CD8-4886-9671-AA684512D09D}"/>
              </a:ext>
            </a:extLst>
          </p:cNvPr>
          <p:cNvSpPr txBox="1"/>
          <p:nvPr/>
        </p:nvSpPr>
        <p:spPr>
          <a:xfrm>
            <a:off x="3203848" y="5589240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044261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5432</TotalTime>
  <Words>613</Words>
  <Application>Microsoft Office PowerPoint</Application>
  <PresentationFormat>Předvádění na obrazovce (4:3)</PresentationFormat>
  <Paragraphs>64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Přehlednost</vt:lpstr>
      <vt:lpstr>SmartDraw</vt:lpstr>
      <vt:lpstr>Algoritmizace  a datové struktury (14ASD)</vt:lpstr>
      <vt:lpstr>Matice</vt:lpstr>
      <vt:lpstr>Načtení matice</vt:lpstr>
      <vt:lpstr>Prezentace aplikace PowerPoint</vt:lpstr>
      <vt:lpstr>Prezentace aplikace PowerPoint</vt:lpstr>
      <vt:lpstr>Algoritmus, který načte matici ze vstupu a poté vytiskne postupně hodnoty všech prvků matice po řádcích.</vt:lpstr>
      <vt:lpstr>Algoritmus, který načte matici ze vstupu a poté vytiskne postupně hodnoty všech prvků matice po řádcích.</vt:lpstr>
      <vt:lpstr>Algoritmus, který načte matici ze vstupu a poté vytiskne postupně hodnoty všech prvků matice po sloupcích.</vt:lpstr>
      <vt:lpstr>Algoritmus, který načte matici ze vstupu a poté vytiskne postupně hodnoty všech prvků matice po sloupcích.</vt:lpstr>
      <vt:lpstr>Algoritmus načte matici ze vstupu a vypíše součet všech prvků v matici.</vt:lpstr>
      <vt:lpstr>Algoritmus načte matici ze vstupu a vypíše součet všech prvků v matici.</vt:lpstr>
      <vt:lpstr>Algoritmus načte matici ze vstupu a vypíše součet všech prvků v matici.</vt:lpstr>
      <vt:lpstr>Algoritmus, který načte matici A, vytvoří novou matici B stejných rozměrů a vloží do ní hodnoty prvků z načtené matice A, ale k hodnotám prvků v prvním sloupci se přičte číslo řádku, ve kterém se nacházejí.</vt:lpstr>
      <vt:lpstr>Prezentace aplikace PowerPoint</vt:lpstr>
      <vt:lpstr>Prezentace aplikace PowerPoint</vt:lpstr>
      <vt:lpstr>Algoritmus, který načte matici a vypíše součet hodnot prvků na hlavní diagonále.</vt:lpstr>
      <vt:lpstr>Algoritmus, který načte matici a vypíše součet hodnot prvků na hlavní diagonále.</vt:lpstr>
      <vt:lpstr>Prezentace aplikace PowerPoint</vt:lpstr>
      <vt:lpstr>Algoritmus, který načte čtvercovou matici a vymění prvky na hlavní a vedlejší diagonále po řádcích.</vt:lpstr>
      <vt:lpstr>Algoritmus, který vymění prvky na hlavní a vedlejší diagonále čtvercové matice po řádcích.</vt:lpstr>
      <vt:lpstr>Algoritmus, který vymění prvky na hlavní a vedlejší diagonále čtvercové matice po řádcích.</vt:lpstr>
      <vt:lpstr>Algoritmus, který vymění prvky na hlavní a vedlejší diagonále čtvercové matice po řádcích.</vt:lpstr>
      <vt:lpstr>Domácí úkol pro všechny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K614</dc:creator>
  <cp:lastModifiedBy>MJe</cp:lastModifiedBy>
  <cp:revision>689</cp:revision>
  <dcterms:created xsi:type="dcterms:W3CDTF">2011-10-19T16:54:09Z</dcterms:created>
  <dcterms:modified xsi:type="dcterms:W3CDTF">2020-12-03T14:03:08Z</dcterms:modified>
</cp:coreProperties>
</file>