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382" r:id="rId2"/>
    <p:sldId id="390" r:id="rId3"/>
    <p:sldId id="391" r:id="rId4"/>
    <p:sldId id="406" r:id="rId5"/>
    <p:sldId id="407" r:id="rId6"/>
    <p:sldId id="412" r:id="rId7"/>
    <p:sldId id="413" r:id="rId8"/>
    <p:sldId id="394" r:id="rId9"/>
    <p:sldId id="395" r:id="rId10"/>
    <p:sldId id="396" r:id="rId11"/>
    <p:sldId id="398" r:id="rId12"/>
    <p:sldId id="397" r:id="rId13"/>
    <p:sldId id="399" r:id="rId14"/>
    <p:sldId id="400" r:id="rId15"/>
    <p:sldId id="401" r:id="rId16"/>
    <p:sldId id="402" r:id="rId17"/>
    <p:sldId id="414" r:id="rId18"/>
    <p:sldId id="393" r:id="rId19"/>
    <p:sldId id="415" r:id="rId20"/>
    <p:sldId id="404" r:id="rId21"/>
    <p:sldId id="388" r:id="rId22"/>
    <p:sldId id="416" r:id="rId23"/>
    <p:sldId id="405" r:id="rId24"/>
  </p:sldIdLst>
  <p:sldSz cx="9144000" cy="6858000" type="screen4x3"/>
  <p:notesSz cx="6858000" cy="9144000"/>
  <p:custDataLst>
    <p:tags r:id="rId26"/>
  </p:custData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Je" initials="MJe" lastIdx="4" clrIdx="0">
    <p:extLst>
      <p:ext uri="{19B8F6BF-5375-455C-9EA6-DF929625EA0E}">
        <p15:presenceInfo xmlns:p15="http://schemas.microsoft.com/office/powerpoint/2012/main" userId="MJ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BAB1"/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46F890A9-2807-4EBB-B81D-B2AA78EC7F39}" styleName="Tmavý styl 2 – zvýraznění 5/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5C500F4-A4C3-4500-AB42-B7588EB66718}" type="datetimeFigureOut">
              <a:rPr lang="cs-CZ"/>
              <a:pPr>
                <a:defRPr/>
              </a:pPr>
              <a:t>02.12.2020</a:t>
            </a:fld>
            <a:endParaRPr lang="cs-CZ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CA2B6A6-3BF4-4D24-8757-4E59ECC23A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215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C958A-F6CE-46F6-A536-A472F957D786}" type="datetime10">
              <a:rPr lang="cs-CZ" smtClean="0"/>
              <a:t>08:07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2726F-3487-413C-B98C-88A5C57A59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8D51D-1C1B-4DF4-8ABD-96D2BA781B65}" type="datetime10">
              <a:rPr lang="cs-CZ" smtClean="0"/>
              <a:t>08:07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F8858-2AD5-42F9-8D64-E96D5545B1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84A46-5F35-46EB-9FCD-DE66D42E7F02}" type="datetime10">
              <a:rPr lang="cs-CZ" smtClean="0"/>
              <a:t>08:07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F427B-EFAF-4C5C-8F67-8BEB69FFA5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D6D77-957C-45AD-9722-383E56A4B972}" type="datetime10">
              <a:rPr lang="cs-CZ" smtClean="0"/>
              <a:t>08:07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F76A0-FE37-4F68-A2F4-4F82EB9826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B0B48-2BE2-45BE-836E-96502C9240CA}" type="datetime10">
              <a:rPr lang="cs-CZ" smtClean="0"/>
              <a:t>08:07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91485-7B0D-41E2-8379-A93BF1699D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F97E6-7B6F-4F74-91CD-2EC2EB3A0A47}" type="datetime10">
              <a:rPr lang="cs-CZ" smtClean="0"/>
              <a:t>08:07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2222B-CB6B-4E48-AE88-4D5616F17D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DD7BB-71C4-47C4-879C-69918C86467B}" type="datetime10">
              <a:rPr lang="cs-CZ" smtClean="0"/>
              <a:t>08:07</a:t>
            </a:fld>
            <a:endParaRPr lang="cs-CZ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1A9D8-39EE-4620-BE70-DD5EAF8D4D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A3BF6-4FE2-4E34-BFBC-E28C6BF710D8}" type="datetime10">
              <a:rPr lang="cs-CZ" smtClean="0"/>
              <a:t>08:07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113E0-F4D3-467E-9F0A-D48CD8A932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D8933-38C6-4AED-AABD-6995D3CF8780}" type="datetime10">
              <a:rPr lang="cs-CZ" smtClean="0"/>
              <a:t>08:07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23738-4BB3-4A3C-8544-6852F656F7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B7AA5-7411-419B-9129-BF169E600295}" type="datetime10">
              <a:rPr lang="cs-CZ" smtClean="0"/>
              <a:t>08:07</a:t>
            </a:fld>
            <a:endParaRPr lang="cs-C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E333D-845F-4923-99AE-3DFEE0AC91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4E4BA-B3AA-4C2D-AAC4-4F26589CE664}" type="datetime10">
              <a:rPr lang="cs-CZ" smtClean="0"/>
              <a:t>08:07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99A34-5C19-4F98-ADC7-A99F447A62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2F976C4-FA07-4114-80B0-D086F6883041}" type="datetime10">
              <a:rPr lang="cs-CZ" smtClean="0"/>
              <a:t>08:07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C73F509-7BC1-4CCD-8A1D-08C3135036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8" r:id="rId5"/>
    <p:sldLayoutId id="2147483693" r:id="rId6"/>
    <p:sldLayoutId id="2147483692" r:id="rId7"/>
    <p:sldLayoutId id="2147483699" r:id="rId8"/>
    <p:sldLayoutId id="2147483691" r:id="rId9"/>
    <p:sldLayoutId id="2147483690" r:id="rId10"/>
    <p:sldLayoutId id="214748368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2.png"/><Relationship Id="rId4" Type="http://schemas.openxmlformats.org/officeDocument/2006/relationships/image" Target="../media/image14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6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5.png"/><Relationship Id="rId4" Type="http://schemas.openxmlformats.org/officeDocument/2006/relationships/image" Target="../media/image1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/>
              <a:t>Algoritmizace </a:t>
            </a:r>
            <a:br>
              <a:rPr lang="cs-CZ" b="1" dirty="0"/>
            </a:br>
            <a:r>
              <a:rPr lang="cs-CZ" b="1" dirty="0"/>
              <a:t>a datové struktury</a:t>
            </a:r>
            <a:br>
              <a:rPr lang="cs-CZ" b="1" dirty="0"/>
            </a:br>
            <a:r>
              <a:rPr lang="cs-CZ" b="1" dirty="0"/>
              <a:t>(14ASD)</a:t>
            </a:r>
          </a:p>
        </p:txBody>
      </p:sp>
      <p:sp>
        <p:nvSpPr>
          <p:cNvPr id="9219" name="Podnadpis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eaLnBrk="1" hangingPunct="1"/>
            <a:r>
              <a:rPr lang="cs-CZ" altLang="cs-CZ" dirty="0"/>
              <a:t>příprava na písemnou práci z algoritmizace II</a:t>
            </a:r>
          </a:p>
        </p:txBody>
      </p:sp>
    </p:spTree>
    <p:extLst>
      <p:ext uri="{BB962C8B-B14F-4D97-AF65-F5344CB8AC3E}">
        <p14:creationId xmlns:p14="http://schemas.microsoft.com/office/powerpoint/2010/main" val="4190066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2823592"/>
          </a:xfrm>
        </p:spPr>
        <p:txBody>
          <a:bodyPr>
            <a:normAutofit fontScale="90000"/>
          </a:bodyPr>
          <a:lstStyle/>
          <a:p>
            <a:r>
              <a:rPr lang="cs-CZ" dirty="0"/>
              <a:t>Pomocí vývojového diagramu zapište algoritmus na sečtení všech prvků v matici, které jsou zároveň v lichých sloupcích a lichých řádcích. Tyto prvky navíc nastavte na hodnotu 0 (nula). </a:t>
            </a:r>
            <a:br>
              <a:rPr lang="cs-CZ" dirty="0"/>
            </a:b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451" y="3090006"/>
            <a:ext cx="7515097" cy="377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796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066477"/>
              </p:ext>
            </p:extLst>
          </p:nvPr>
        </p:nvGraphicFramePr>
        <p:xfrm>
          <a:off x="899592" y="554294"/>
          <a:ext cx="7438989" cy="6187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3" name="SmartDraw" r:id="rId3" imgW="8561520" imgH="7121520" progId="SmartDraw.2">
                  <p:embed/>
                </p:oleObj>
              </mc:Choice>
              <mc:Fallback>
                <p:oleObj name="SmartDraw" r:id="rId3" imgW="8561520" imgH="712152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9592" y="554294"/>
                        <a:ext cx="7438989" cy="61870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ovéPole 3">
            <a:extLst>
              <a:ext uri="{FF2B5EF4-FFF2-40B4-BE49-F238E27FC236}">
                <a16:creationId xmlns:a16="http://schemas.microsoft.com/office/drawing/2014/main" id="{0BD07FF6-2CDA-455D-A232-7A28CC944236}"/>
              </a:ext>
            </a:extLst>
          </p:cNvPr>
          <p:cNvSpPr txBox="1"/>
          <p:nvPr/>
        </p:nvSpPr>
        <p:spPr>
          <a:xfrm>
            <a:off x="5580112" y="1268760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cs-CZ" sz="2800" dirty="0">
                <a:solidFill>
                  <a:srgbClr val="00B0F0"/>
                </a:solidFill>
              </a:rPr>
              <a:t>Toto řešení pracuje s indexováním od 1</a:t>
            </a:r>
          </a:p>
        </p:txBody>
      </p:sp>
    </p:spTree>
    <p:extLst>
      <p:ext uri="{BB962C8B-B14F-4D97-AF65-F5344CB8AC3E}">
        <p14:creationId xmlns:p14="http://schemas.microsoft.com/office/powerpoint/2010/main" val="4274460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005082"/>
              </p:ext>
            </p:extLst>
          </p:nvPr>
        </p:nvGraphicFramePr>
        <p:xfrm>
          <a:off x="274638" y="797768"/>
          <a:ext cx="8596312" cy="594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0" name="SmartDraw" r:id="rId3" imgW="8596800" imgH="5943600" progId="SmartDraw.2">
                  <p:embed/>
                </p:oleObj>
              </mc:Choice>
              <mc:Fallback>
                <p:oleObj name="SmartDraw" r:id="rId3" imgW="8596800" imgH="594360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4638" y="797768"/>
                        <a:ext cx="8596312" cy="594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1619672" y="332656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B0F0"/>
                </a:solidFill>
              </a:rPr>
              <a:t>Efektivnější řešení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DA65E53-466E-461E-B24D-3CF3914DEC69}"/>
              </a:ext>
            </a:extLst>
          </p:cNvPr>
          <p:cNvSpPr txBox="1"/>
          <p:nvPr/>
        </p:nvSpPr>
        <p:spPr>
          <a:xfrm>
            <a:off x="5800076" y="5810202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cs-CZ" sz="2800" dirty="0">
                <a:solidFill>
                  <a:srgbClr val="00B0F0"/>
                </a:solidFill>
              </a:rPr>
              <a:t>Toto řešení pracuje s indexováním od 1</a:t>
            </a:r>
          </a:p>
        </p:txBody>
      </p:sp>
    </p:spTree>
    <p:extLst>
      <p:ext uri="{BB962C8B-B14F-4D97-AF65-F5344CB8AC3E}">
        <p14:creationId xmlns:p14="http://schemas.microsoft.com/office/powerpoint/2010/main" val="722299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83432"/>
          </a:xfrm>
        </p:spPr>
        <p:txBody>
          <a:bodyPr>
            <a:normAutofit fontScale="90000"/>
          </a:bodyPr>
          <a:lstStyle/>
          <a:p>
            <a:r>
              <a:rPr lang="cs-CZ" dirty="0"/>
              <a:t>Vytvořte </a:t>
            </a:r>
            <a:r>
              <a:rPr lang="cs-CZ" b="1" dirty="0"/>
              <a:t>obecný</a:t>
            </a:r>
            <a:r>
              <a:rPr lang="cs-CZ" dirty="0"/>
              <a:t> algoritmus, který načte dvě matice </a:t>
            </a:r>
            <a:r>
              <a:rPr lang="cs-CZ"/>
              <a:t>stejného rozměru </a:t>
            </a:r>
            <a:r>
              <a:rPr lang="cs-CZ" dirty="0"/>
              <a:t>a do třetí vytvořené matice vloží jejich součet.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830504"/>
              </p:ext>
            </p:extLst>
          </p:nvPr>
        </p:nvGraphicFramePr>
        <p:xfrm>
          <a:off x="1475656" y="3501009"/>
          <a:ext cx="1296144" cy="14401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858280"/>
              </p:ext>
            </p:extLst>
          </p:nvPr>
        </p:nvGraphicFramePr>
        <p:xfrm>
          <a:off x="3923928" y="3501009"/>
          <a:ext cx="1296144" cy="14401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651183"/>
              </p:ext>
            </p:extLst>
          </p:nvPr>
        </p:nvGraphicFramePr>
        <p:xfrm>
          <a:off x="6372200" y="3501008"/>
          <a:ext cx="1296144" cy="14401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3131840" y="4005064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+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724128" y="3990254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=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11560" y="285293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konkrétní příklad</a:t>
            </a:r>
          </a:p>
        </p:txBody>
      </p:sp>
    </p:spTree>
    <p:extLst>
      <p:ext uri="{BB962C8B-B14F-4D97-AF65-F5344CB8AC3E}">
        <p14:creationId xmlns:p14="http://schemas.microsoft.com/office/powerpoint/2010/main" val="1165905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1367872"/>
              </p:ext>
            </p:extLst>
          </p:nvPr>
        </p:nvGraphicFramePr>
        <p:xfrm>
          <a:off x="528638" y="548680"/>
          <a:ext cx="8086725" cy="570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3" name="SmartDraw" r:id="rId3" imgW="8086320" imgH="5702760" progId="SmartDraw.2">
                  <p:embed/>
                </p:oleObj>
              </mc:Choice>
              <mc:Fallback>
                <p:oleObj name="SmartDraw" r:id="rId3" imgW="8086320" imgH="570276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8638" y="548680"/>
                        <a:ext cx="8086725" cy="570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ovéPole 3">
            <a:extLst>
              <a:ext uri="{FF2B5EF4-FFF2-40B4-BE49-F238E27FC236}">
                <a16:creationId xmlns:a16="http://schemas.microsoft.com/office/drawing/2014/main" id="{1C214782-B5A4-4AD9-823A-BF7381C2096C}"/>
              </a:ext>
            </a:extLst>
          </p:cNvPr>
          <p:cNvSpPr txBox="1"/>
          <p:nvPr/>
        </p:nvSpPr>
        <p:spPr>
          <a:xfrm>
            <a:off x="107504" y="544988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cs-CZ" sz="2800" dirty="0">
                <a:solidFill>
                  <a:srgbClr val="00B0F0"/>
                </a:solidFill>
              </a:rPr>
              <a:t>Toto řešení pracuje s indexováním od 1</a:t>
            </a:r>
          </a:p>
        </p:txBody>
      </p:sp>
    </p:spTree>
    <p:extLst>
      <p:ext uri="{BB962C8B-B14F-4D97-AF65-F5344CB8AC3E}">
        <p14:creationId xmlns:p14="http://schemas.microsoft.com/office/powerpoint/2010/main" val="24062032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83432"/>
          </a:xfrm>
        </p:spPr>
        <p:txBody>
          <a:bodyPr>
            <a:normAutofit fontScale="90000"/>
          </a:bodyPr>
          <a:lstStyle/>
          <a:p>
            <a:r>
              <a:rPr lang="cs-CZ" dirty="0"/>
              <a:t>Vytvořte </a:t>
            </a:r>
            <a:r>
              <a:rPr lang="cs-CZ" b="1" dirty="0"/>
              <a:t>obecný</a:t>
            </a:r>
            <a:r>
              <a:rPr lang="cs-CZ" dirty="0"/>
              <a:t> algoritmus, který načte dvě matice a do třetí vytvořené matice vloží jejich součin.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677084"/>
              </p:ext>
            </p:extLst>
          </p:nvPr>
        </p:nvGraphicFramePr>
        <p:xfrm>
          <a:off x="1763688" y="2180864"/>
          <a:ext cx="1296144" cy="14401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055977"/>
              </p:ext>
            </p:extLst>
          </p:nvPr>
        </p:nvGraphicFramePr>
        <p:xfrm>
          <a:off x="3887924" y="2420888"/>
          <a:ext cx="1944216" cy="9601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374801"/>
              </p:ext>
            </p:extLst>
          </p:nvPr>
        </p:nvGraphicFramePr>
        <p:xfrm>
          <a:off x="6660232" y="2180863"/>
          <a:ext cx="1728192" cy="14401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3419872" y="2684919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*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012160" y="2670109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=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632816" y="3766388"/>
            <a:ext cx="551832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c</a:t>
            </a:r>
            <a:r>
              <a:rPr lang="en-US" sz="2400" dirty="0"/>
              <a:t>[</a:t>
            </a:r>
            <a:r>
              <a:rPr lang="cs-CZ" sz="2400" dirty="0"/>
              <a:t>1</a:t>
            </a:r>
            <a:r>
              <a:rPr lang="en-US" sz="2400" dirty="0"/>
              <a:t>][</a:t>
            </a:r>
            <a:r>
              <a:rPr lang="cs-CZ" sz="2400" dirty="0"/>
              <a:t>1</a:t>
            </a:r>
            <a:r>
              <a:rPr lang="en-US" sz="2400" dirty="0"/>
              <a:t>]</a:t>
            </a:r>
            <a:r>
              <a:rPr lang="cs-CZ" sz="2400" dirty="0"/>
              <a:t>=a</a:t>
            </a:r>
            <a:r>
              <a:rPr lang="en-US" sz="2400" dirty="0"/>
              <a:t> [</a:t>
            </a:r>
            <a:r>
              <a:rPr lang="cs-CZ" sz="2400" dirty="0"/>
              <a:t>1</a:t>
            </a:r>
            <a:r>
              <a:rPr lang="en-US" sz="2400" dirty="0"/>
              <a:t>][</a:t>
            </a:r>
            <a:r>
              <a:rPr lang="cs-CZ" sz="2400" dirty="0"/>
              <a:t>1</a:t>
            </a:r>
            <a:r>
              <a:rPr lang="en-US" sz="2400" dirty="0"/>
              <a:t>]</a:t>
            </a:r>
            <a:r>
              <a:rPr lang="cs-CZ" sz="2400" dirty="0"/>
              <a:t>*b</a:t>
            </a:r>
            <a:r>
              <a:rPr lang="en-US" sz="2400" dirty="0"/>
              <a:t> [</a:t>
            </a:r>
            <a:r>
              <a:rPr lang="cs-CZ" sz="2400" dirty="0"/>
              <a:t>1</a:t>
            </a:r>
            <a:r>
              <a:rPr lang="en-US" sz="2400" dirty="0"/>
              <a:t>][</a:t>
            </a:r>
            <a:r>
              <a:rPr lang="cs-CZ" sz="2400" dirty="0"/>
              <a:t>1</a:t>
            </a:r>
            <a:r>
              <a:rPr lang="en-US" sz="2400" dirty="0"/>
              <a:t>]</a:t>
            </a:r>
            <a:r>
              <a:rPr lang="cs-CZ" sz="2400" dirty="0"/>
              <a:t>+a</a:t>
            </a:r>
            <a:r>
              <a:rPr lang="en-US" sz="2400" dirty="0"/>
              <a:t> [</a:t>
            </a:r>
            <a:r>
              <a:rPr lang="cs-CZ" sz="2400" dirty="0"/>
              <a:t>1</a:t>
            </a:r>
            <a:r>
              <a:rPr lang="en-US" sz="2400" dirty="0"/>
              <a:t>][</a:t>
            </a:r>
            <a:r>
              <a:rPr lang="cs-CZ" sz="2400" dirty="0"/>
              <a:t>2</a:t>
            </a:r>
            <a:r>
              <a:rPr lang="en-US" sz="2400" dirty="0"/>
              <a:t>]</a:t>
            </a:r>
            <a:r>
              <a:rPr lang="cs-CZ" sz="2400" dirty="0"/>
              <a:t>*b</a:t>
            </a:r>
            <a:r>
              <a:rPr lang="en-US" sz="2400" dirty="0"/>
              <a:t> [</a:t>
            </a:r>
            <a:r>
              <a:rPr lang="cs-CZ" sz="2400" dirty="0"/>
              <a:t>2</a:t>
            </a:r>
            <a:r>
              <a:rPr lang="en-US" sz="2400" dirty="0"/>
              <a:t>][</a:t>
            </a:r>
            <a:r>
              <a:rPr lang="cs-CZ" sz="2400" dirty="0"/>
              <a:t>1</a:t>
            </a:r>
            <a:r>
              <a:rPr lang="en-US" sz="2400" dirty="0"/>
              <a:t>]</a:t>
            </a:r>
            <a:endParaRPr lang="cs-CZ" sz="2400" dirty="0"/>
          </a:p>
          <a:p>
            <a:r>
              <a:rPr lang="cs-CZ" sz="2400" dirty="0"/>
              <a:t>c</a:t>
            </a:r>
            <a:r>
              <a:rPr lang="en-US" sz="2400" dirty="0"/>
              <a:t>[</a:t>
            </a:r>
            <a:r>
              <a:rPr lang="cs-CZ" sz="2400" dirty="0"/>
              <a:t>1</a:t>
            </a:r>
            <a:r>
              <a:rPr lang="en-US" sz="2400" dirty="0"/>
              <a:t>][</a:t>
            </a:r>
            <a:r>
              <a:rPr lang="cs-CZ" sz="2400" dirty="0"/>
              <a:t>2</a:t>
            </a:r>
            <a:r>
              <a:rPr lang="en-US" sz="2400" dirty="0"/>
              <a:t>]</a:t>
            </a:r>
            <a:r>
              <a:rPr lang="cs-CZ" sz="2400" dirty="0"/>
              <a:t>=a</a:t>
            </a:r>
            <a:r>
              <a:rPr lang="en-US" sz="2400" dirty="0"/>
              <a:t> [</a:t>
            </a:r>
            <a:r>
              <a:rPr lang="cs-CZ" sz="2400" dirty="0"/>
              <a:t>1</a:t>
            </a:r>
            <a:r>
              <a:rPr lang="en-US" sz="2400" dirty="0"/>
              <a:t>][</a:t>
            </a:r>
            <a:r>
              <a:rPr lang="cs-CZ" sz="2400" dirty="0"/>
              <a:t>1</a:t>
            </a:r>
            <a:r>
              <a:rPr lang="en-US" sz="2400" dirty="0"/>
              <a:t>]</a:t>
            </a:r>
            <a:r>
              <a:rPr lang="cs-CZ" sz="2400" dirty="0"/>
              <a:t>*b</a:t>
            </a:r>
            <a:r>
              <a:rPr lang="en-US" sz="2400" dirty="0"/>
              <a:t> [</a:t>
            </a:r>
            <a:r>
              <a:rPr lang="cs-CZ" sz="2400" dirty="0"/>
              <a:t>1</a:t>
            </a:r>
            <a:r>
              <a:rPr lang="en-US" sz="2400" dirty="0"/>
              <a:t>][</a:t>
            </a:r>
            <a:r>
              <a:rPr lang="cs-CZ" sz="2400" dirty="0"/>
              <a:t>2</a:t>
            </a:r>
            <a:r>
              <a:rPr lang="en-US" sz="2400" dirty="0"/>
              <a:t>]</a:t>
            </a:r>
            <a:r>
              <a:rPr lang="cs-CZ" sz="2400" dirty="0"/>
              <a:t>+a</a:t>
            </a:r>
            <a:r>
              <a:rPr lang="en-US" sz="2400" dirty="0"/>
              <a:t> [</a:t>
            </a:r>
            <a:r>
              <a:rPr lang="cs-CZ" sz="2400" dirty="0"/>
              <a:t>1</a:t>
            </a:r>
            <a:r>
              <a:rPr lang="en-US" sz="2400" dirty="0"/>
              <a:t>][</a:t>
            </a:r>
            <a:r>
              <a:rPr lang="cs-CZ" sz="2400" dirty="0"/>
              <a:t>2</a:t>
            </a:r>
            <a:r>
              <a:rPr lang="en-US" sz="2400" dirty="0"/>
              <a:t>]</a:t>
            </a:r>
            <a:r>
              <a:rPr lang="cs-CZ" sz="2400" dirty="0"/>
              <a:t>*b</a:t>
            </a:r>
            <a:r>
              <a:rPr lang="en-US" sz="2400" dirty="0"/>
              <a:t> [</a:t>
            </a:r>
            <a:r>
              <a:rPr lang="cs-CZ" sz="2400" dirty="0"/>
              <a:t>2</a:t>
            </a:r>
            <a:r>
              <a:rPr lang="en-US" sz="2400" dirty="0"/>
              <a:t>][</a:t>
            </a:r>
            <a:r>
              <a:rPr lang="cs-CZ" sz="2400" dirty="0"/>
              <a:t>2</a:t>
            </a:r>
            <a:r>
              <a:rPr lang="en-US" sz="2400" dirty="0"/>
              <a:t>]</a:t>
            </a:r>
            <a:endParaRPr lang="cs-CZ" sz="2400" dirty="0"/>
          </a:p>
          <a:p>
            <a:r>
              <a:rPr lang="cs-CZ" sz="2400" dirty="0"/>
              <a:t>c</a:t>
            </a:r>
            <a:r>
              <a:rPr lang="en-US" sz="2400" dirty="0"/>
              <a:t>[</a:t>
            </a:r>
            <a:r>
              <a:rPr lang="cs-CZ" sz="2400" dirty="0"/>
              <a:t>1</a:t>
            </a:r>
            <a:r>
              <a:rPr lang="en-US" sz="2400" dirty="0"/>
              <a:t>][</a:t>
            </a:r>
            <a:r>
              <a:rPr lang="cs-CZ" sz="2400" dirty="0"/>
              <a:t>3</a:t>
            </a:r>
            <a:r>
              <a:rPr lang="en-US" sz="2400" dirty="0"/>
              <a:t>]</a:t>
            </a:r>
            <a:r>
              <a:rPr lang="cs-CZ" sz="2400" dirty="0"/>
              <a:t>=a</a:t>
            </a:r>
            <a:r>
              <a:rPr lang="en-US" sz="2400" dirty="0"/>
              <a:t> [</a:t>
            </a:r>
            <a:r>
              <a:rPr lang="cs-CZ" sz="2400" dirty="0"/>
              <a:t>1</a:t>
            </a:r>
            <a:r>
              <a:rPr lang="en-US" sz="2400" dirty="0"/>
              <a:t>][</a:t>
            </a:r>
            <a:r>
              <a:rPr lang="cs-CZ" sz="2400" dirty="0"/>
              <a:t>1</a:t>
            </a:r>
            <a:r>
              <a:rPr lang="en-US" sz="2400" dirty="0"/>
              <a:t>]</a:t>
            </a:r>
            <a:r>
              <a:rPr lang="cs-CZ" sz="2400" dirty="0"/>
              <a:t>*b</a:t>
            </a:r>
            <a:r>
              <a:rPr lang="en-US" sz="2400" dirty="0"/>
              <a:t> [</a:t>
            </a:r>
            <a:r>
              <a:rPr lang="cs-CZ" sz="2400" dirty="0"/>
              <a:t>1</a:t>
            </a:r>
            <a:r>
              <a:rPr lang="en-US" sz="2400" dirty="0"/>
              <a:t>][</a:t>
            </a:r>
            <a:r>
              <a:rPr lang="cs-CZ" sz="2400" dirty="0"/>
              <a:t>3</a:t>
            </a:r>
            <a:r>
              <a:rPr lang="en-US" sz="2400" dirty="0"/>
              <a:t>]</a:t>
            </a:r>
            <a:r>
              <a:rPr lang="cs-CZ" sz="2400" dirty="0"/>
              <a:t>+a</a:t>
            </a:r>
            <a:r>
              <a:rPr lang="en-US" sz="2400" dirty="0"/>
              <a:t> [</a:t>
            </a:r>
            <a:r>
              <a:rPr lang="cs-CZ" sz="2400" dirty="0"/>
              <a:t>1</a:t>
            </a:r>
            <a:r>
              <a:rPr lang="en-US" sz="2400" dirty="0"/>
              <a:t>][</a:t>
            </a:r>
            <a:r>
              <a:rPr lang="cs-CZ" sz="2400" dirty="0"/>
              <a:t>2</a:t>
            </a:r>
            <a:r>
              <a:rPr lang="en-US" sz="2400" dirty="0"/>
              <a:t>]</a:t>
            </a:r>
            <a:r>
              <a:rPr lang="cs-CZ" sz="2400" dirty="0"/>
              <a:t>*b</a:t>
            </a:r>
            <a:r>
              <a:rPr lang="en-US" sz="2400" dirty="0"/>
              <a:t> [</a:t>
            </a:r>
            <a:r>
              <a:rPr lang="cs-CZ" sz="2400" dirty="0"/>
              <a:t>2</a:t>
            </a:r>
            <a:r>
              <a:rPr lang="en-US" sz="2400" dirty="0"/>
              <a:t>][</a:t>
            </a:r>
            <a:r>
              <a:rPr lang="cs-CZ" sz="2400" dirty="0"/>
              <a:t>3</a:t>
            </a:r>
            <a:r>
              <a:rPr lang="en-US" sz="2400" dirty="0"/>
              <a:t>]</a:t>
            </a:r>
            <a:endParaRPr lang="cs-CZ" sz="2400" dirty="0"/>
          </a:p>
          <a:p>
            <a:r>
              <a:rPr lang="cs-CZ" sz="2400" dirty="0"/>
              <a:t>c</a:t>
            </a:r>
            <a:r>
              <a:rPr lang="en-US" sz="2400" dirty="0"/>
              <a:t>[</a:t>
            </a:r>
            <a:r>
              <a:rPr lang="cs-CZ" sz="2400" dirty="0"/>
              <a:t>2</a:t>
            </a:r>
            <a:r>
              <a:rPr lang="en-US" sz="2400" dirty="0"/>
              <a:t>][</a:t>
            </a:r>
            <a:r>
              <a:rPr lang="cs-CZ" sz="2400" dirty="0"/>
              <a:t>1</a:t>
            </a:r>
            <a:r>
              <a:rPr lang="en-US" sz="2400" dirty="0"/>
              <a:t>]</a:t>
            </a:r>
            <a:r>
              <a:rPr lang="cs-CZ" sz="2400" dirty="0"/>
              <a:t>=a</a:t>
            </a:r>
            <a:r>
              <a:rPr lang="en-US" sz="2400" dirty="0"/>
              <a:t> [</a:t>
            </a:r>
            <a:r>
              <a:rPr lang="cs-CZ" sz="2400" dirty="0"/>
              <a:t>2</a:t>
            </a:r>
            <a:r>
              <a:rPr lang="en-US" sz="2400" dirty="0"/>
              <a:t>][</a:t>
            </a:r>
            <a:r>
              <a:rPr lang="cs-CZ" sz="2400" dirty="0"/>
              <a:t>1</a:t>
            </a:r>
            <a:r>
              <a:rPr lang="en-US" sz="2400" dirty="0"/>
              <a:t>]</a:t>
            </a:r>
            <a:r>
              <a:rPr lang="cs-CZ" sz="2400" dirty="0"/>
              <a:t>*b</a:t>
            </a:r>
            <a:r>
              <a:rPr lang="en-US" sz="2400" dirty="0"/>
              <a:t> [</a:t>
            </a:r>
            <a:r>
              <a:rPr lang="cs-CZ" sz="2400" dirty="0"/>
              <a:t>1</a:t>
            </a:r>
            <a:r>
              <a:rPr lang="en-US" sz="2400" dirty="0"/>
              <a:t>][</a:t>
            </a:r>
            <a:r>
              <a:rPr lang="cs-CZ" sz="2400" dirty="0"/>
              <a:t>1</a:t>
            </a:r>
            <a:r>
              <a:rPr lang="en-US" sz="2400" dirty="0"/>
              <a:t>]</a:t>
            </a:r>
            <a:r>
              <a:rPr lang="cs-CZ" sz="2400" dirty="0"/>
              <a:t>+a</a:t>
            </a:r>
            <a:r>
              <a:rPr lang="en-US" sz="2400" dirty="0"/>
              <a:t> [</a:t>
            </a:r>
            <a:r>
              <a:rPr lang="cs-CZ" sz="2400" dirty="0"/>
              <a:t>2</a:t>
            </a:r>
            <a:r>
              <a:rPr lang="en-US" sz="2400" dirty="0"/>
              <a:t>][</a:t>
            </a:r>
            <a:r>
              <a:rPr lang="cs-CZ" sz="2400" dirty="0"/>
              <a:t>2</a:t>
            </a:r>
            <a:r>
              <a:rPr lang="en-US" sz="2400" dirty="0"/>
              <a:t>]</a:t>
            </a:r>
            <a:r>
              <a:rPr lang="cs-CZ" sz="2400" dirty="0"/>
              <a:t>*b</a:t>
            </a:r>
            <a:r>
              <a:rPr lang="en-US" sz="2400" dirty="0"/>
              <a:t> [</a:t>
            </a:r>
            <a:r>
              <a:rPr lang="cs-CZ" sz="2400" dirty="0"/>
              <a:t>2</a:t>
            </a:r>
            <a:r>
              <a:rPr lang="en-US" sz="2400" dirty="0"/>
              <a:t>][</a:t>
            </a:r>
            <a:r>
              <a:rPr lang="cs-CZ" sz="2400" dirty="0"/>
              <a:t>1</a:t>
            </a:r>
            <a:r>
              <a:rPr lang="en-US" sz="2400" dirty="0"/>
              <a:t>]</a:t>
            </a:r>
            <a:endParaRPr lang="cs-CZ" sz="2400" dirty="0"/>
          </a:p>
          <a:p>
            <a:r>
              <a:rPr lang="cs-CZ" sz="2400" dirty="0"/>
              <a:t>c</a:t>
            </a:r>
            <a:r>
              <a:rPr lang="en-US" sz="2400" dirty="0"/>
              <a:t>[</a:t>
            </a:r>
            <a:r>
              <a:rPr lang="cs-CZ" sz="2400" dirty="0"/>
              <a:t>2</a:t>
            </a:r>
            <a:r>
              <a:rPr lang="en-US" sz="2400" dirty="0"/>
              <a:t>][</a:t>
            </a:r>
            <a:r>
              <a:rPr lang="cs-CZ" sz="2400" dirty="0"/>
              <a:t>2</a:t>
            </a:r>
            <a:r>
              <a:rPr lang="en-US" sz="2400" dirty="0"/>
              <a:t>]</a:t>
            </a:r>
            <a:r>
              <a:rPr lang="cs-CZ" sz="2400" dirty="0"/>
              <a:t>=a</a:t>
            </a:r>
            <a:r>
              <a:rPr lang="en-US" sz="2400" dirty="0"/>
              <a:t> [</a:t>
            </a:r>
            <a:r>
              <a:rPr lang="cs-CZ" sz="2400" dirty="0"/>
              <a:t>2</a:t>
            </a:r>
            <a:r>
              <a:rPr lang="en-US" sz="2400" dirty="0"/>
              <a:t>][</a:t>
            </a:r>
            <a:r>
              <a:rPr lang="cs-CZ" sz="2400" dirty="0"/>
              <a:t>1</a:t>
            </a:r>
            <a:r>
              <a:rPr lang="en-US" sz="2400" dirty="0"/>
              <a:t>]</a:t>
            </a:r>
            <a:r>
              <a:rPr lang="cs-CZ" sz="2400" dirty="0"/>
              <a:t>*b</a:t>
            </a:r>
            <a:r>
              <a:rPr lang="en-US" sz="2400" dirty="0"/>
              <a:t> [</a:t>
            </a:r>
            <a:r>
              <a:rPr lang="cs-CZ" sz="2400" dirty="0"/>
              <a:t>1</a:t>
            </a:r>
            <a:r>
              <a:rPr lang="en-US" sz="2400" dirty="0"/>
              <a:t>][</a:t>
            </a:r>
            <a:r>
              <a:rPr lang="cs-CZ" sz="2400" dirty="0"/>
              <a:t>2</a:t>
            </a:r>
            <a:r>
              <a:rPr lang="en-US" sz="2400" dirty="0"/>
              <a:t>]</a:t>
            </a:r>
            <a:r>
              <a:rPr lang="cs-CZ" sz="2400" dirty="0"/>
              <a:t>+a</a:t>
            </a:r>
            <a:r>
              <a:rPr lang="en-US" sz="2400" dirty="0"/>
              <a:t> [</a:t>
            </a:r>
            <a:r>
              <a:rPr lang="cs-CZ" sz="2400" dirty="0"/>
              <a:t>2</a:t>
            </a:r>
            <a:r>
              <a:rPr lang="en-US" sz="2400" dirty="0"/>
              <a:t>][</a:t>
            </a:r>
            <a:r>
              <a:rPr lang="cs-CZ" sz="2400" dirty="0"/>
              <a:t>2</a:t>
            </a:r>
            <a:r>
              <a:rPr lang="en-US" sz="2400" dirty="0"/>
              <a:t>]</a:t>
            </a:r>
            <a:r>
              <a:rPr lang="cs-CZ" sz="2400" dirty="0"/>
              <a:t>*b</a:t>
            </a:r>
            <a:r>
              <a:rPr lang="en-US" sz="2400" dirty="0"/>
              <a:t> [</a:t>
            </a:r>
            <a:r>
              <a:rPr lang="cs-CZ" sz="2400" dirty="0"/>
              <a:t>2</a:t>
            </a:r>
            <a:r>
              <a:rPr lang="en-US" sz="2400" dirty="0"/>
              <a:t>][</a:t>
            </a:r>
            <a:r>
              <a:rPr lang="cs-CZ" sz="2400" dirty="0"/>
              <a:t>2</a:t>
            </a:r>
            <a:r>
              <a:rPr lang="en-US" sz="2400" dirty="0"/>
              <a:t>]</a:t>
            </a:r>
            <a:endParaRPr lang="cs-CZ" sz="2400" dirty="0"/>
          </a:p>
          <a:p>
            <a:r>
              <a:rPr lang="cs-CZ" sz="2400" dirty="0"/>
              <a:t>c</a:t>
            </a:r>
            <a:r>
              <a:rPr lang="en-US" sz="2400" dirty="0"/>
              <a:t>[</a:t>
            </a:r>
            <a:r>
              <a:rPr lang="cs-CZ" sz="2400" dirty="0"/>
              <a:t>2</a:t>
            </a:r>
            <a:r>
              <a:rPr lang="en-US" sz="2400" dirty="0"/>
              <a:t>][</a:t>
            </a:r>
            <a:r>
              <a:rPr lang="cs-CZ" sz="2400" dirty="0"/>
              <a:t>3</a:t>
            </a:r>
            <a:r>
              <a:rPr lang="en-US" sz="2400" dirty="0"/>
              <a:t>]</a:t>
            </a:r>
            <a:r>
              <a:rPr lang="cs-CZ" sz="2400" dirty="0"/>
              <a:t>=a</a:t>
            </a:r>
            <a:r>
              <a:rPr lang="en-US" sz="2400" dirty="0"/>
              <a:t> [</a:t>
            </a:r>
            <a:r>
              <a:rPr lang="cs-CZ" sz="2400" dirty="0"/>
              <a:t>2</a:t>
            </a:r>
            <a:r>
              <a:rPr lang="en-US" sz="2400" dirty="0"/>
              <a:t>][</a:t>
            </a:r>
            <a:r>
              <a:rPr lang="cs-CZ" sz="2400" dirty="0"/>
              <a:t>1</a:t>
            </a:r>
            <a:r>
              <a:rPr lang="en-US" sz="2400" dirty="0"/>
              <a:t>]</a:t>
            </a:r>
            <a:r>
              <a:rPr lang="cs-CZ" sz="2400" dirty="0"/>
              <a:t>*b</a:t>
            </a:r>
            <a:r>
              <a:rPr lang="en-US" sz="2400" dirty="0"/>
              <a:t> [</a:t>
            </a:r>
            <a:r>
              <a:rPr lang="cs-CZ" sz="2400" dirty="0"/>
              <a:t>1</a:t>
            </a:r>
            <a:r>
              <a:rPr lang="en-US" sz="2400" dirty="0"/>
              <a:t>][</a:t>
            </a:r>
            <a:r>
              <a:rPr lang="cs-CZ" sz="2400" dirty="0"/>
              <a:t>3</a:t>
            </a:r>
            <a:r>
              <a:rPr lang="en-US" sz="2400"/>
              <a:t>]</a:t>
            </a:r>
            <a:r>
              <a:rPr lang="cs-CZ" sz="2400" dirty="0"/>
              <a:t>+a</a:t>
            </a:r>
            <a:r>
              <a:rPr lang="en-US" sz="2400" dirty="0"/>
              <a:t> [</a:t>
            </a:r>
            <a:r>
              <a:rPr lang="cs-CZ" sz="2400" dirty="0"/>
              <a:t>2</a:t>
            </a:r>
            <a:r>
              <a:rPr lang="en-US" sz="2400" dirty="0"/>
              <a:t>][</a:t>
            </a:r>
            <a:r>
              <a:rPr lang="cs-CZ" sz="2400" dirty="0"/>
              <a:t>2</a:t>
            </a:r>
            <a:r>
              <a:rPr lang="en-US" sz="2400" dirty="0"/>
              <a:t>]</a:t>
            </a:r>
            <a:r>
              <a:rPr lang="cs-CZ" sz="2400" dirty="0"/>
              <a:t>*b</a:t>
            </a:r>
            <a:r>
              <a:rPr lang="en-US" sz="2400" dirty="0"/>
              <a:t> [</a:t>
            </a:r>
            <a:r>
              <a:rPr lang="cs-CZ" sz="2400" dirty="0"/>
              <a:t>2</a:t>
            </a:r>
            <a:r>
              <a:rPr lang="en-US" sz="2400" dirty="0"/>
              <a:t>][</a:t>
            </a:r>
            <a:r>
              <a:rPr lang="cs-CZ" sz="2400" dirty="0"/>
              <a:t>3</a:t>
            </a:r>
            <a:r>
              <a:rPr lang="en-US" sz="2400" dirty="0"/>
              <a:t>]</a:t>
            </a:r>
            <a:endParaRPr lang="cs-CZ" sz="2400" dirty="0"/>
          </a:p>
          <a:p>
            <a:r>
              <a:rPr lang="cs-CZ" sz="2400" dirty="0"/>
              <a:t>….</a:t>
            </a:r>
          </a:p>
          <a:p>
            <a:r>
              <a:rPr lang="cs-CZ" sz="2400" dirty="0"/>
              <a:t>c</a:t>
            </a:r>
            <a:r>
              <a:rPr lang="en-US" sz="2400" dirty="0"/>
              <a:t>[</a:t>
            </a:r>
            <a:r>
              <a:rPr lang="cs-CZ" sz="2400" dirty="0"/>
              <a:t>3</a:t>
            </a:r>
            <a:r>
              <a:rPr lang="en-US" sz="2400" dirty="0"/>
              <a:t>][</a:t>
            </a:r>
            <a:r>
              <a:rPr lang="cs-CZ" sz="2400" dirty="0"/>
              <a:t>3</a:t>
            </a:r>
            <a:r>
              <a:rPr lang="en-US" sz="2400" dirty="0"/>
              <a:t>]</a:t>
            </a:r>
            <a:r>
              <a:rPr lang="cs-CZ" sz="2400" dirty="0"/>
              <a:t>=a</a:t>
            </a:r>
            <a:r>
              <a:rPr lang="en-US" sz="2400" dirty="0"/>
              <a:t> [</a:t>
            </a:r>
            <a:r>
              <a:rPr lang="cs-CZ" sz="2400" dirty="0"/>
              <a:t>3</a:t>
            </a:r>
            <a:r>
              <a:rPr lang="en-US" sz="2400" dirty="0"/>
              <a:t>][</a:t>
            </a:r>
            <a:r>
              <a:rPr lang="cs-CZ" sz="2400" dirty="0"/>
              <a:t>1</a:t>
            </a:r>
            <a:r>
              <a:rPr lang="en-US" sz="2400" dirty="0"/>
              <a:t>]</a:t>
            </a:r>
            <a:r>
              <a:rPr lang="cs-CZ" sz="2400" dirty="0"/>
              <a:t>*b</a:t>
            </a:r>
            <a:r>
              <a:rPr lang="en-US" sz="2400" dirty="0"/>
              <a:t> [</a:t>
            </a:r>
            <a:r>
              <a:rPr lang="cs-CZ" sz="2400" dirty="0"/>
              <a:t>1</a:t>
            </a:r>
            <a:r>
              <a:rPr lang="en-US" sz="2400" dirty="0"/>
              <a:t>][</a:t>
            </a:r>
            <a:r>
              <a:rPr lang="cs-CZ" sz="2400" dirty="0"/>
              <a:t>3</a:t>
            </a:r>
            <a:r>
              <a:rPr lang="en-US" sz="2400" dirty="0"/>
              <a:t>]</a:t>
            </a:r>
            <a:r>
              <a:rPr lang="cs-CZ" sz="2400" dirty="0"/>
              <a:t>+a</a:t>
            </a:r>
            <a:r>
              <a:rPr lang="en-US" sz="2400" dirty="0"/>
              <a:t> [</a:t>
            </a:r>
            <a:r>
              <a:rPr lang="cs-CZ" sz="2400" dirty="0"/>
              <a:t>3</a:t>
            </a:r>
            <a:r>
              <a:rPr lang="en-US" sz="2400" dirty="0"/>
              <a:t>][</a:t>
            </a:r>
            <a:r>
              <a:rPr lang="cs-CZ" sz="2400" dirty="0"/>
              <a:t>2</a:t>
            </a:r>
            <a:r>
              <a:rPr lang="en-US" sz="2400" dirty="0"/>
              <a:t>]</a:t>
            </a:r>
            <a:r>
              <a:rPr lang="cs-CZ" sz="2400" dirty="0"/>
              <a:t>*b</a:t>
            </a:r>
            <a:r>
              <a:rPr lang="en-US" sz="2400" dirty="0"/>
              <a:t> [</a:t>
            </a:r>
            <a:r>
              <a:rPr lang="cs-CZ" sz="2400" dirty="0"/>
              <a:t>2</a:t>
            </a:r>
            <a:r>
              <a:rPr lang="en-US" sz="2400" dirty="0"/>
              <a:t>][</a:t>
            </a:r>
            <a:r>
              <a:rPr lang="cs-CZ" sz="2400" dirty="0"/>
              <a:t>1</a:t>
            </a:r>
            <a:r>
              <a:rPr lang="en-US" sz="2400" dirty="0"/>
              <a:t>]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254103" y="2233591"/>
            <a:ext cx="1221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konkrétní</a:t>
            </a:r>
            <a:br>
              <a:rPr lang="cs-CZ" dirty="0"/>
            </a:br>
            <a:r>
              <a:rPr lang="cs-CZ" dirty="0"/>
              <a:t>příklad</a:t>
            </a:r>
          </a:p>
        </p:txBody>
      </p:sp>
    </p:spTree>
    <p:extLst>
      <p:ext uri="{BB962C8B-B14F-4D97-AF65-F5344CB8AC3E}">
        <p14:creationId xmlns:p14="http://schemas.microsoft.com/office/powerpoint/2010/main" val="888141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1260524"/>
              </p:ext>
            </p:extLst>
          </p:nvPr>
        </p:nvGraphicFramePr>
        <p:xfrm>
          <a:off x="1403648" y="386621"/>
          <a:ext cx="6624735" cy="6361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9" name="SmartDraw" r:id="rId3" imgW="8697240" imgH="8352720" progId="SmartDraw.2">
                  <p:embed/>
                </p:oleObj>
              </mc:Choice>
              <mc:Fallback>
                <p:oleObj name="SmartDraw" r:id="rId3" imgW="8697240" imgH="835272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3648" y="386621"/>
                        <a:ext cx="6624735" cy="63613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ovéPole 3">
            <a:extLst>
              <a:ext uri="{FF2B5EF4-FFF2-40B4-BE49-F238E27FC236}">
                <a16:creationId xmlns:a16="http://schemas.microsoft.com/office/drawing/2014/main" id="{88BA9CDF-E849-478E-A69F-F76FF779E238}"/>
              </a:ext>
            </a:extLst>
          </p:cNvPr>
          <p:cNvSpPr txBox="1"/>
          <p:nvPr/>
        </p:nvSpPr>
        <p:spPr>
          <a:xfrm>
            <a:off x="251520" y="5445224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cs-CZ" sz="2800" dirty="0">
                <a:solidFill>
                  <a:srgbClr val="00B0F0"/>
                </a:solidFill>
              </a:rPr>
              <a:t>Toto řešení pracuje s indexováním od 1</a:t>
            </a:r>
          </a:p>
        </p:txBody>
      </p:sp>
    </p:spTree>
    <p:extLst>
      <p:ext uri="{BB962C8B-B14F-4D97-AF65-F5344CB8AC3E}">
        <p14:creationId xmlns:p14="http://schemas.microsoft.com/office/powerpoint/2010/main" val="14413327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08D87D-9467-48A9-8F55-4E6B42C4E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Čtení algoritmu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D74E32-1411-4A33-BEA3-BEB48D898D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400" dirty="0" err="1">
                <a:solidFill>
                  <a:schemeClr val="bg1"/>
                </a:solidFill>
              </a:rPr>
              <a:t>NEpoužívejte</a:t>
            </a:r>
            <a:r>
              <a:rPr lang="cs-CZ" sz="4400" dirty="0">
                <a:solidFill>
                  <a:schemeClr val="bg1"/>
                </a:solidFill>
              </a:rPr>
              <a:t> PS Diagram!!!</a:t>
            </a:r>
          </a:p>
        </p:txBody>
      </p:sp>
    </p:spTree>
    <p:extLst>
      <p:ext uri="{BB962C8B-B14F-4D97-AF65-F5344CB8AC3E}">
        <p14:creationId xmlns:p14="http://schemas.microsoft.com/office/powerpoint/2010/main" val="1626164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Čtení algoritmu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Máte k dispozici vývojový diagram algoritmu. Když se na vstupu načte níže uvedené pole, jaké hodnoty bude mít načtené pole na konci algoritmu a jakých hodnot budou postupně nabývat uvedené proměnné (i, j, P) v označeném místě algoritmu?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4149080"/>
            <a:ext cx="8855968" cy="2232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7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/>
          </p:nvPr>
        </p:nvGraphicFramePr>
        <p:xfrm>
          <a:off x="1403649" y="457944"/>
          <a:ext cx="6700682" cy="6283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" name="SmartDraw" r:id="rId3" imgW="8467200" imgH="7939800" progId="SmartDraw.2">
                  <p:embed/>
                </p:oleObj>
              </mc:Choice>
              <mc:Fallback>
                <p:oleObj name="SmartDraw" r:id="rId3" imgW="8467200" imgH="7939800" progId="SmartDraw.2">
                  <p:embed/>
                  <p:pic>
                    <p:nvPicPr>
                      <p:cNvPr id="2" name="Objek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3649" y="457944"/>
                        <a:ext cx="6700682" cy="62834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DEC25894-C8EF-4218-80D9-BC3F3FFC1529}"/>
              </a:ext>
            </a:extLst>
          </p:cNvPr>
          <p:cNvSpPr txBox="1"/>
          <p:nvPr/>
        </p:nvSpPr>
        <p:spPr>
          <a:xfrm>
            <a:off x="6660232" y="5628219"/>
            <a:ext cx="23042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Indexy prvků začínají od 1</a:t>
            </a:r>
          </a:p>
        </p:txBody>
      </p:sp>
    </p:spTree>
    <p:extLst>
      <p:ext uri="{BB962C8B-B14F-4D97-AF65-F5344CB8AC3E}">
        <p14:creationId xmlns:p14="http://schemas.microsoft.com/office/powerpoint/2010/main" val="1075748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2535560"/>
          </a:xfrm>
        </p:spPr>
        <p:txBody>
          <a:bodyPr>
            <a:noAutofit/>
          </a:bodyPr>
          <a:lstStyle/>
          <a:p>
            <a:r>
              <a:rPr lang="cs-CZ" dirty="0"/>
              <a:t>Vytvořte algoritmus, který načte pole čísel, vypíše nejmenší z nich a index prvku (prvního prvku s nejmenší hodnotou), ve kterém se nachází</a:t>
            </a:r>
          </a:p>
        </p:txBody>
      </p:sp>
    </p:spTree>
    <p:extLst>
      <p:ext uri="{BB962C8B-B14F-4D97-AF65-F5344CB8AC3E}">
        <p14:creationId xmlns:p14="http://schemas.microsoft.com/office/powerpoint/2010/main" val="13589488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0334433"/>
              </p:ext>
            </p:extLst>
          </p:nvPr>
        </p:nvGraphicFramePr>
        <p:xfrm>
          <a:off x="1331641" y="525468"/>
          <a:ext cx="6768751" cy="6347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4" name="SmartDraw" r:id="rId3" imgW="8467200" imgH="7939800" progId="SmartDraw.2">
                  <p:embed/>
                </p:oleObj>
              </mc:Choice>
              <mc:Fallback>
                <p:oleObj name="SmartDraw" r:id="rId3" imgW="8467200" imgH="793980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1641" y="525468"/>
                        <a:ext cx="6768751" cy="63472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545167"/>
            <a:ext cx="8855968" cy="2232442"/>
          </a:xfrm>
          <a:prstGeom prst="rect">
            <a:avLst/>
          </a:prstGeom>
        </p:spPr>
      </p:pic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510349"/>
              </p:ext>
            </p:extLst>
          </p:nvPr>
        </p:nvGraphicFramePr>
        <p:xfrm>
          <a:off x="5508104" y="5661248"/>
          <a:ext cx="2304256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32097"/>
              </p:ext>
            </p:extLst>
          </p:nvPr>
        </p:nvGraphicFramePr>
        <p:xfrm>
          <a:off x="5868145" y="1032557"/>
          <a:ext cx="213555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46208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22426" y="3356992"/>
            <a:ext cx="8229600" cy="340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251520" y="548680"/>
            <a:ext cx="85689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Máte k dispozici vývojový diagram algoritmu. Jaký bude výsledek algoritmu (výstup), když se na vstupu načte níže uvedená matice, jaké hodnoty bude mít načtená matice na konci algoritmu a jakých hodnot budou postupně nabývat uvedené proměnné (i, k, V) v označeném místě algoritmu?</a:t>
            </a:r>
          </a:p>
        </p:txBody>
      </p:sp>
    </p:spTree>
    <p:extLst>
      <p:ext uri="{BB962C8B-B14F-4D97-AF65-F5344CB8AC3E}">
        <p14:creationId xmlns:p14="http://schemas.microsoft.com/office/powerpoint/2010/main" val="15123639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/>
          </p:nvPr>
        </p:nvGraphicFramePr>
        <p:xfrm>
          <a:off x="172359" y="1052736"/>
          <a:ext cx="8665956" cy="4680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" name="SmartDraw" r:id="rId3" imgW="11545560" imgH="6235920" progId="SmartDraw.2">
                  <p:embed/>
                </p:oleObj>
              </mc:Choice>
              <mc:Fallback>
                <p:oleObj name="SmartDraw" r:id="rId3" imgW="11545560" imgH="6235920" progId="SmartDraw.2">
                  <p:embed/>
                  <p:pic>
                    <p:nvPicPr>
                      <p:cNvPr id="3" name="Objek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2359" y="1052736"/>
                        <a:ext cx="8665956" cy="46805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20F92A77-B013-40E5-B003-729D6FE4124E}"/>
              </a:ext>
            </a:extLst>
          </p:cNvPr>
          <p:cNvSpPr txBox="1"/>
          <p:nvPr/>
        </p:nvSpPr>
        <p:spPr>
          <a:xfrm>
            <a:off x="6660232" y="5628219"/>
            <a:ext cx="23042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Indexy prvků začínají od 1</a:t>
            </a:r>
          </a:p>
        </p:txBody>
      </p:sp>
    </p:spTree>
    <p:extLst>
      <p:ext uri="{BB962C8B-B14F-4D97-AF65-F5344CB8AC3E}">
        <p14:creationId xmlns:p14="http://schemas.microsoft.com/office/powerpoint/2010/main" val="19590463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887443"/>
              </p:ext>
            </p:extLst>
          </p:nvPr>
        </p:nvGraphicFramePr>
        <p:xfrm>
          <a:off x="237218" y="980728"/>
          <a:ext cx="8799278" cy="4752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7" name="SmartDraw" r:id="rId3" imgW="11545560" imgH="6235920" progId="SmartDraw.2">
                  <p:embed/>
                </p:oleObj>
              </mc:Choice>
              <mc:Fallback>
                <p:oleObj name="SmartDraw" r:id="rId3" imgW="11545560" imgH="623592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7218" y="980728"/>
                        <a:ext cx="8799278" cy="47525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Zástupný symbol pro obsah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422426" y="4418552"/>
            <a:ext cx="5661742" cy="2340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926287"/>
              </p:ext>
            </p:extLst>
          </p:nvPr>
        </p:nvGraphicFramePr>
        <p:xfrm>
          <a:off x="4139951" y="5032582"/>
          <a:ext cx="1631505" cy="1636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38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3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5593"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5593"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5593"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297762"/>
              </p:ext>
            </p:extLst>
          </p:nvPr>
        </p:nvGraphicFramePr>
        <p:xfrm>
          <a:off x="6876255" y="1505312"/>
          <a:ext cx="2088234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0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60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7759"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759"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759"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759"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759"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759"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759"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7759"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7759"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6588224" y="5517232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výpis algoritmu: </a:t>
            </a:r>
            <a:r>
              <a:rPr lang="cs-CZ" b="1" dirty="0">
                <a:solidFill>
                  <a:srgbClr val="FF0000"/>
                </a:solidFill>
              </a:rPr>
              <a:t>Součet je 19</a:t>
            </a:r>
          </a:p>
        </p:txBody>
      </p:sp>
    </p:spTree>
    <p:extLst>
      <p:ext uri="{BB962C8B-B14F-4D97-AF65-F5344CB8AC3E}">
        <p14:creationId xmlns:p14="http://schemas.microsoft.com/office/powerpoint/2010/main" val="265119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250879" y="587727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pokud by byla jistota, že pole je minimálně dvouprvkové, cyklus by mohl být „i=2..m“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3479226"/>
              </p:ext>
            </p:extLst>
          </p:nvPr>
        </p:nvGraphicFramePr>
        <p:xfrm>
          <a:off x="250879" y="1196752"/>
          <a:ext cx="8784756" cy="4536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4" name="SmartDraw" r:id="rId3" imgW="10212120" imgH="5274360" progId="SmartDraw.2">
                  <p:embed/>
                </p:oleObj>
              </mc:Choice>
              <mc:Fallback>
                <p:oleObj name="SmartDraw" r:id="rId3" imgW="10212120" imgH="527436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0879" y="1196752"/>
                        <a:ext cx="8784756" cy="45365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1808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99456"/>
          </a:xfrm>
        </p:spPr>
        <p:txBody>
          <a:bodyPr>
            <a:noAutofit/>
          </a:bodyPr>
          <a:lstStyle/>
          <a:p>
            <a:r>
              <a:rPr lang="cs-CZ" dirty="0"/>
              <a:t>Vytvořte algoritmus, který načte pole čísel a vypíše hodnotu mediánu</a:t>
            </a:r>
          </a:p>
        </p:txBody>
      </p:sp>
    </p:spTree>
    <p:extLst>
      <p:ext uri="{BB962C8B-B14F-4D97-AF65-F5344CB8AC3E}">
        <p14:creationId xmlns:p14="http://schemas.microsoft.com/office/powerpoint/2010/main" val="2680394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250879" y="587727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operací „seřaď a</a:t>
            </a:r>
            <a:r>
              <a:rPr lang="en-US" sz="2400" dirty="0"/>
              <a:t>[]</a:t>
            </a:r>
            <a:r>
              <a:rPr lang="cs-CZ" sz="2400" dirty="0"/>
              <a:t>“ je pole vzestupně seřazeno – </a:t>
            </a:r>
            <a:r>
              <a:rPr lang="cs-CZ" sz="2400" dirty="0" err="1"/>
              <a:t>Bubble</a:t>
            </a:r>
            <a:r>
              <a:rPr lang="cs-CZ" sz="2400" dirty="0"/>
              <a:t> sort nebo </a:t>
            </a:r>
            <a:r>
              <a:rPr lang="cs-CZ" sz="2400" dirty="0" err="1"/>
              <a:t>Select</a:t>
            </a:r>
            <a:r>
              <a:rPr lang="cs-CZ" sz="2400" dirty="0"/>
              <a:t> sort, či jiný algoritmus pro řazení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245780"/>
              </p:ext>
            </p:extLst>
          </p:nvPr>
        </p:nvGraphicFramePr>
        <p:xfrm>
          <a:off x="233835" y="1772816"/>
          <a:ext cx="8676323" cy="33123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5" name="SmartDraw" r:id="rId3" imgW="11580840" imgH="4420800" progId="SmartDraw.2">
                  <p:embed/>
                </p:oleObj>
              </mc:Choice>
              <mc:Fallback>
                <p:oleObj name="SmartDraw" r:id="rId3" imgW="11580840" imgH="442080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3835" y="1772816"/>
                        <a:ext cx="8676323" cy="33123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6372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2535560"/>
          </a:xfrm>
        </p:spPr>
        <p:txBody>
          <a:bodyPr>
            <a:noAutofit/>
          </a:bodyPr>
          <a:lstStyle/>
          <a:p>
            <a:r>
              <a:rPr lang="cs-CZ" dirty="0"/>
              <a:t>Vytvořte algoritmus, který načte pole celých čísel a vypíše absolutní a relativní četnost prvků se sudou hodnotou.</a:t>
            </a:r>
          </a:p>
        </p:txBody>
      </p:sp>
    </p:spTree>
    <p:extLst>
      <p:ext uri="{BB962C8B-B14F-4D97-AF65-F5344CB8AC3E}">
        <p14:creationId xmlns:p14="http://schemas.microsoft.com/office/powerpoint/2010/main" val="2688061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879381"/>
              </p:ext>
            </p:extLst>
          </p:nvPr>
        </p:nvGraphicFramePr>
        <p:xfrm>
          <a:off x="117897" y="1628800"/>
          <a:ext cx="8908206" cy="36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name="SmartDraw" r:id="rId3" imgW="11370240" imgH="4596120" progId="SmartDraw.2">
                  <p:embed/>
                </p:oleObj>
              </mc:Choice>
              <mc:Fallback>
                <p:oleObj name="SmartDraw" r:id="rId3" imgW="11370240" imgH="459612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7897" y="1628800"/>
                        <a:ext cx="8908206" cy="360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ovéPole 3">
            <a:extLst>
              <a:ext uri="{FF2B5EF4-FFF2-40B4-BE49-F238E27FC236}">
                <a16:creationId xmlns:a16="http://schemas.microsoft.com/office/drawing/2014/main" id="{FE7BB73D-32C6-40C9-99EA-2FDA75BF57DD}"/>
              </a:ext>
            </a:extLst>
          </p:cNvPr>
          <p:cNvSpPr txBox="1"/>
          <p:nvPr/>
        </p:nvSpPr>
        <p:spPr>
          <a:xfrm>
            <a:off x="5580112" y="5589240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cs-CZ" sz="2800" dirty="0">
                <a:solidFill>
                  <a:srgbClr val="00B0F0"/>
                </a:solidFill>
              </a:rPr>
              <a:t>Toto řešení pracuje s indexováním od 1</a:t>
            </a:r>
          </a:p>
        </p:txBody>
      </p:sp>
    </p:spTree>
    <p:extLst>
      <p:ext uri="{BB962C8B-B14F-4D97-AF65-F5344CB8AC3E}">
        <p14:creationId xmlns:p14="http://schemas.microsoft.com/office/powerpoint/2010/main" val="3145884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455440"/>
          </a:xfrm>
        </p:spPr>
        <p:txBody>
          <a:bodyPr>
            <a:noAutofit/>
          </a:bodyPr>
          <a:lstStyle/>
          <a:p>
            <a:r>
              <a:rPr lang="cs-CZ" dirty="0"/>
              <a:t>Vytvořte algoritmus, který načte matici a vytvoří novou matici, transponovanou z načtené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3422385"/>
              </p:ext>
            </p:extLst>
          </p:nvPr>
        </p:nvGraphicFramePr>
        <p:xfrm>
          <a:off x="1684801" y="2204864"/>
          <a:ext cx="6642554" cy="4619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6" name="SmartDraw" r:id="rId3" imgW="11772000" imgH="8187120" progId="SmartDraw.2">
                  <p:embed/>
                </p:oleObj>
              </mc:Choice>
              <mc:Fallback>
                <p:oleObj name="SmartDraw" r:id="rId3" imgW="11772000" imgH="818712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84801" y="2204864"/>
                        <a:ext cx="6642554" cy="46196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3605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2801555"/>
              </p:ext>
            </p:extLst>
          </p:nvPr>
        </p:nvGraphicFramePr>
        <p:xfrm>
          <a:off x="2339752" y="534088"/>
          <a:ext cx="4619820" cy="5991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9" name="SmartDraw" r:id="rId3" imgW="5337000" imgH="6923520" progId="SmartDraw.2">
                  <p:embed/>
                </p:oleObj>
              </mc:Choice>
              <mc:Fallback>
                <p:oleObj name="SmartDraw" r:id="rId3" imgW="5337000" imgH="692352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39752" y="534088"/>
                        <a:ext cx="4619820" cy="59912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ovéPole 3">
            <a:extLst>
              <a:ext uri="{FF2B5EF4-FFF2-40B4-BE49-F238E27FC236}">
                <a16:creationId xmlns:a16="http://schemas.microsoft.com/office/drawing/2014/main" id="{9A626C7B-F94E-4E14-8353-7497C0C87EF9}"/>
              </a:ext>
            </a:extLst>
          </p:cNvPr>
          <p:cNvSpPr txBox="1"/>
          <p:nvPr/>
        </p:nvSpPr>
        <p:spPr>
          <a:xfrm>
            <a:off x="5724128" y="404664"/>
            <a:ext cx="33123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cs-CZ" sz="2800" dirty="0">
                <a:solidFill>
                  <a:srgbClr val="00B0F0"/>
                </a:solidFill>
              </a:rPr>
              <a:t>Toto řešení pracuje s indexováním od 1</a:t>
            </a:r>
          </a:p>
        </p:txBody>
      </p:sp>
    </p:spTree>
    <p:extLst>
      <p:ext uri="{BB962C8B-B14F-4D97-AF65-F5344CB8AC3E}">
        <p14:creationId xmlns:p14="http://schemas.microsoft.com/office/powerpoint/2010/main" val="14936054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Základy Informatiky&amp;#x0D;&amp;#x0A;14ZINF&amp;quot;&quot;/&gt;&lt;property id=&quot;20307&quot; value=&quot;256&quot;/&gt;&lt;/object&gt;&lt;object type=&quot;3&quot; unique_id=&quot;13176&quot;&gt;&lt;property id=&quot;20148&quot; value=&quot;5&quot;/&gt;&lt;property id=&quot;20300&quot; value=&quot;Slide 3 - &amp;quot;Programovací jazyk KAREL&amp;quot;&quot;/&gt;&lt;property id=&quot;20307&quot; value=&quot;326&quot;/&gt;&lt;/object&gt;&lt;object type=&quot;3&quot; unique_id=&quot;13178&quot;&gt;&lt;property id=&quot;20148&quot; value=&quot;5&quot;/&gt;&lt;property id=&quot;20300&quot; value=&quot;Slide 2 - &amp;quot;Řešení úkolu&amp;#x0D;&amp;#x0A;z minulé&amp;#x0D;&amp;#x0A;hodiny&amp;quot;&quot;/&gt;&lt;property id=&quot;20307&quot; value=&quot;336&quot;/&gt;&lt;/object&gt;&lt;object type=&quot;3&quot; unique_id=&quot;13179&quot;&gt;&lt;property id=&quot;20148&quot; value=&quot;5&quot;/&gt;&lt;property id=&quot;20300&quot; value=&quot;Slide 4 - &amp;quot;Karel – elementární operace&amp;quot;&quot;/&gt;&lt;property id=&quot;20307&quot; value=&quot;337&quot;/&gt;&lt;/object&gt;&lt;object type=&quot;3&quot; unique_id=&quot;13180&quot;&gt;&lt;property id=&quot;20148&quot; value=&quot;5&quot;/&gt;&lt;property id=&quot;20300&quot; value=&quot;Slide 5 - &amp;quot;Karel – základní podmínky&amp;quot;&quot;/&gt;&lt;property id=&quot;20307&quot; value=&quot;338&quot;/&gt;&lt;/object&gt;&lt;object type=&quot;3&quot; unique_id=&quot;13181&quot;&gt;&lt;property id=&quot;20148&quot; value=&quot;5&quot;/&gt;&lt;property id=&quot;20300&quot; value=&quot;Slide 6 - &amp;quot;Karel – zápis podmínek&amp;quot;&quot;/&gt;&lt;property id=&quot;20307&quot; value=&quot;339&quot;/&gt;&lt;/object&gt;&lt;object type=&quot;3&quot; unique_id=&quot;13182&quot;&gt;&lt;property id=&quot;20148&quot; value=&quot;5&quot;/&gt;&lt;property id=&quot;20300&quot; value=&quot;Slide 7 - &amp;quot;Karel – příklad na JeCihla I.&amp;quot;&quot;/&gt;&lt;property id=&quot;20307&quot; value=&quot;341&quot;/&gt;&lt;/object&gt;&lt;object type=&quot;3&quot; unique_id=&quot;13183&quot;&gt;&lt;property id=&quot;20148&quot; value=&quot;5&quot;/&gt;&lt;property id=&quot;20300&quot; value=&quot;Slide 8 - &amp;quot;Karel – příklad na JeCihla II.&amp;quot;&quot;/&gt;&lt;property id=&quot;20307&quot; value=&quot;342&quot;/&gt;&lt;/object&gt;&lt;object type=&quot;3&quot; unique_id=&quot;13184&quot;&gt;&lt;property id=&quot;20148&quot; value=&quot;5&quot;/&gt;&lt;property id=&quot;20300&quot; value=&quot;Slide 9 - &amp;quot;Karel - cykly&amp;quot;&quot;/&gt;&lt;property id=&quot;20307&quot; value=&quot;343&quot;/&gt;&lt;/object&gt;&lt;object type=&quot;3&quot; unique_id=&quot;13185&quot;&gt;&lt;property id=&quot;20148&quot; value=&quot;5&quot;/&gt;&lt;property id=&quot;20300&quot; value=&quot;Slide 10 - &amp;quot;Karel – příklad na cyklus&amp;quot;&quot;/&gt;&lt;property id=&quot;20307&quot; value=&quot;344&quot;/&gt;&lt;/object&gt;&lt;object type=&quot;3&quot; unique_id=&quot;13186&quot;&gt;&lt;property id=&quot;20148&quot; value=&quot;5&quot;/&gt;&lt;property id=&quot;20300&quot; value=&quot;Slide 11 - &amp;quot;Některé chyby&amp;quot;&quot;/&gt;&lt;property id=&quot;20307&quot; value=&quot;345&quot;/&gt;&lt;/object&gt;&lt;object type=&quot;3&quot; unique_id=&quot;13187&quot;&gt;&lt;property id=&quot;20148&quot; value=&quot;5&quot;/&gt;&lt;property id=&quot;20300&quot; value=&quot;Slide 12 - &amp;quot;Komentáře&amp;quot;&quot;/&gt;&lt;property id=&quot;20307&quot; value=&quot;346&quot;/&gt;&lt;/object&gt;&lt;object type=&quot;3&quot; unique_id=&quot;13188&quot;&gt;&lt;property id=&quot;20148&quot; value=&quot;5&quot;/&gt;&lt;property id=&quot;20300&quot; value=&quot;Slide 13 - &amp;quot;Pomůcka (shrnutí)&amp;quot;&quot;/&gt;&lt;property id=&quot;20307&quot; value=&quot;349&quot;/&gt;&lt;/object&gt;&lt;object type=&quot;3&quot; unique_id=&quot;13189&quot;&gt;&lt;property id=&quot;20148&quot; value=&quot;5&quot;/&gt;&lt;property id=&quot;20300&quot; value=&quot;Slide 14 - &amp;quot;Vytvoření procedury (nové příkazy)&amp;quot;&quot;/&gt;&lt;property id=&quot;20307&quot; value=&quot;347&quot;/&gt;&lt;/object&gt;&lt;object type=&quot;3&quot; unique_id=&quot;13190&quot;&gt;&lt;property id=&quot;20148&quot; value=&quot;5&quot;/&gt;&lt;property id=&quot;20300&quot; value=&quot;Slide 15 - &amp;quot;Vytvoření procedury (nové příkazy)&amp;quot;&quot;/&gt;&lt;property id=&quot;20307&quot; value=&quot;351&quot;/&gt;&lt;/object&gt;&lt;object type=&quot;3&quot; unique_id=&quot;13191&quot;&gt;&lt;property id=&quot;20148&quot; value=&quot;5&quot;/&gt;&lt;property id=&quot;20300&quot; value=&quot;Slide 16 - &amp;quot;Vytvoření procedury (nové příkazy)&amp;quot;&quot;/&gt;&lt;property id=&quot;20307&quot; value=&quot;352&quot;/&gt;&lt;/object&gt;&lt;object type=&quot;3&quot; unique_id=&quot;13192&quot;&gt;&lt;property id=&quot;20148&quot; value=&quot;5&quot;/&gt;&lt;property id=&quot;20300&quot; value=&quot;Slide 17 - &amp;quot;Vytvořte procedury (nové příkazy) + zapište vývojovým diagramem&amp;quot;&quot;/&gt;&lt;property id=&quot;20307&quot; value=&quot;350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řehlednost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5226</TotalTime>
  <Words>704</Words>
  <Application>Microsoft Office PowerPoint</Application>
  <PresentationFormat>Předvádění na obrazovce (4:3)</PresentationFormat>
  <Paragraphs>131</Paragraphs>
  <Slides>23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Přehlednost</vt:lpstr>
      <vt:lpstr>SmartDraw</vt:lpstr>
      <vt:lpstr>Algoritmizace  a datové struktury (14ASD)</vt:lpstr>
      <vt:lpstr>Vytvořte algoritmus, který načte pole čísel, vypíše nejmenší z nich a index prvku (prvního prvku s nejmenší hodnotou), ve kterém se nachází</vt:lpstr>
      <vt:lpstr>Prezentace aplikace PowerPoint</vt:lpstr>
      <vt:lpstr>Vytvořte algoritmus, který načte pole čísel a vypíše hodnotu mediánu</vt:lpstr>
      <vt:lpstr>Prezentace aplikace PowerPoint</vt:lpstr>
      <vt:lpstr>Vytvořte algoritmus, který načte pole celých čísel a vypíše absolutní a relativní četnost prvků se sudou hodnotou.</vt:lpstr>
      <vt:lpstr>Prezentace aplikace PowerPoint</vt:lpstr>
      <vt:lpstr>Vytvořte algoritmus, který načte matici a vytvoří novou matici, transponovanou z načtené</vt:lpstr>
      <vt:lpstr>Prezentace aplikace PowerPoint</vt:lpstr>
      <vt:lpstr>Pomocí vývojového diagramu zapište algoritmus na sečtení všech prvků v matici, které jsou zároveň v lichých sloupcích a lichých řádcích. Tyto prvky navíc nastavte na hodnotu 0 (nula).  </vt:lpstr>
      <vt:lpstr>Prezentace aplikace PowerPoint</vt:lpstr>
      <vt:lpstr>Prezentace aplikace PowerPoint</vt:lpstr>
      <vt:lpstr>Vytvořte obecný algoritmus, který načte dvě matice stejného rozměru a do třetí vytvořené matice vloží jejich součet.</vt:lpstr>
      <vt:lpstr>Prezentace aplikace PowerPoint</vt:lpstr>
      <vt:lpstr>Vytvořte obecný algoritmus, který načte dvě matice a do třetí vytvořené matice vloží jejich součin.</vt:lpstr>
      <vt:lpstr>Prezentace aplikace PowerPoint</vt:lpstr>
      <vt:lpstr>Čtení algoritmu</vt:lpstr>
      <vt:lpstr>Čtení algoritmu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</dc:title>
  <dc:creator>K614</dc:creator>
  <cp:lastModifiedBy>MJe</cp:lastModifiedBy>
  <cp:revision>740</cp:revision>
  <dcterms:created xsi:type="dcterms:W3CDTF">2011-10-19T16:54:09Z</dcterms:created>
  <dcterms:modified xsi:type="dcterms:W3CDTF">2020-12-02T07:09:59Z</dcterms:modified>
</cp:coreProperties>
</file>