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382" r:id="rId2"/>
    <p:sldId id="369" r:id="rId3"/>
    <p:sldId id="390" r:id="rId4"/>
    <p:sldId id="391" r:id="rId5"/>
    <p:sldId id="389" r:id="rId6"/>
    <p:sldId id="392" r:id="rId7"/>
    <p:sldId id="384" r:id="rId8"/>
    <p:sldId id="383" r:id="rId9"/>
    <p:sldId id="394" r:id="rId10"/>
    <p:sldId id="395" r:id="rId11"/>
    <p:sldId id="396" r:id="rId12"/>
    <p:sldId id="385" r:id="rId13"/>
    <p:sldId id="386" r:id="rId14"/>
    <p:sldId id="387" r:id="rId15"/>
    <p:sldId id="398" r:id="rId16"/>
    <p:sldId id="399" r:id="rId17"/>
    <p:sldId id="388" r:id="rId18"/>
    <p:sldId id="397" r:id="rId19"/>
  </p:sldIdLst>
  <p:sldSz cx="9144000" cy="6858000" type="screen4x3"/>
  <p:notesSz cx="6858000" cy="9144000"/>
  <p:custDataLst>
    <p:tags r:id="rId21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5C500F4-A4C3-4500-AB42-B7588EB66718}" type="datetimeFigureOut">
              <a:rPr lang="cs-CZ"/>
              <a:pPr>
                <a:defRPr/>
              </a:pPr>
              <a:t>6. 1. 2018</a:t>
            </a:fld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A2B6A6-3BF4-4D24-8757-4E59ECC23A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215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39D8B-FD8F-451B-BCFB-C2F8FE8C4F56}" type="datetime10">
              <a:rPr lang="cs-CZ" smtClean="0"/>
              <a:t>16:45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2726F-3487-413C-B98C-88A5C57A59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DD787-F49C-4264-8EAF-3498858E3333}" type="datetime10">
              <a:rPr lang="cs-CZ" smtClean="0"/>
              <a:t>16:45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F8858-2AD5-42F9-8D64-E96D5545B1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40E42-66B3-4F4D-85A2-18B488332CEE}" type="datetime10">
              <a:rPr lang="cs-CZ" smtClean="0"/>
              <a:t>16:45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427B-EFAF-4C5C-8F67-8BEB69FFA5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0F0B1-07B5-4AAB-846B-F8C6E94A97B2}" type="datetime10">
              <a:rPr lang="cs-CZ" smtClean="0"/>
              <a:t>16:45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F76A0-FE37-4F68-A2F4-4F82EB9826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15D97-A175-4D94-B5D9-C7F3316C14C7}" type="datetime10">
              <a:rPr lang="cs-CZ" smtClean="0"/>
              <a:t>16:45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91485-7B0D-41E2-8379-A93BF1699D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9313F-3CFE-446F-BF1C-70F5C0C36A0D}" type="datetime10">
              <a:rPr lang="cs-CZ" smtClean="0"/>
              <a:t>16:45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2222B-CB6B-4E48-AE88-4D5616F17D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E5CA5-9B9C-48F7-AEC6-C27ADD6887AD}" type="datetime10">
              <a:rPr lang="cs-CZ" smtClean="0"/>
              <a:t>16:45</a:t>
            </a:fld>
            <a:endParaRPr lang="cs-CZ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1A9D8-39EE-4620-BE70-DD5EAF8D4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5E6D6-9431-4BE7-80C9-89B35653B05B}" type="datetime10">
              <a:rPr lang="cs-CZ" smtClean="0"/>
              <a:t>16:45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113E0-F4D3-467E-9F0A-D48CD8A932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699DF-2244-4474-B264-20E322EF26B1}" type="datetime10">
              <a:rPr lang="cs-CZ" smtClean="0"/>
              <a:t>16:45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23738-4BB3-4A3C-8544-6852F656F7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8BD1D-1487-4BBA-9957-F45FA6CED51C}" type="datetime10">
              <a:rPr lang="cs-CZ" smtClean="0"/>
              <a:t>16:45</a:t>
            </a:fld>
            <a:endParaRPr 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E333D-845F-4923-99AE-3DFEE0AC91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4AA95-40A0-49B6-BE71-26C59B573FB8}" type="datetime10">
              <a:rPr lang="cs-CZ" smtClean="0"/>
              <a:t>16:45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99A34-5C19-4F98-ADC7-A99F447A62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2464200-BF15-47FB-8452-3B3FCF199724}" type="datetime10">
              <a:rPr lang="cs-CZ" smtClean="0"/>
              <a:t>16:45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C73F509-7BC1-4CCD-8A1D-08C3135036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8" r:id="rId5"/>
    <p:sldLayoutId id="2147483693" r:id="rId6"/>
    <p:sldLayoutId id="2147483692" r:id="rId7"/>
    <p:sldLayoutId id="2147483699" r:id="rId8"/>
    <p:sldLayoutId id="2147483691" r:id="rId9"/>
    <p:sldLayoutId id="2147483690" r:id="rId10"/>
    <p:sldLayoutId id="214748368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Algoritmizace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a </a:t>
            </a:r>
            <a:r>
              <a:rPr lang="cs-CZ" b="1" dirty="0"/>
              <a:t>datové struktury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(14ASD)</a:t>
            </a:r>
          </a:p>
        </p:txBody>
      </p:sp>
      <p:sp>
        <p:nvSpPr>
          <p:cNvPr id="9219" name="Podnadpi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/>
            <a:r>
              <a:rPr lang="cs-CZ" altLang="cs-CZ" dirty="0" smtClean="0"/>
              <a:t>12. cvičení</a:t>
            </a:r>
          </a:p>
        </p:txBody>
      </p:sp>
    </p:spTree>
    <p:extLst>
      <p:ext uri="{BB962C8B-B14F-4D97-AF65-F5344CB8AC3E}">
        <p14:creationId xmlns:p14="http://schemas.microsoft.com/office/powerpoint/2010/main" val="419006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Pole (</a:t>
            </a:r>
            <a:r>
              <a:rPr lang="cs-CZ" dirty="0" err="1" smtClean="0"/>
              <a:t>Array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prvky v paměti uloženy za sebou</a:t>
            </a:r>
          </a:p>
          <a:p>
            <a:r>
              <a:rPr lang="cs-CZ" dirty="0" smtClean="0"/>
              <a:t>v </a:t>
            </a:r>
            <a:r>
              <a:rPr lang="cs-CZ" dirty="0"/>
              <a:t>paměti </a:t>
            </a:r>
            <a:r>
              <a:rPr lang="cs-CZ" dirty="0" smtClean="0"/>
              <a:t>je určené </a:t>
            </a:r>
            <a:r>
              <a:rPr lang="cs-CZ" dirty="0"/>
              <a:t>jenom </a:t>
            </a:r>
            <a:r>
              <a:rPr lang="cs-CZ" dirty="0" smtClean="0"/>
              <a:t>znalostí jeho začátku </a:t>
            </a:r>
            <a:r>
              <a:rPr lang="cs-CZ" dirty="0"/>
              <a:t>a kolik místa v paměti zabírají jeho </a:t>
            </a:r>
            <a:r>
              <a:rPr lang="cs-CZ" dirty="0" smtClean="0"/>
              <a:t>prvky</a:t>
            </a:r>
          </a:p>
          <a:p>
            <a:r>
              <a:rPr lang="cs-CZ" dirty="0" smtClean="0"/>
              <a:t>při práci s konkrétním prvkem pak </a:t>
            </a:r>
            <a:r>
              <a:rPr lang="cs-CZ" dirty="0"/>
              <a:t>podle indexu a podle velikosti prvků </a:t>
            </a:r>
            <a:r>
              <a:rPr lang="cs-CZ" dirty="0" smtClean="0"/>
              <a:t>„počítač“ vypočítá, kde najde požadovaný prvek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165026"/>
              </p:ext>
            </p:extLst>
          </p:nvPr>
        </p:nvGraphicFramePr>
        <p:xfrm>
          <a:off x="888699" y="4509120"/>
          <a:ext cx="7776864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108"/>
                <a:gridCol w="972108"/>
                <a:gridCol w="972108"/>
                <a:gridCol w="972108"/>
                <a:gridCol w="972108"/>
                <a:gridCol w="972108"/>
                <a:gridCol w="972108"/>
                <a:gridCol w="972108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10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</a:t>
                      </a:r>
                      <a:endParaRPr lang="cs-CZ" sz="24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Přímá spojnice se šipkou 4"/>
          <p:cNvCxnSpPr/>
          <p:nvPr/>
        </p:nvCxnSpPr>
        <p:spPr>
          <a:xfrm flipV="1">
            <a:off x="1320499" y="5733082"/>
            <a:ext cx="0" cy="5762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6"/>
          <p:cNvSpPr txBox="1">
            <a:spLocks noChangeArrowheads="1"/>
          </p:cNvSpPr>
          <p:nvPr/>
        </p:nvSpPr>
        <p:spPr bwMode="auto">
          <a:xfrm>
            <a:off x="420387" y="6306170"/>
            <a:ext cx="6477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/>
              <a:t>i=</a:t>
            </a:r>
          </a:p>
        </p:txBody>
      </p:sp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1104599" y="6306170"/>
            <a:ext cx="4318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/>
              <a:t>1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 flipV="1">
            <a:off x="2399999" y="5694982"/>
            <a:ext cx="0" cy="5762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9"/>
          <p:cNvSpPr txBox="1">
            <a:spLocks noChangeArrowheads="1"/>
          </p:cNvSpPr>
          <p:nvPr/>
        </p:nvSpPr>
        <p:spPr bwMode="auto">
          <a:xfrm>
            <a:off x="2184099" y="6306170"/>
            <a:ext cx="4318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/>
              <a:t>2</a:t>
            </a:r>
          </a:p>
        </p:txBody>
      </p:sp>
      <p:cxnSp>
        <p:nvCxnSpPr>
          <p:cNvPr id="10" name="Přímá spojnice se šipkou 9"/>
          <p:cNvCxnSpPr/>
          <p:nvPr/>
        </p:nvCxnSpPr>
        <p:spPr>
          <a:xfrm flipV="1">
            <a:off x="3371549" y="5717207"/>
            <a:ext cx="0" cy="5762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1"/>
          <p:cNvSpPr txBox="1">
            <a:spLocks noChangeArrowheads="1"/>
          </p:cNvSpPr>
          <p:nvPr/>
        </p:nvSpPr>
        <p:spPr bwMode="auto">
          <a:xfrm>
            <a:off x="3157237" y="6306170"/>
            <a:ext cx="43021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/>
              <a:t>3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 flipV="1">
            <a:off x="4290712" y="5704507"/>
            <a:ext cx="0" cy="5762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3"/>
          <p:cNvSpPr txBox="1">
            <a:spLocks noChangeArrowheads="1"/>
          </p:cNvSpPr>
          <p:nvPr/>
        </p:nvSpPr>
        <p:spPr bwMode="auto">
          <a:xfrm>
            <a:off x="4074812" y="6306170"/>
            <a:ext cx="4318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/>
              <a:t>4</a:t>
            </a:r>
          </a:p>
        </p:txBody>
      </p:sp>
      <p:cxnSp>
        <p:nvCxnSpPr>
          <p:cNvPr id="14" name="Přímá spojnice se šipkou 13"/>
          <p:cNvCxnSpPr/>
          <p:nvPr/>
        </p:nvCxnSpPr>
        <p:spPr>
          <a:xfrm flipV="1">
            <a:off x="5208287" y="5693395"/>
            <a:ext cx="0" cy="5746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5"/>
          <p:cNvSpPr txBox="1">
            <a:spLocks noChangeArrowheads="1"/>
          </p:cNvSpPr>
          <p:nvPr/>
        </p:nvSpPr>
        <p:spPr bwMode="auto">
          <a:xfrm>
            <a:off x="4993974" y="6306170"/>
            <a:ext cx="43021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/>
              <a:t>5</a:t>
            </a:r>
          </a:p>
        </p:txBody>
      </p:sp>
      <p:cxnSp>
        <p:nvCxnSpPr>
          <p:cNvPr id="16" name="Přímá spojnice se šipkou 15"/>
          <p:cNvCxnSpPr/>
          <p:nvPr/>
        </p:nvCxnSpPr>
        <p:spPr>
          <a:xfrm flipV="1">
            <a:off x="6238574" y="5680695"/>
            <a:ext cx="0" cy="5762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7"/>
          <p:cNvSpPr txBox="1">
            <a:spLocks noChangeArrowheads="1"/>
          </p:cNvSpPr>
          <p:nvPr/>
        </p:nvSpPr>
        <p:spPr bwMode="auto">
          <a:xfrm>
            <a:off x="6022674" y="6306170"/>
            <a:ext cx="4318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/>
              <a:t>6</a:t>
            </a:r>
          </a:p>
        </p:txBody>
      </p:sp>
      <p:cxnSp>
        <p:nvCxnSpPr>
          <p:cNvPr id="18" name="Přímá spojnice se šipkou 17"/>
          <p:cNvCxnSpPr/>
          <p:nvPr/>
        </p:nvCxnSpPr>
        <p:spPr>
          <a:xfrm flipV="1">
            <a:off x="7157737" y="5667995"/>
            <a:ext cx="0" cy="5762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9"/>
          <p:cNvSpPr txBox="1">
            <a:spLocks noChangeArrowheads="1"/>
          </p:cNvSpPr>
          <p:nvPr/>
        </p:nvSpPr>
        <p:spPr bwMode="auto">
          <a:xfrm>
            <a:off x="6941837" y="6306170"/>
            <a:ext cx="43021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/>
              <a:t>7</a:t>
            </a:r>
          </a:p>
        </p:txBody>
      </p:sp>
      <p:cxnSp>
        <p:nvCxnSpPr>
          <p:cNvPr id="20" name="Přímá spojnice se šipkou 19"/>
          <p:cNvCxnSpPr/>
          <p:nvPr/>
        </p:nvCxnSpPr>
        <p:spPr>
          <a:xfrm flipV="1">
            <a:off x="8146749" y="5655295"/>
            <a:ext cx="0" cy="5762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1"/>
          <p:cNvSpPr txBox="1">
            <a:spLocks noChangeArrowheads="1"/>
          </p:cNvSpPr>
          <p:nvPr/>
        </p:nvSpPr>
        <p:spPr bwMode="auto">
          <a:xfrm>
            <a:off x="7930849" y="6306170"/>
            <a:ext cx="4318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73682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	Pole 	vs. 		spojový seznam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prvky v paměti za sebou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statická struktura</a:t>
            </a:r>
          </a:p>
          <a:p>
            <a:endParaRPr lang="cs-CZ" dirty="0" smtClean="0"/>
          </a:p>
          <a:p>
            <a:r>
              <a:rPr lang="cs-CZ" dirty="0" smtClean="0"/>
              <a:t>rychlý přístup k prvku</a:t>
            </a:r>
          </a:p>
          <a:p>
            <a:endParaRPr lang="cs-CZ" dirty="0"/>
          </a:p>
          <a:p>
            <a:r>
              <a:rPr lang="cs-CZ" dirty="0" smtClean="0"/>
              <a:t>problematické přidání dalšího prvku dovnitř pole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prvky v paměti umístěny „kde je volno“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dynamická struktura</a:t>
            </a:r>
          </a:p>
          <a:p>
            <a:endParaRPr lang="cs-CZ" dirty="0"/>
          </a:p>
          <a:p>
            <a:r>
              <a:rPr lang="cs-CZ" dirty="0" smtClean="0"/>
              <a:t>pomalejší přístup k prvku</a:t>
            </a:r>
          </a:p>
          <a:p>
            <a:endParaRPr lang="cs-CZ" dirty="0"/>
          </a:p>
          <a:p>
            <a:r>
              <a:rPr lang="cs-CZ" dirty="0" smtClean="0"/>
              <a:t>snadné přidání dalšího prvku dovnitř seznamu</a:t>
            </a:r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964166"/>
              </p:ext>
            </p:extLst>
          </p:nvPr>
        </p:nvGraphicFramePr>
        <p:xfrm>
          <a:off x="672948" y="5589240"/>
          <a:ext cx="3500424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553"/>
                <a:gridCol w="437553"/>
                <a:gridCol w="437553"/>
                <a:gridCol w="437553"/>
                <a:gridCol w="437553"/>
                <a:gridCol w="437553"/>
                <a:gridCol w="437553"/>
                <a:gridCol w="437553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448" y="5265204"/>
            <a:ext cx="3604784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776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Fronta (</a:t>
            </a:r>
            <a:r>
              <a:rPr lang="cs-CZ" dirty="0" err="1" smtClean="0"/>
              <a:t>Queue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nový prvek se přidává na konec seznamu</a:t>
            </a:r>
          </a:p>
          <a:p>
            <a:r>
              <a:rPr lang="cs-CZ" dirty="0" smtClean="0"/>
              <a:t>prvek se odebírá ze začátku seznamu</a:t>
            </a:r>
          </a:p>
          <a:p>
            <a:endParaRPr lang="cs-CZ" dirty="0"/>
          </a:p>
          <a:p>
            <a:r>
              <a:rPr lang="cs-CZ" dirty="0" err="1" smtClean="0"/>
              <a:t>FIFO</a:t>
            </a:r>
            <a:r>
              <a:rPr lang="cs-CZ" dirty="0" smtClean="0"/>
              <a:t> – </a:t>
            </a:r>
            <a:r>
              <a:rPr lang="cs-CZ" dirty="0" err="1" smtClean="0"/>
              <a:t>First</a:t>
            </a:r>
            <a:r>
              <a:rPr lang="cs-CZ" dirty="0" smtClean="0"/>
              <a:t> In,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realizace spojovým seznamem</a:t>
            </a:r>
          </a:p>
          <a:p>
            <a:r>
              <a:rPr lang="cs-CZ" dirty="0" smtClean="0"/>
              <a:t>používají se 2 ukazatele – jeden na začátek, druhý na konec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610" y="2636912"/>
            <a:ext cx="3733800" cy="2505075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8545124" y="188640"/>
            <a:ext cx="461665" cy="6576933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r>
              <a:rPr lang="en-US" dirty="0" smtClean="0"/>
              <a:t>https</a:t>
            </a:r>
            <a:r>
              <a:rPr lang="en-US" dirty="0"/>
              <a:t>://commons.wikimedia.org/w/index.php?curid=7586271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84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Zásobník (</a:t>
            </a:r>
            <a:r>
              <a:rPr lang="cs-CZ" dirty="0" err="1" smtClean="0"/>
              <a:t>Stack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nový prvek se přidává na začátek seznamu</a:t>
            </a:r>
          </a:p>
          <a:p>
            <a:r>
              <a:rPr lang="cs-CZ" dirty="0" smtClean="0"/>
              <a:t>prvky se odebírají ze začátku seznamu</a:t>
            </a:r>
          </a:p>
          <a:p>
            <a:endParaRPr lang="cs-CZ" dirty="0"/>
          </a:p>
          <a:p>
            <a:r>
              <a:rPr lang="cs-CZ" dirty="0" smtClean="0"/>
              <a:t>LIFO </a:t>
            </a:r>
            <a:r>
              <a:rPr lang="cs-CZ" dirty="0"/>
              <a:t>– </a:t>
            </a:r>
            <a:r>
              <a:rPr lang="cs-CZ" dirty="0" smtClean="0"/>
              <a:t>Last </a:t>
            </a:r>
            <a:r>
              <a:rPr lang="cs-CZ" dirty="0"/>
              <a:t>In,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Out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realizace </a:t>
            </a:r>
            <a:r>
              <a:rPr lang="cs-CZ" dirty="0"/>
              <a:t>spojovým seznamem</a:t>
            </a:r>
          </a:p>
          <a:p>
            <a:r>
              <a:rPr lang="cs-CZ" dirty="0" smtClean="0"/>
              <a:t>používá </a:t>
            </a:r>
            <a:r>
              <a:rPr lang="cs-CZ" dirty="0"/>
              <a:t>se </a:t>
            </a:r>
            <a:r>
              <a:rPr lang="cs-CZ" dirty="0" smtClean="0"/>
              <a:t>1 ukazatel –na začátek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2492896"/>
            <a:ext cx="3810000" cy="268605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8545124" y="188640"/>
            <a:ext cx="461665" cy="6576933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r>
              <a:rPr lang="cs-CZ" dirty="0" smtClean="0"/>
              <a:t>https</a:t>
            </a:r>
            <a:r>
              <a:rPr lang="cs-CZ" dirty="0"/>
              <a:t>://commons.wikimedia.org/w/index.php?curid=1439935</a:t>
            </a:r>
          </a:p>
        </p:txBody>
      </p:sp>
    </p:spTree>
    <p:extLst>
      <p:ext uri="{BB962C8B-B14F-4D97-AF65-F5344CB8AC3E}">
        <p14:creationId xmlns:p14="http://schemas.microsoft.com/office/powerpoint/2010/main" val="393562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Graf (</a:t>
            </a:r>
            <a:r>
              <a:rPr lang="cs-CZ" dirty="0" err="1" smtClean="0"/>
              <a:t>Graph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76800"/>
          </a:xfrm>
        </p:spPr>
        <p:txBody>
          <a:bodyPr/>
          <a:lstStyle/>
          <a:p>
            <a:r>
              <a:rPr lang="cs-CZ" dirty="0" smtClean="0"/>
              <a:t>tvořen vrcholy a hranami mezi nimi</a:t>
            </a:r>
          </a:p>
          <a:p>
            <a:endParaRPr lang="cs-CZ" dirty="0"/>
          </a:p>
          <a:p>
            <a:r>
              <a:rPr lang="cs-CZ" dirty="0" smtClean="0"/>
              <a:t>souvislý/nesouvislý</a:t>
            </a:r>
          </a:p>
          <a:p>
            <a:r>
              <a:rPr lang="cs-CZ" dirty="0" smtClean="0"/>
              <a:t>orientovaný/neorientovaný</a:t>
            </a:r>
          </a:p>
          <a:p>
            <a:endParaRPr lang="cs-CZ" dirty="0"/>
          </a:p>
        </p:txBody>
      </p:sp>
      <p:grpSp>
        <p:nvGrpSpPr>
          <p:cNvPr id="24" name="Skupina 23"/>
          <p:cNvGrpSpPr/>
          <p:nvPr/>
        </p:nvGrpSpPr>
        <p:grpSpPr>
          <a:xfrm>
            <a:off x="4572000" y="2113984"/>
            <a:ext cx="4464496" cy="3906431"/>
            <a:chOff x="2339752" y="2186865"/>
            <a:chExt cx="4464496" cy="3906431"/>
          </a:xfrm>
        </p:grpSpPr>
        <p:grpSp>
          <p:nvGrpSpPr>
            <p:cNvPr id="18" name="Skupina 17"/>
            <p:cNvGrpSpPr/>
            <p:nvPr/>
          </p:nvGrpSpPr>
          <p:grpSpPr>
            <a:xfrm>
              <a:off x="2339752" y="2708920"/>
              <a:ext cx="4464496" cy="3384376"/>
              <a:chOff x="1979712" y="2132856"/>
              <a:chExt cx="4464496" cy="3384376"/>
            </a:xfrm>
          </p:grpSpPr>
          <p:sp>
            <p:nvSpPr>
              <p:cNvPr id="4" name="Ovál 3"/>
              <p:cNvSpPr/>
              <p:nvPr/>
            </p:nvSpPr>
            <p:spPr>
              <a:xfrm>
                <a:off x="1979712" y="2780928"/>
                <a:ext cx="720080" cy="64807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2400" dirty="0" smtClean="0"/>
                  <a:t>1</a:t>
                </a:r>
                <a:endParaRPr lang="cs-CZ" sz="2400" dirty="0"/>
              </a:p>
            </p:txBody>
          </p:sp>
          <p:sp>
            <p:nvSpPr>
              <p:cNvPr id="5" name="Ovál 4"/>
              <p:cNvSpPr/>
              <p:nvPr/>
            </p:nvSpPr>
            <p:spPr>
              <a:xfrm>
                <a:off x="3779912" y="2780928"/>
                <a:ext cx="720080" cy="64807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2400" dirty="0" smtClean="0"/>
                  <a:t>2</a:t>
                </a:r>
                <a:endParaRPr lang="cs-CZ" sz="2400" dirty="0"/>
              </a:p>
            </p:txBody>
          </p:sp>
          <p:sp>
            <p:nvSpPr>
              <p:cNvPr id="6" name="Ovál 5"/>
              <p:cNvSpPr/>
              <p:nvPr/>
            </p:nvSpPr>
            <p:spPr>
              <a:xfrm>
                <a:off x="5724128" y="2780928"/>
                <a:ext cx="720080" cy="64807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2400" dirty="0" smtClean="0"/>
                  <a:t>3</a:t>
                </a:r>
                <a:endParaRPr lang="cs-CZ" sz="2400" dirty="0"/>
              </a:p>
            </p:txBody>
          </p:sp>
          <p:sp>
            <p:nvSpPr>
              <p:cNvPr id="7" name="Ovál 6"/>
              <p:cNvSpPr/>
              <p:nvPr/>
            </p:nvSpPr>
            <p:spPr>
              <a:xfrm>
                <a:off x="3779912" y="4869160"/>
                <a:ext cx="720080" cy="64807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2400" dirty="0" smtClean="0"/>
                  <a:t>4</a:t>
                </a:r>
                <a:endParaRPr lang="cs-CZ" sz="2400" dirty="0"/>
              </a:p>
            </p:txBody>
          </p:sp>
          <p:cxnSp>
            <p:nvCxnSpPr>
              <p:cNvPr id="9" name="Přímá spojnice 8"/>
              <p:cNvCxnSpPr>
                <a:stCxn id="4" idx="6"/>
                <a:endCxn id="5" idx="2"/>
              </p:cNvCxnSpPr>
              <p:nvPr/>
            </p:nvCxnSpPr>
            <p:spPr>
              <a:xfrm>
                <a:off x="2699792" y="3104964"/>
                <a:ext cx="1080120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Přímá spojnice 10"/>
              <p:cNvCxnSpPr>
                <a:stCxn id="5" idx="6"/>
                <a:endCxn id="6" idx="2"/>
              </p:cNvCxnSpPr>
              <p:nvPr/>
            </p:nvCxnSpPr>
            <p:spPr>
              <a:xfrm>
                <a:off x="4499992" y="3104964"/>
                <a:ext cx="1224136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nice 12"/>
              <p:cNvCxnSpPr>
                <a:stCxn id="4" idx="5"/>
                <a:endCxn id="7" idx="1"/>
              </p:cNvCxnSpPr>
              <p:nvPr/>
            </p:nvCxnSpPr>
            <p:spPr>
              <a:xfrm>
                <a:off x="2594339" y="3334092"/>
                <a:ext cx="1291026" cy="1629976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nice 14"/>
              <p:cNvCxnSpPr>
                <a:stCxn id="5" idx="4"/>
                <a:endCxn id="7" idx="0"/>
              </p:cNvCxnSpPr>
              <p:nvPr/>
            </p:nvCxnSpPr>
            <p:spPr>
              <a:xfrm>
                <a:off x="4139952" y="3429000"/>
                <a:ext cx="0" cy="144016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Volný tvar 16"/>
              <p:cNvSpPr/>
              <p:nvPr/>
            </p:nvSpPr>
            <p:spPr>
              <a:xfrm>
                <a:off x="2522863" y="2132856"/>
                <a:ext cx="3345281" cy="672464"/>
              </a:xfrm>
              <a:custGeom>
                <a:avLst/>
                <a:gdLst>
                  <a:gd name="connsiteX0" fmla="*/ 0 w 3404212"/>
                  <a:gd name="connsiteY0" fmla="*/ 627962 h 627962"/>
                  <a:gd name="connsiteX1" fmla="*/ 1685580 w 3404212"/>
                  <a:gd name="connsiteY1" fmla="*/ 0 h 627962"/>
                  <a:gd name="connsiteX2" fmla="*/ 3404212 w 3404212"/>
                  <a:gd name="connsiteY2" fmla="*/ 627962 h 627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404212" h="627962">
                    <a:moveTo>
                      <a:pt x="0" y="627962"/>
                    </a:moveTo>
                    <a:cubicBezTo>
                      <a:pt x="559105" y="313981"/>
                      <a:pt x="1118211" y="0"/>
                      <a:pt x="1685580" y="0"/>
                    </a:cubicBezTo>
                    <a:cubicBezTo>
                      <a:pt x="2252949" y="0"/>
                      <a:pt x="3051672" y="547171"/>
                      <a:pt x="3404212" y="627962"/>
                    </a:cubicBezTo>
                  </a:path>
                </a:pathLst>
              </a:cu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9" name="TextovéPole 18"/>
            <p:cNvSpPr txBox="1"/>
            <p:nvPr/>
          </p:nvSpPr>
          <p:spPr>
            <a:xfrm>
              <a:off x="3419872" y="3255367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/>
                <a:t>h1</a:t>
              </a:r>
              <a:endParaRPr lang="cs-CZ" sz="2400" dirty="0"/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5196419" y="3254573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/>
                <a:t>h2</a:t>
              </a:r>
              <a:endParaRPr lang="cs-CZ" sz="2400" dirty="0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3048473" y="4636100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/>
                <a:t>h3</a:t>
              </a:r>
              <a:endParaRPr lang="cs-CZ" sz="2400" dirty="0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4555543" y="4461504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/>
                <a:t>h4</a:t>
              </a:r>
              <a:endParaRPr lang="cs-CZ" sz="2400" dirty="0"/>
            </a:p>
          </p:txBody>
        </p:sp>
        <p:sp>
          <p:nvSpPr>
            <p:cNvPr id="23" name="TextovéPole 22"/>
            <p:cNvSpPr txBox="1"/>
            <p:nvPr/>
          </p:nvSpPr>
          <p:spPr>
            <a:xfrm>
              <a:off x="4308145" y="2186865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/>
                <a:t>h5</a:t>
              </a:r>
              <a:endParaRPr lang="cs-CZ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3359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Graf – reprezentace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Matice sousednosti</a:t>
            </a:r>
          </a:p>
          <a:p>
            <a:r>
              <a:rPr lang="cs-CZ" dirty="0" smtClean="0"/>
              <a:t>1 = hrana je mezi uzly </a:t>
            </a:r>
            <a:r>
              <a:rPr lang="cs-CZ" b="1" i="1" dirty="0" smtClean="0">
                <a:solidFill>
                  <a:srgbClr val="0070C0"/>
                </a:solidFill>
              </a:rPr>
              <a:t>i</a:t>
            </a:r>
            <a:r>
              <a:rPr lang="cs-CZ" dirty="0" smtClean="0"/>
              <a:t> a </a:t>
            </a:r>
            <a:r>
              <a:rPr lang="cs-CZ" b="1" i="1" dirty="0" smtClean="0">
                <a:solidFill>
                  <a:srgbClr val="0070C0"/>
                </a:solidFill>
              </a:rPr>
              <a:t>j</a:t>
            </a:r>
          </a:p>
          <a:p>
            <a:r>
              <a:rPr lang="cs-CZ" dirty="0" smtClean="0"/>
              <a:t>0 = hrana není mezi uzly </a:t>
            </a:r>
            <a:r>
              <a:rPr lang="cs-CZ" b="1" i="1" dirty="0" smtClean="0">
                <a:solidFill>
                  <a:srgbClr val="0070C0"/>
                </a:solidFill>
              </a:rPr>
              <a:t>i</a:t>
            </a:r>
            <a:r>
              <a:rPr lang="cs-CZ" dirty="0" smtClean="0"/>
              <a:t> a </a:t>
            </a:r>
            <a:r>
              <a:rPr lang="cs-CZ" b="1" i="1" dirty="0" smtClean="0">
                <a:solidFill>
                  <a:srgbClr val="0070C0"/>
                </a:solidFill>
              </a:rPr>
              <a:t>j</a:t>
            </a:r>
          </a:p>
        </p:txBody>
      </p:sp>
      <p:grpSp>
        <p:nvGrpSpPr>
          <p:cNvPr id="8" name="Skupina 7"/>
          <p:cNvGrpSpPr/>
          <p:nvPr/>
        </p:nvGrpSpPr>
        <p:grpSpPr>
          <a:xfrm>
            <a:off x="6084167" y="620688"/>
            <a:ext cx="2448272" cy="2411889"/>
            <a:chOff x="6084167" y="620688"/>
            <a:chExt cx="2448272" cy="2411889"/>
          </a:xfrm>
        </p:grpSpPr>
        <p:grpSp>
          <p:nvGrpSpPr>
            <p:cNvPr id="18" name="Skupina 17"/>
            <p:cNvGrpSpPr/>
            <p:nvPr/>
          </p:nvGrpSpPr>
          <p:grpSpPr>
            <a:xfrm>
              <a:off x="6084167" y="1036262"/>
              <a:ext cx="2448272" cy="1996315"/>
              <a:chOff x="1979712" y="2132856"/>
              <a:chExt cx="4464496" cy="3384376"/>
            </a:xfrm>
          </p:grpSpPr>
          <p:sp>
            <p:nvSpPr>
              <p:cNvPr id="4" name="Ovál 3"/>
              <p:cNvSpPr/>
              <p:nvPr/>
            </p:nvSpPr>
            <p:spPr>
              <a:xfrm>
                <a:off x="1979712" y="2780928"/>
                <a:ext cx="720080" cy="64807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2400" dirty="0" smtClean="0"/>
                  <a:t>1</a:t>
                </a:r>
                <a:endParaRPr lang="cs-CZ" sz="2400" dirty="0"/>
              </a:p>
            </p:txBody>
          </p:sp>
          <p:sp>
            <p:nvSpPr>
              <p:cNvPr id="5" name="Ovál 4"/>
              <p:cNvSpPr/>
              <p:nvPr/>
            </p:nvSpPr>
            <p:spPr>
              <a:xfrm>
                <a:off x="3779912" y="2780928"/>
                <a:ext cx="720080" cy="64807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2400" dirty="0" smtClean="0"/>
                  <a:t>2</a:t>
                </a:r>
                <a:endParaRPr lang="cs-CZ" sz="2400" dirty="0"/>
              </a:p>
            </p:txBody>
          </p:sp>
          <p:sp>
            <p:nvSpPr>
              <p:cNvPr id="6" name="Ovál 5"/>
              <p:cNvSpPr/>
              <p:nvPr/>
            </p:nvSpPr>
            <p:spPr>
              <a:xfrm>
                <a:off x="5724128" y="2780928"/>
                <a:ext cx="720080" cy="64807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2400" dirty="0" smtClean="0"/>
                  <a:t>3</a:t>
                </a:r>
                <a:endParaRPr lang="cs-CZ" sz="2400" dirty="0"/>
              </a:p>
            </p:txBody>
          </p:sp>
          <p:sp>
            <p:nvSpPr>
              <p:cNvPr id="7" name="Ovál 6"/>
              <p:cNvSpPr/>
              <p:nvPr/>
            </p:nvSpPr>
            <p:spPr>
              <a:xfrm>
                <a:off x="3779912" y="4869160"/>
                <a:ext cx="720080" cy="64807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2400" dirty="0" smtClean="0"/>
                  <a:t>4</a:t>
                </a:r>
                <a:endParaRPr lang="cs-CZ" sz="2400" dirty="0"/>
              </a:p>
            </p:txBody>
          </p:sp>
          <p:cxnSp>
            <p:nvCxnSpPr>
              <p:cNvPr id="9" name="Přímá spojnice 8"/>
              <p:cNvCxnSpPr>
                <a:stCxn id="4" idx="6"/>
                <a:endCxn id="5" idx="2"/>
              </p:cNvCxnSpPr>
              <p:nvPr/>
            </p:nvCxnSpPr>
            <p:spPr>
              <a:xfrm>
                <a:off x="2699792" y="3104964"/>
                <a:ext cx="1080120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Přímá spojnice 10"/>
              <p:cNvCxnSpPr>
                <a:stCxn id="5" idx="6"/>
                <a:endCxn id="6" idx="2"/>
              </p:cNvCxnSpPr>
              <p:nvPr/>
            </p:nvCxnSpPr>
            <p:spPr>
              <a:xfrm>
                <a:off x="4499992" y="3104964"/>
                <a:ext cx="1224136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nice 12"/>
              <p:cNvCxnSpPr>
                <a:stCxn id="4" idx="5"/>
                <a:endCxn id="7" idx="1"/>
              </p:cNvCxnSpPr>
              <p:nvPr/>
            </p:nvCxnSpPr>
            <p:spPr>
              <a:xfrm>
                <a:off x="2594339" y="3334092"/>
                <a:ext cx="1291026" cy="1629976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nice 14"/>
              <p:cNvCxnSpPr>
                <a:stCxn id="5" idx="4"/>
                <a:endCxn id="7" idx="0"/>
              </p:cNvCxnSpPr>
              <p:nvPr/>
            </p:nvCxnSpPr>
            <p:spPr>
              <a:xfrm>
                <a:off x="4139952" y="3429000"/>
                <a:ext cx="0" cy="144016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Volný tvar 16"/>
              <p:cNvSpPr/>
              <p:nvPr/>
            </p:nvSpPr>
            <p:spPr>
              <a:xfrm>
                <a:off x="2522863" y="2132856"/>
                <a:ext cx="3345281" cy="672464"/>
              </a:xfrm>
              <a:custGeom>
                <a:avLst/>
                <a:gdLst>
                  <a:gd name="connsiteX0" fmla="*/ 0 w 3404212"/>
                  <a:gd name="connsiteY0" fmla="*/ 627962 h 627962"/>
                  <a:gd name="connsiteX1" fmla="*/ 1685580 w 3404212"/>
                  <a:gd name="connsiteY1" fmla="*/ 0 h 627962"/>
                  <a:gd name="connsiteX2" fmla="*/ 3404212 w 3404212"/>
                  <a:gd name="connsiteY2" fmla="*/ 627962 h 627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404212" h="627962">
                    <a:moveTo>
                      <a:pt x="0" y="627962"/>
                    </a:moveTo>
                    <a:cubicBezTo>
                      <a:pt x="559105" y="313981"/>
                      <a:pt x="1118211" y="0"/>
                      <a:pt x="1685580" y="0"/>
                    </a:cubicBezTo>
                    <a:cubicBezTo>
                      <a:pt x="2252949" y="0"/>
                      <a:pt x="3051672" y="547171"/>
                      <a:pt x="3404212" y="627962"/>
                    </a:cubicBezTo>
                  </a:path>
                </a:pathLst>
              </a:cu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9" name="TextovéPole 18"/>
            <p:cNvSpPr txBox="1"/>
            <p:nvPr/>
          </p:nvSpPr>
          <p:spPr>
            <a:xfrm>
              <a:off x="6588224" y="1196752"/>
              <a:ext cx="289389" cy="2723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/>
                <a:t>h1</a:t>
              </a:r>
              <a:endParaRPr lang="cs-CZ" sz="2400" dirty="0"/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7524328" y="1196752"/>
              <a:ext cx="289389" cy="2723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/>
                <a:t>h2</a:t>
              </a:r>
              <a:endParaRPr lang="cs-CZ" sz="2400" dirty="0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6300192" y="2137407"/>
              <a:ext cx="289389" cy="2723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/>
                <a:t>h3</a:t>
              </a:r>
              <a:endParaRPr lang="cs-CZ" sz="2400" dirty="0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7378955" y="2034420"/>
              <a:ext cx="289389" cy="2723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/>
                <a:t>h4</a:t>
              </a:r>
              <a:endParaRPr lang="cs-CZ" sz="2400" dirty="0"/>
            </a:p>
          </p:txBody>
        </p:sp>
        <p:sp>
          <p:nvSpPr>
            <p:cNvPr id="23" name="TextovéPole 22"/>
            <p:cNvSpPr txBox="1"/>
            <p:nvPr/>
          </p:nvSpPr>
          <p:spPr>
            <a:xfrm>
              <a:off x="7020272" y="620688"/>
              <a:ext cx="289389" cy="2723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/>
                <a:t>h5</a:t>
              </a:r>
              <a:endParaRPr lang="cs-CZ" sz="2400" dirty="0"/>
            </a:p>
          </p:txBody>
        </p:sp>
      </p:grp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273421"/>
              </p:ext>
            </p:extLst>
          </p:nvPr>
        </p:nvGraphicFramePr>
        <p:xfrm>
          <a:off x="1370256" y="4293096"/>
          <a:ext cx="48768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960142"/>
              </p:ext>
            </p:extLst>
          </p:nvPr>
        </p:nvGraphicFramePr>
        <p:xfrm>
          <a:off x="1370254" y="3734755"/>
          <a:ext cx="4876804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1"/>
                <a:gridCol w="1219201"/>
                <a:gridCol w="1219201"/>
                <a:gridCol w="1219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38180"/>
              </p:ext>
            </p:extLst>
          </p:nvPr>
        </p:nvGraphicFramePr>
        <p:xfrm>
          <a:off x="547447" y="4298176"/>
          <a:ext cx="732562" cy="1478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2562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11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Graf – reprezentace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Matice incidence</a:t>
            </a:r>
          </a:p>
          <a:p>
            <a:r>
              <a:rPr lang="cs-CZ" dirty="0" smtClean="0"/>
              <a:t>1 = hrana je </a:t>
            </a:r>
          </a:p>
          <a:p>
            <a:r>
              <a:rPr lang="cs-CZ" dirty="0" smtClean="0"/>
              <a:t>0 = hrana není</a:t>
            </a:r>
            <a:endParaRPr lang="cs-CZ" b="1" i="1" dirty="0" smtClean="0">
              <a:solidFill>
                <a:srgbClr val="0070C0"/>
              </a:solidFill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6084167" y="620688"/>
            <a:ext cx="2448272" cy="2411889"/>
            <a:chOff x="6084167" y="620688"/>
            <a:chExt cx="2448272" cy="2411889"/>
          </a:xfrm>
        </p:grpSpPr>
        <p:grpSp>
          <p:nvGrpSpPr>
            <p:cNvPr id="18" name="Skupina 17"/>
            <p:cNvGrpSpPr/>
            <p:nvPr/>
          </p:nvGrpSpPr>
          <p:grpSpPr>
            <a:xfrm>
              <a:off x="6084167" y="1036262"/>
              <a:ext cx="2448272" cy="1996315"/>
              <a:chOff x="1979712" y="2132856"/>
              <a:chExt cx="4464496" cy="3384376"/>
            </a:xfrm>
          </p:grpSpPr>
          <p:sp>
            <p:nvSpPr>
              <p:cNvPr id="4" name="Ovál 3"/>
              <p:cNvSpPr/>
              <p:nvPr/>
            </p:nvSpPr>
            <p:spPr>
              <a:xfrm>
                <a:off x="1979712" y="2780928"/>
                <a:ext cx="720080" cy="64807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2400" dirty="0" smtClean="0"/>
                  <a:t>1</a:t>
                </a:r>
                <a:endParaRPr lang="cs-CZ" sz="2400" dirty="0"/>
              </a:p>
            </p:txBody>
          </p:sp>
          <p:sp>
            <p:nvSpPr>
              <p:cNvPr id="5" name="Ovál 4"/>
              <p:cNvSpPr/>
              <p:nvPr/>
            </p:nvSpPr>
            <p:spPr>
              <a:xfrm>
                <a:off x="3779912" y="2780928"/>
                <a:ext cx="720080" cy="64807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2400" dirty="0" smtClean="0"/>
                  <a:t>2</a:t>
                </a:r>
                <a:endParaRPr lang="cs-CZ" sz="2400" dirty="0"/>
              </a:p>
            </p:txBody>
          </p:sp>
          <p:sp>
            <p:nvSpPr>
              <p:cNvPr id="6" name="Ovál 5"/>
              <p:cNvSpPr/>
              <p:nvPr/>
            </p:nvSpPr>
            <p:spPr>
              <a:xfrm>
                <a:off x="5724128" y="2780928"/>
                <a:ext cx="720080" cy="64807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2400" dirty="0" smtClean="0"/>
                  <a:t>3</a:t>
                </a:r>
                <a:endParaRPr lang="cs-CZ" sz="2400" dirty="0"/>
              </a:p>
            </p:txBody>
          </p:sp>
          <p:sp>
            <p:nvSpPr>
              <p:cNvPr id="7" name="Ovál 6"/>
              <p:cNvSpPr/>
              <p:nvPr/>
            </p:nvSpPr>
            <p:spPr>
              <a:xfrm>
                <a:off x="3779912" y="4869160"/>
                <a:ext cx="720080" cy="64807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2400" dirty="0" smtClean="0"/>
                  <a:t>4</a:t>
                </a:r>
                <a:endParaRPr lang="cs-CZ" sz="2400" dirty="0"/>
              </a:p>
            </p:txBody>
          </p:sp>
          <p:cxnSp>
            <p:nvCxnSpPr>
              <p:cNvPr id="9" name="Přímá spojnice 8"/>
              <p:cNvCxnSpPr>
                <a:stCxn id="4" idx="6"/>
                <a:endCxn id="5" idx="2"/>
              </p:cNvCxnSpPr>
              <p:nvPr/>
            </p:nvCxnSpPr>
            <p:spPr>
              <a:xfrm>
                <a:off x="2699792" y="3104964"/>
                <a:ext cx="1080120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Přímá spojnice 10"/>
              <p:cNvCxnSpPr>
                <a:stCxn id="5" idx="6"/>
                <a:endCxn id="6" idx="2"/>
              </p:cNvCxnSpPr>
              <p:nvPr/>
            </p:nvCxnSpPr>
            <p:spPr>
              <a:xfrm>
                <a:off x="4499992" y="3104964"/>
                <a:ext cx="1224136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nice 12"/>
              <p:cNvCxnSpPr>
                <a:stCxn id="4" idx="5"/>
                <a:endCxn id="7" idx="1"/>
              </p:cNvCxnSpPr>
              <p:nvPr/>
            </p:nvCxnSpPr>
            <p:spPr>
              <a:xfrm>
                <a:off x="2594339" y="3334092"/>
                <a:ext cx="1291026" cy="1629976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nice 14"/>
              <p:cNvCxnSpPr>
                <a:stCxn id="5" idx="4"/>
                <a:endCxn id="7" idx="0"/>
              </p:cNvCxnSpPr>
              <p:nvPr/>
            </p:nvCxnSpPr>
            <p:spPr>
              <a:xfrm>
                <a:off x="4139952" y="3429000"/>
                <a:ext cx="0" cy="144016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Volný tvar 16"/>
              <p:cNvSpPr/>
              <p:nvPr/>
            </p:nvSpPr>
            <p:spPr>
              <a:xfrm>
                <a:off x="2522863" y="2132856"/>
                <a:ext cx="3345281" cy="672464"/>
              </a:xfrm>
              <a:custGeom>
                <a:avLst/>
                <a:gdLst>
                  <a:gd name="connsiteX0" fmla="*/ 0 w 3404212"/>
                  <a:gd name="connsiteY0" fmla="*/ 627962 h 627962"/>
                  <a:gd name="connsiteX1" fmla="*/ 1685580 w 3404212"/>
                  <a:gd name="connsiteY1" fmla="*/ 0 h 627962"/>
                  <a:gd name="connsiteX2" fmla="*/ 3404212 w 3404212"/>
                  <a:gd name="connsiteY2" fmla="*/ 627962 h 627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404212" h="627962">
                    <a:moveTo>
                      <a:pt x="0" y="627962"/>
                    </a:moveTo>
                    <a:cubicBezTo>
                      <a:pt x="559105" y="313981"/>
                      <a:pt x="1118211" y="0"/>
                      <a:pt x="1685580" y="0"/>
                    </a:cubicBezTo>
                    <a:cubicBezTo>
                      <a:pt x="2252949" y="0"/>
                      <a:pt x="3051672" y="547171"/>
                      <a:pt x="3404212" y="627962"/>
                    </a:cubicBezTo>
                  </a:path>
                </a:pathLst>
              </a:cu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9" name="TextovéPole 18"/>
            <p:cNvSpPr txBox="1"/>
            <p:nvPr/>
          </p:nvSpPr>
          <p:spPr>
            <a:xfrm>
              <a:off x="6588224" y="1196752"/>
              <a:ext cx="289389" cy="2723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/>
                <a:t>h1</a:t>
              </a:r>
              <a:endParaRPr lang="cs-CZ" sz="2400" dirty="0"/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7524328" y="1196752"/>
              <a:ext cx="289389" cy="2723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/>
                <a:t>h2</a:t>
              </a:r>
              <a:endParaRPr lang="cs-CZ" sz="2400" dirty="0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6300192" y="2137407"/>
              <a:ext cx="289389" cy="2723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/>
                <a:t>h3</a:t>
              </a:r>
              <a:endParaRPr lang="cs-CZ" sz="2400" dirty="0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7378955" y="2034420"/>
              <a:ext cx="289389" cy="2723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/>
                <a:t>h4</a:t>
              </a:r>
              <a:endParaRPr lang="cs-CZ" sz="2400" dirty="0"/>
            </a:p>
          </p:txBody>
        </p:sp>
        <p:sp>
          <p:nvSpPr>
            <p:cNvPr id="23" name="TextovéPole 22"/>
            <p:cNvSpPr txBox="1"/>
            <p:nvPr/>
          </p:nvSpPr>
          <p:spPr>
            <a:xfrm>
              <a:off x="7020272" y="620688"/>
              <a:ext cx="289389" cy="2723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/>
                <a:t>h5</a:t>
              </a:r>
              <a:endParaRPr lang="cs-CZ" sz="2400" dirty="0"/>
            </a:p>
          </p:txBody>
        </p:sp>
      </p:grp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93282"/>
              </p:ext>
            </p:extLst>
          </p:nvPr>
        </p:nvGraphicFramePr>
        <p:xfrm>
          <a:off x="1370256" y="4293096"/>
          <a:ext cx="48768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5360"/>
                <a:gridCol w="975360"/>
                <a:gridCol w="975360"/>
                <a:gridCol w="975360"/>
                <a:gridCol w="9753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4" name="Tabulk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028525"/>
              </p:ext>
            </p:extLst>
          </p:nvPr>
        </p:nvGraphicFramePr>
        <p:xfrm>
          <a:off x="1370254" y="3734755"/>
          <a:ext cx="487680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5361"/>
                <a:gridCol w="975361"/>
                <a:gridCol w="975361"/>
                <a:gridCol w="975361"/>
                <a:gridCol w="9753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h2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h3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h4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h5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5" name="Tabulk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371046"/>
              </p:ext>
            </p:extLst>
          </p:nvPr>
        </p:nvGraphicFramePr>
        <p:xfrm>
          <a:off x="547447" y="4298176"/>
          <a:ext cx="732562" cy="1478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2562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95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Strom (</a:t>
            </a:r>
            <a:r>
              <a:rPr lang="cs-CZ" dirty="0" err="1" smtClean="0"/>
              <a:t>Tree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souvislý graf bez kružnice (mezi dvěma vrcholy existuje právě jedna cesta)</a:t>
            </a:r>
            <a:endParaRPr lang="cs-CZ" dirty="0"/>
          </a:p>
        </p:txBody>
      </p:sp>
      <p:sp>
        <p:nvSpPr>
          <p:cNvPr id="11" name="Ovál 10"/>
          <p:cNvSpPr/>
          <p:nvPr/>
        </p:nvSpPr>
        <p:spPr>
          <a:xfrm>
            <a:off x="4560641" y="2500509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1</a:t>
            </a:r>
            <a:endParaRPr lang="cs-CZ" sz="2400" dirty="0"/>
          </a:p>
        </p:txBody>
      </p:sp>
      <p:sp>
        <p:nvSpPr>
          <p:cNvPr id="12" name="Ovál 11"/>
          <p:cNvSpPr/>
          <p:nvPr/>
        </p:nvSpPr>
        <p:spPr>
          <a:xfrm>
            <a:off x="5527334" y="3643357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3</a:t>
            </a:r>
            <a:endParaRPr lang="cs-CZ" sz="2400" dirty="0"/>
          </a:p>
        </p:txBody>
      </p:sp>
      <p:sp>
        <p:nvSpPr>
          <p:cNvPr id="13" name="Ovál 12"/>
          <p:cNvSpPr/>
          <p:nvPr/>
        </p:nvSpPr>
        <p:spPr>
          <a:xfrm>
            <a:off x="6570994" y="4800818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5</a:t>
            </a:r>
            <a:endParaRPr lang="cs-CZ" sz="2400" dirty="0"/>
          </a:p>
        </p:txBody>
      </p:sp>
      <p:sp>
        <p:nvSpPr>
          <p:cNvPr id="14" name="Ovál 13"/>
          <p:cNvSpPr/>
          <p:nvPr/>
        </p:nvSpPr>
        <p:spPr>
          <a:xfrm>
            <a:off x="3707904" y="3414229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2</a:t>
            </a:r>
            <a:endParaRPr lang="cs-CZ" sz="2400" dirty="0"/>
          </a:p>
        </p:txBody>
      </p:sp>
      <p:cxnSp>
        <p:nvCxnSpPr>
          <p:cNvPr id="15" name="Přímá spojnice 14"/>
          <p:cNvCxnSpPr>
            <a:stCxn id="11" idx="5"/>
            <a:endCxn id="12" idx="1"/>
          </p:cNvCxnSpPr>
          <p:nvPr/>
        </p:nvCxnSpPr>
        <p:spPr>
          <a:xfrm>
            <a:off x="5175268" y="3053673"/>
            <a:ext cx="457519" cy="68459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>
            <a:stCxn id="12" idx="5"/>
            <a:endCxn id="13" idx="1"/>
          </p:cNvCxnSpPr>
          <p:nvPr/>
        </p:nvCxnSpPr>
        <p:spPr>
          <a:xfrm>
            <a:off x="6141961" y="4196521"/>
            <a:ext cx="534486" cy="69920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>
            <a:stCxn id="11" idx="3"/>
            <a:endCxn id="14" idx="7"/>
          </p:cNvCxnSpPr>
          <p:nvPr/>
        </p:nvCxnSpPr>
        <p:spPr>
          <a:xfrm flipH="1">
            <a:off x="4322531" y="3053673"/>
            <a:ext cx="343563" cy="45546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ál 34"/>
          <p:cNvSpPr/>
          <p:nvPr/>
        </p:nvSpPr>
        <p:spPr>
          <a:xfrm>
            <a:off x="4847325" y="4800818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4</a:t>
            </a:r>
            <a:endParaRPr lang="cs-CZ" sz="2400" dirty="0"/>
          </a:p>
        </p:txBody>
      </p:sp>
      <p:cxnSp>
        <p:nvCxnSpPr>
          <p:cNvPr id="36" name="Přímá spojnice 35"/>
          <p:cNvCxnSpPr>
            <a:stCxn id="12" idx="3"/>
            <a:endCxn id="35" idx="0"/>
          </p:cNvCxnSpPr>
          <p:nvPr/>
        </p:nvCxnSpPr>
        <p:spPr>
          <a:xfrm flipH="1">
            <a:off x="5207365" y="4196521"/>
            <a:ext cx="425422" cy="60429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ovéPole 42"/>
          <p:cNvSpPr txBox="1"/>
          <p:nvPr/>
        </p:nvSpPr>
        <p:spPr>
          <a:xfrm>
            <a:off x="5404027" y="2520339"/>
            <a:ext cx="775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kořen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7720107" y="4922845"/>
            <a:ext cx="775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list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85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Záznam (</a:t>
            </a:r>
            <a:r>
              <a:rPr lang="cs-CZ" dirty="0" err="1" smtClean="0"/>
              <a:t>Record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heterogenní datová struktura</a:t>
            </a:r>
          </a:p>
          <a:p>
            <a:r>
              <a:rPr lang="cs-CZ" dirty="0" smtClean="0"/>
              <a:t>skládá se z položek (prvků/členů), které mohou být různého datového typu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707904" y="2708920"/>
            <a:ext cx="5338935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cs-CZ" altLang="cs-CZ" sz="2000" dirty="0" smtClean="0">
                <a:solidFill>
                  <a:srgbClr val="0070C0"/>
                </a:solidFill>
                <a:latin typeface="Arial Unicode MS" panose="020B0604020202020204" pitchFamily="34" charset="-128"/>
              </a:rPr>
              <a:t>příklad vytvoření záznamu v jazyce </a:t>
            </a:r>
            <a:r>
              <a:rPr lang="cs-CZ" altLang="cs-CZ" sz="2000" dirty="0" err="1" smtClean="0">
                <a:solidFill>
                  <a:srgbClr val="0070C0"/>
                </a:solidFill>
                <a:latin typeface="Arial Unicode MS" panose="020B0604020202020204" pitchFamily="34" charset="-128"/>
              </a:rPr>
              <a:t>PL</a:t>
            </a:r>
            <a:r>
              <a:rPr lang="cs-CZ" altLang="cs-CZ" sz="2000" dirty="0" smtClean="0">
                <a:solidFill>
                  <a:srgbClr val="0070C0"/>
                </a:solidFill>
                <a:latin typeface="Arial Unicode MS" panose="020B0604020202020204" pitchFamily="34" charset="-128"/>
              </a:rPr>
              <a:t>/SQL</a:t>
            </a:r>
          </a:p>
          <a:p>
            <a:pPr lvl="0" eaLnBrk="0" hangingPunct="0"/>
            <a:r>
              <a:rPr lang="en-US" altLang="cs-CZ" sz="2400" b="1" dirty="0" smtClean="0">
                <a:latin typeface="Arial Unicode MS" panose="020B0604020202020204" pitchFamily="34" charset="-128"/>
              </a:rPr>
              <a:t>TYPE</a:t>
            </a:r>
            <a:r>
              <a:rPr lang="en-US" altLang="cs-CZ" sz="2400" dirty="0" smtClean="0">
                <a:latin typeface="Arial Unicode MS" panose="020B0604020202020204" pitchFamily="34" charset="-128"/>
              </a:rPr>
              <a:t> book </a:t>
            </a:r>
            <a:r>
              <a:rPr lang="en-US" altLang="cs-CZ" sz="2400" b="1" dirty="0">
                <a:latin typeface="Arial Unicode MS" panose="020B0604020202020204" pitchFamily="34" charset="-128"/>
              </a:rPr>
              <a:t>IS RECORD </a:t>
            </a:r>
          </a:p>
          <a:p>
            <a:pPr lvl="0" eaLnBrk="0" hangingPunct="0"/>
            <a:r>
              <a:rPr lang="en-US" altLang="cs-CZ" sz="2400" dirty="0" smtClean="0">
                <a:latin typeface="Arial Unicode MS" panose="020B0604020202020204" pitchFamily="34" charset="-128"/>
              </a:rPr>
              <a:t>(</a:t>
            </a:r>
            <a:r>
              <a:rPr lang="cs-CZ" altLang="cs-CZ" sz="2400" dirty="0" smtClean="0">
                <a:latin typeface="Arial Unicode MS" panose="020B0604020202020204" pitchFamily="34" charset="-128"/>
              </a:rPr>
              <a:t>  </a:t>
            </a:r>
            <a:r>
              <a:rPr lang="cs-CZ" altLang="cs-CZ" sz="2400" dirty="0" err="1" smtClean="0">
                <a:latin typeface="Arial Unicode MS" panose="020B0604020202020204" pitchFamily="34" charset="-128"/>
              </a:rPr>
              <a:t>nazev</a:t>
            </a:r>
            <a:r>
              <a:rPr lang="cs-CZ" altLang="cs-CZ" sz="2400" dirty="0" smtClean="0">
                <a:latin typeface="Arial Unicode MS" panose="020B0604020202020204" pitchFamily="34" charset="-128"/>
              </a:rPr>
              <a:t> V</a:t>
            </a:r>
            <a:r>
              <a:rPr lang="en-US" altLang="cs-CZ" sz="2400" dirty="0" err="1" smtClean="0">
                <a:latin typeface="Arial Unicode MS" panose="020B0604020202020204" pitchFamily="34" charset="-128"/>
              </a:rPr>
              <a:t>archar</a:t>
            </a:r>
            <a:r>
              <a:rPr lang="en-US" altLang="cs-CZ" sz="2400" dirty="0" smtClean="0">
                <a:latin typeface="Arial Unicode MS" panose="020B0604020202020204" pitchFamily="34" charset="-128"/>
              </a:rPr>
              <a:t>(</a:t>
            </a:r>
            <a:r>
              <a:rPr lang="cs-CZ" altLang="cs-CZ" sz="2400" dirty="0" smtClean="0">
                <a:latin typeface="Arial Unicode MS" panose="020B0604020202020204" pitchFamily="34" charset="-128"/>
              </a:rPr>
              <a:t>100</a:t>
            </a:r>
            <a:r>
              <a:rPr lang="en-US" altLang="cs-CZ" sz="2400" dirty="0" smtClean="0">
                <a:latin typeface="Arial Unicode MS" panose="020B0604020202020204" pitchFamily="34" charset="-128"/>
              </a:rPr>
              <a:t>), </a:t>
            </a:r>
            <a:endParaRPr lang="en-US" altLang="cs-CZ" sz="2400" dirty="0">
              <a:latin typeface="Arial Unicode MS" panose="020B0604020202020204" pitchFamily="34" charset="-128"/>
            </a:endParaRPr>
          </a:p>
          <a:p>
            <a:pPr lvl="0" eaLnBrk="0" hangingPunct="0"/>
            <a:r>
              <a:rPr lang="en-US" altLang="cs-CZ" sz="2400" dirty="0">
                <a:latin typeface="Arial Unicode MS" panose="020B0604020202020204" pitchFamily="34" charset="-128"/>
              </a:rPr>
              <a:t>   </a:t>
            </a:r>
            <a:r>
              <a:rPr lang="cs-CZ" altLang="cs-CZ" sz="2400" dirty="0" smtClean="0">
                <a:latin typeface="Arial Unicode MS" panose="020B0604020202020204" pitchFamily="34" charset="-128"/>
              </a:rPr>
              <a:t>vydavatel V</a:t>
            </a:r>
            <a:r>
              <a:rPr lang="en-US" altLang="cs-CZ" sz="2400" dirty="0" err="1" smtClean="0">
                <a:latin typeface="Arial Unicode MS" panose="020B0604020202020204" pitchFamily="34" charset="-128"/>
              </a:rPr>
              <a:t>archar</a:t>
            </a:r>
            <a:r>
              <a:rPr lang="en-US" altLang="cs-CZ" sz="2400" dirty="0" smtClean="0">
                <a:latin typeface="Arial Unicode MS" panose="020B0604020202020204" pitchFamily="34" charset="-128"/>
              </a:rPr>
              <a:t>(</a:t>
            </a:r>
            <a:r>
              <a:rPr lang="cs-CZ" altLang="cs-CZ" sz="2400" dirty="0" smtClean="0">
                <a:latin typeface="Arial Unicode MS" panose="020B0604020202020204" pitchFamily="34" charset="-128"/>
              </a:rPr>
              <a:t>6</a:t>
            </a:r>
            <a:r>
              <a:rPr lang="en-US" altLang="cs-CZ" sz="2400" dirty="0" smtClean="0">
                <a:latin typeface="Arial Unicode MS" panose="020B0604020202020204" pitchFamily="34" charset="-128"/>
              </a:rPr>
              <a:t>0</a:t>
            </a:r>
            <a:r>
              <a:rPr lang="en-US" altLang="cs-CZ" sz="2400" dirty="0">
                <a:latin typeface="Arial Unicode MS" panose="020B0604020202020204" pitchFamily="34" charset="-128"/>
              </a:rPr>
              <a:t>), </a:t>
            </a:r>
          </a:p>
          <a:p>
            <a:pPr lvl="0" eaLnBrk="0" hangingPunct="0"/>
            <a:r>
              <a:rPr lang="en-US" altLang="cs-CZ" sz="2400" dirty="0">
                <a:latin typeface="Arial Unicode MS" panose="020B0604020202020204" pitchFamily="34" charset="-128"/>
              </a:rPr>
              <a:t>   </a:t>
            </a:r>
            <a:r>
              <a:rPr lang="cs-CZ" altLang="cs-CZ" sz="2400" dirty="0" smtClean="0">
                <a:latin typeface="Arial Unicode MS" panose="020B0604020202020204" pitchFamily="34" charset="-128"/>
              </a:rPr>
              <a:t>ISBN</a:t>
            </a:r>
            <a:r>
              <a:rPr lang="en-US" altLang="cs-CZ" sz="2400" dirty="0" smtClean="0">
                <a:latin typeface="Arial Unicode MS" panose="020B0604020202020204" pitchFamily="34" charset="-128"/>
              </a:rPr>
              <a:t> </a:t>
            </a:r>
            <a:r>
              <a:rPr lang="cs-CZ" altLang="cs-CZ" sz="2400" dirty="0" smtClean="0">
                <a:latin typeface="Arial Unicode MS" panose="020B0604020202020204" pitchFamily="34" charset="-128"/>
              </a:rPr>
              <a:t>V</a:t>
            </a:r>
            <a:r>
              <a:rPr lang="en-US" altLang="cs-CZ" sz="2400" dirty="0" err="1" smtClean="0">
                <a:latin typeface="Arial Unicode MS" panose="020B0604020202020204" pitchFamily="34" charset="-128"/>
              </a:rPr>
              <a:t>archar</a:t>
            </a:r>
            <a:r>
              <a:rPr lang="en-US" altLang="cs-CZ" sz="2400" dirty="0" smtClean="0">
                <a:latin typeface="Arial Unicode MS" panose="020B0604020202020204" pitchFamily="34" charset="-128"/>
              </a:rPr>
              <a:t>(1</a:t>
            </a:r>
            <a:r>
              <a:rPr lang="cs-CZ" altLang="cs-CZ" sz="2400" dirty="0" smtClean="0">
                <a:latin typeface="Arial Unicode MS" panose="020B0604020202020204" pitchFamily="34" charset="-128"/>
              </a:rPr>
              <a:t>3</a:t>
            </a:r>
            <a:r>
              <a:rPr lang="en-US" altLang="cs-CZ" sz="2400" dirty="0" smtClean="0">
                <a:latin typeface="Arial Unicode MS" panose="020B0604020202020204" pitchFamily="34" charset="-128"/>
              </a:rPr>
              <a:t>), </a:t>
            </a:r>
            <a:endParaRPr lang="en-US" altLang="cs-CZ" sz="2400" dirty="0">
              <a:latin typeface="Arial Unicode MS" panose="020B0604020202020204" pitchFamily="34" charset="-128"/>
            </a:endParaRPr>
          </a:p>
          <a:p>
            <a:pPr lvl="0" eaLnBrk="0" hangingPunct="0"/>
            <a:r>
              <a:rPr lang="en-US" altLang="cs-CZ" sz="2400" dirty="0">
                <a:latin typeface="Arial Unicode MS" panose="020B0604020202020204" pitchFamily="34" charset="-128"/>
              </a:rPr>
              <a:t>   </a:t>
            </a:r>
            <a:r>
              <a:rPr lang="cs-CZ" altLang="cs-CZ" sz="2400" dirty="0" err="1" smtClean="0">
                <a:latin typeface="Arial Unicode MS" panose="020B0604020202020204" pitchFamily="34" charset="-128"/>
              </a:rPr>
              <a:t>pocet</a:t>
            </a:r>
            <a:r>
              <a:rPr lang="en-US" altLang="cs-CZ" sz="2400" dirty="0" smtClean="0">
                <a:latin typeface="Arial Unicode MS" panose="020B0604020202020204" pitchFamily="34" charset="-128"/>
              </a:rPr>
              <a:t>_</a:t>
            </a:r>
            <a:r>
              <a:rPr lang="cs-CZ" altLang="cs-CZ" sz="2400" dirty="0" smtClean="0">
                <a:latin typeface="Arial Unicode MS" panose="020B0604020202020204" pitchFamily="34" charset="-128"/>
              </a:rPr>
              <a:t>stran</a:t>
            </a:r>
            <a:r>
              <a:rPr lang="en-US" altLang="cs-CZ" sz="2400" dirty="0" smtClean="0">
                <a:latin typeface="Arial Unicode MS" panose="020B0604020202020204" pitchFamily="34" charset="-128"/>
              </a:rPr>
              <a:t>   </a:t>
            </a:r>
            <a:r>
              <a:rPr lang="cs-CZ" altLang="cs-CZ" sz="2400" dirty="0" smtClean="0">
                <a:latin typeface="Arial Unicode MS" panose="020B0604020202020204" pitchFamily="34" charset="-128"/>
              </a:rPr>
              <a:t>N</a:t>
            </a:r>
            <a:r>
              <a:rPr lang="en-US" altLang="cs-CZ" sz="2400" dirty="0" smtClean="0">
                <a:latin typeface="Arial Unicode MS" panose="020B0604020202020204" pitchFamily="34" charset="-128"/>
              </a:rPr>
              <a:t>umber</a:t>
            </a:r>
            <a:endParaRPr lang="cs-CZ" altLang="cs-CZ" sz="2400" dirty="0" smtClean="0">
              <a:latin typeface="Arial Unicode MS" panose="020B0604020202020204" pitchFamily="34" charset="-128"/>
            </a:endParaRPr>
          </a:p>
          <a:p>
            <a:pPr lvl="0" eaLnBrk="0" hangingPunct="0"/>
            <a:r>
              <a:rPr lang="cs-CZ" altLang="cs-CZ" sz="2400" dirty="0">
                <a:latin typeface="Arial Unicode MS" panose="020B0604020202020204" pitchFamily="34" charset="-128"/>
              </a:rPr>
              <a:t> </a:t>
            </a:r>
            <a:r>
              <a:rPr lang="cs-CZ" altLang="cs-CZ" sz="2400" dirty="0" smtClean="0">
                <a:latin typeface="Arial Unicode MS" panose="020B0604020202020204" pitchFamily="34" charset="-128"/>
              </a:rPr>
              <a:t>  </a:t>
            </a:r>
            <a:r>
              <a:rPr lang="cs-CZ" altLang="cs-CZ" sz="2400" dirty="0" err="1" smtClean="0">
                <a:latin typeface="Arial Unicode MS" panose="020B0604020202020204" pitchFamily="34" charset="-128"/>
              </a:rPr>
              <a:t>datum_vydani</a:t>
            </a:r>
            <a:r>
              <a:rPr lang="cs-CZ" altLang="cs-CZ" sz="2400" dirty="0" smtClean="0">
                <a:latin typeface="Arial Unicode MS" panose="020B0604020202020204" pitchFamily="34" charset="-128"/>
              </a:rPr>
              <a:t> </a:t>
            </a:r>
            <a:r>
              <a:rPr lang="cs-CZ" altLang="cs-CZ" sz="2400" dirty="0" err="1" smtClean="0">
                <a:latin typeface="Arial Unicode MS" panose="020B0604020202020204" pitchFamily="34" charset="-128"/>
              </a:rPr>
              <a:t>Date</a:t>
            </a:r>
            <a:r>
              <a:rPr lang="en-US" altLang="cs-CZ" sz="2400" dirty="0" smtClean="0">
                <a:latin typeface="Arial Unicode MS" panose="020B0604020202020204" pitchFamily="34" charset="-128"/>
              </a:rPr>
              <a:t>);</a:t>
            </a:r>
            <a:endParaRPr lang="cs-CZ" altLang="cs-CZ" sz="2400" dirty="0" smtClean="0">
              <a:latin typeface="Arial Unicode MS" panose="020B0604020202020204" pitchFamily="34" charset="-128"/>
            </a:endParaRPr>
          </a:p>
          <a:p>
            <a:pPr lvl="0" eaLnBrk="0" hangingPunct="0"/>
            <a:endParaRPr kumimoji="0" lang="cs-CZ" alt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eaLnBrk="0" hangingPunct="0"/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kniha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book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lvl="0" eaLnBrk="0" hangingPunct="0"/>
            <a:endParaRPr lang="cs-CZ" altLang="cs-CZ" sz="2400" dirty="0">
              <a:latin typeface="Arial" panose="020B0604020202020204" pitchFamily="34" charset="0"/>
            </a:endParaRPr>
          </a:p>
          <a:p>
            <a:pPr lvl="0" eaLnBrk="0" hangingPunct="0"/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kniha.nazev</a:t>
            </a:r>
            <a:r>
              <a:rPr kumimoji="0" lang="cs-CZ" altLang="cs-CZ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:= </a:t>
            </a:r>
            <a:r>
              <a:rPr lang="en-US" altLang="cs-CZ" sz="2400" dirty="0">
                <a:latin typeface="Arial" panose="020B0604020202020204" pitchFamily="34" charset="0"/>
              </a:rPr>
              <a:t>'</a:t>
            </a:r>
            <a:r>
              <a:rPr lang="en-US" altLang="cs-CZ" sz="2400" dirty="0" err="1">
                <a:latin typeface="Arial" panose="020B0604020202020204" pitchFamily="34" charset="0"/>
              </a:rPr>
              <a:t>Vinnetou</a:t>
            </a:r>
            <a:r>
              <a:rPr lang="en-US" altLang="cs-CZ" sz="2400" dirty="0">
                <a:latin typeface="Arial" panose="020B0604020202020204" pitchFamily="34" charset="0"/>
              </a:rPr>
              <a:t>'</a:t>
            </a:r>
            <a:endParaRPr kumimoji="0" lang="cs-CZ" alt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74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Datové struktury - známe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proměnná</a:t>
            </a:r>
          </a:p>
          <a:p>
            <a:pPr lvl="1"/>
            <a:r>
              <a:rPr lang="cs-CZ" dirty="0" smtClean="0">
                <a:latin typeface="Arial" charset="0"/>
                <a:cs typeface="Arial" charset="0"/>
              </a:rPr>
              <a:t>a = 10</a:t>
            </a:r>
          </a:p>
          <a:p>
            <a:r>
              <a:rPr lang="cs-CZ" dirty="0" smtClean="0">
                <a:latin typeface="Arial" charset="0"/>
                <a:cs typeface="Arial" charset="0"/>
              </a:rPr>
              <a:t>pole</a:t>
            </a:r>
          </a:p>
          <a:p>
            <a:pPr lvl="1"/>
            <a:r>
              <a:rPr lang="cs-CZ" dirty="0" smtClean="0">
                <a:latin typeface="Arial" charset="0"/>
                <a:cs typeface="Arial" charset="0"/>
              </a:rPr>
              <a:t>b</a:t>
            </a:r>
            <a:r>
              <a:rPr lang="en-US" dirty="0" smtClean="0">
                <a:latin typeface="Arial" charset="0"/>
                <a:cs typeface="Arial" charset="0"/>
              </a:rPr>
              <a:t>[1] = 10</a:t>
            </a:r>
            <a:endParaRPr lang="cs-CZ" dirty="0" smtClean="0">
              <a:latin typeface="Arial" charset="0"/>
              <a:cs typeface="Arial" charset="0"/>
            </a:endParaRPr>
          </a:p>
          <a:p>
            <a:r>
              <a:rPr lang="cs-CZ" dirty="0" smtClean="0">
                <a:latin typeface="Arial" charset="0"/>
                <a:cs typeface="Arial" charset="0"/>
              </a:rPr>
              <a:t>dvourozměrné pole (matice)</a:t>
            </a:r>
            <a:endParaRPr lang="en-US" dirty="0" smtClean="0">
              <a:latin typeface="Arial" charset="0"/>
              <a:cs typeface="Arial" charset="0"/>
            </a:endParaRP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c[</a:t>
            </a:r>
            <a:r>
              <a:rPr lang="cs-CZ" dirty="0" smtClean="0">
                <a:latin typeface="Arial" charset="0"/>
                <a:cs typeface="Arial" charset="0"/>
              </a:rPr>
              <a:t>1</a:t>
            </a:r>
            <a:r>
              <a:rPr lang="en-US" dirty="0" smtClean="0">
                <a:latin typeface="Arial" charset="0"/>
                <a:cs typeface="Arial" charset="0"/>
              </a:rPr>
              <a:t>][</a:t>
            </a:r>
            <a:r>
              <a:rPr lang="cs-CZ" dirty="0" smtClean="0">
                <a:latin typeface="Arial" charset="0"/>
                <a:cs typeface="Arial" charset="0"/>
              </a:rPr>
              <a:t>1</a:t>
            </a:r>
            <a:r>
              <a:rPr lang="en-US" dirty="0" smtClean="0">
                <a:latin typeface="Arial" charset="0"/>
                <a:cs typeface="Arial" charset="0"/>
              </a:rPr>
              <a:t>]</a:t>
            </a:r>
            <a:r>
              <a:rPr lang="cs-CZ" dirty="0" smtClean="0">
                <a:latin typeface="Arial" charset="0"/>
                <a:cs typeface="Arial" charset="0"/>
              </a:rPr>
              <a:t> = 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345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Dovedeme si představit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trojrozměrné pole (kvádr)</a:t>
            </a:r>
          </a:p>
          <a:p>
            <a:pPr lvl="1"/>
            <a:r>
              <a:rPr lang="cs-CZ" dirty="0" smtClean="0">
                <a:latin typeface="Arial" charset="0"/>
                <a:cs typeface="Arial" charset="0"/>
              </a:rPr>
              <a:t>d</a:t>
            </a:r>
            <a:r>
              <a:rPr lang="en-US" dirty="0" smtClean="0">
                <a:latin typeface="Arial" charset="0"/>
                <a:cs typeface="Arial" charset="0"/>
              </a:rPr>
              <a:t>[</a:t>
            </a:r>
            <a:r>
              <a:rPr lang="cs-CZ" dirty="0" smtClean="0">
                <a:latin typeface="Arial" charset="0"/>
                <a:cs typeface="Arial" charset="0"/>
              </a:rPr>
              <a:t>1</a:t>
            </a:r>
            <a:r>
              <a:rPr lang="en-US" dirty="0" smtClean="0">
                <a:latin typeface="Arial" charset="0"/>
                <a:cs typeface="Arial" charset="0"/>
              </a:rPr>
              <a:t>][</a:t>
            </a:r>
            <a:r>
              <a:rPr lang="cs-CZ" dirty="0" smtClean="0">
                <a:latin typeface="Arial" charset="0"/>
                <a:cs typeface="Arial" charset="0"/>
              </a:rPr>
              <a:t>1</a:t>
            </a:r>
            <a:r>
              <a:rPr lang="en-US" dirty="0" smtClean="0">
                <a:latin typeface="Arial" charset="0"/>
                <a:cs typeface="Arial" charset="0"/>
              </a:rPr>
              <a:t>][</a:t>
            </a:r>
            <a:r>
              <a:rPr lang="cs-CZ" dirty="0" smtClean="0">
                <a:latin typeface="Arial" charset="0"/>
                <a:cs typeface="Arial" charset="0"/>
              </a:rPr>
              <a:t>1</a:t>
            </a:r>
            <a:r>
              <a:rPr lang="en-US" dirty="0" smtClean="0">
                <a:latin typeface="Arial" charset="0"/>
                <a:cs typeface="Arial" charset="0"/>
              </a:rPr>
              <a:t>]</a:t>
            </a:r>
            <a:r>
              <a:rPr lang="cs-CZ" dirty="0" smtClean="0">
                <a:latin typeface="Arial" charset="0"/>
                <a:cs typeface="Arial" charset="0"/>
              </a:rPr>
              <a:t> = 10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2828925"/>
            <a:ext cx="306705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15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Dovedeme si představit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N-rozměrné pole</a:t>
            </a:r>
          </a:p>
          <a:p>
            <a:pPr lvl="1"/>
            <a:r>
              <a:rPr lang="cs-CZ" dirty="0" smtClean="0">
                <a:latin typeface="Arial" charset="0"/>
                <a:cs typeface="Arial" charset="0"/>
              </a:rPr>
              <a:t>d</a:t>
            </a:r>
            <a:r>
              <a:rPr lang="en-US" dirty="0" smtClean="0">
                <a:latin typeface="Arial" charset="0"/>
                <a:cs typeface="Arial" charset="0"/>
              </a:rPr>
              <a:t>[</a:t>
            </a:r>
            <a:r>
              <a:rPr lang="cs-CZ" dirty="0" smtClean="0">
                <a:latin typeface="Arial" charset="0"/>
                <a:cs typeface="Arial" charset="0"/>
              </a:rPr>
              <a:t>1</a:t>
            </a:r>
            <a:r>
              <a:rPr lang="en-US" dirty="0" smtClean="0">
                <a:latin typeface="Arial" charset="0"/>
                <a:cs typeface="Arial" charset="0"/>
              </a:rPr>
              <a:t>][</a:t>
            </a:r>
            <a:r>
              <a:rPr lang="cs-CZ" dirty="0" smtClean="0">
                <a:latin typeface="Arial" charset="0"/>
                <a:cs typeface="Arial" charset="0"/>
              </a:rPr>
              <a:t>1</a:t>
            </a:r>
            <a:r>
              <a:rPr lang="en-US" dirty="0" smtClean="0">
                <a:latin typeface="Arial" charset="0"/>
                <a:cs typeface="Arial" charset="0"/>
              </a:rPr>
              <a:t>][</a:t>
            </a:r>
            <a:r>
              <a:rPr lang="cs-CZ" dirty="0" smtClean="0">
                <a:latin typeface="Arial" charset="0"/>
                <a:cs typeface="Arial" charset="0"/>
              </a:rPr>
              <a:t>1</a:t>
            </a:r>
            <a:r>
              <a:rPr lang="en-US" dirty="0" smtClean="0">
                <a:latin typeface="Arial" charset="0"/>
                <a:cs typeface="Arial" charset="0"/>
              </a:rPr>
              <a:t>]</a:t>
            </a:r>
            <a:r>
              <a:rPr lang="cs-CZ" dirty="0" smtClean="0">
                <a:latin typeface="Arial" charset="0"/>
                <a:cs typeface="Arial" charset="0"/>
              </a:rPr>
              <a:t>…</a:t>
            </a:r>
            <a:r>
              <a:rPr lang="en-US" dirty="0" smtClean="0">
                <a:latin typeface="Arial" charset="0"/>
                <a:cs typeface="Arial" charset="0"/>
              </a:rPr>
              <a:t>[</a:t>
            </a:r>
            <a:r>
              <a:rPr lang="cs-CZ" dirty="0" smtClean="0">
                <a:latin typeface="Arial" charset="0"/>
                <a:cs typeface="Arial" charset="0"/>
              </a:rPr>
              <a:t>1</a:t>
            </a:r>
            <a:r>
              <a:rPr lang="en-US" dirty="0" smtClean="0">
                <a:latin typeface="Arial" charset="0"/>
                <a:cs typeface="Arial" charset="0"/>
              </a:rPr>
              <a:t>]</a:t>
            </a:r>
            <a:r>
              <a:rPr lang="cs-CZ" dirty="0" smtClean="0">
                <a:latin typeface="Arial" charset="0"/>
                <a:cs typeface="Arial" charset="0"/>
              </a:rPr>
              <a:t> = 10         (hranatých závorek je 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100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Datové struktury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ukazatel</a:t>
            </a:r>
          </a:p>
          <a:p>
            <a:r>
              <a:rPr lang="cs-CZ" dirty="0" smtClean="0">
                <a:latin typeface="Arial" charset="0"/>
                <a:cs typeface="Arial" charset="0"/>
              </a:rPr>
              <a:t>spojový seznam, resp. lineární seznam, lineární spojový seznam</a:t>
            </a:r>
          </a:p>
          <a:p>
            <a:r>
              <a:rPr lang="cs-CZ" dirty="0" smtClean="0">
                <a:latin typeface="Arial" charset="0"/>
                <a:cs typeface="Arial" charset="0"/>
              </a:rPr>
              <a:t>fronta</a:t>
            </a:r>
          </a:p>
          <a:p>
            <a:r>
              <a:rPr lang="cs-CZ" dirty="0" smtClean="0">
                <a:latin typeface="Arial" charset="0"/>
                <a:cs typeface="Arial" charset="0"/>
              </a:rPr>
              <a:t>zásobník</a:t>
            </a:r>
          </a:p>
          <a:p>
            <a:r>
              <a:rPr lang="cs-CZ" dirty="0" smtClean="0">
                <a:latin typeface="Arial" charset="0"/>
                <a:cs typeface="Arial" charset="0"/>
              </a:rPr>
              <a:t>graf</a:t>
            </a:r>
          </a:p>
          <a:p>
            <a:r>
              <a:rPr lang="cs-CZ" dirty="0" smtClean="0">
                <a:latin typeface="Arial" charset="0"/>
                <a:cs typeface="Arial" charset="0"/>
              </a:rPr>
              <a:t>strom</a:t>
            </a:r>
          </a:p>
          <a:p>
            <a:r>
              <a:rPr lang="cs-CZ" dirty="0" smtClean="0">
                <a:latin typeface="Arial" charset="0"/>
                <a:cs typeface="Arial" charset="0"/>
              </a:rPr>
              <a:t>záznam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6292334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https://ksp.mff.cuni.cz/kucharky/zakladni-algoritmy/</a:t>
            </a:r>
          </a:p>
        </p:txBody>
      </p:sp>
    </p:spTree>
    <p:extLst>
      <p:ext uri="{BB962C8B-B14F-4D97-AF65-F5344CB8AC3E}">
        <p14:creationId xmlns:p14="http://schemas.microsoft.com/office/powerpoint/2010/main" val="316157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Proměnná (</a:t>
            </a:r>
            <a:r>
              <a:rPr lang="cs-CZ" dirty="0" err="1" smtClean="0"/>
              <a:t>Variable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4876800"/>
          </a:xfrm>
        </p:spPr>
        <p:txBody>
          <a:bodyPr/>
          <a:lstStyle/>
          <a:p>
            <a:r>
              <a:rPr lang="cs-CZ" dirty="0" smtClean="0"/>
              <a:t>každé </a:t>
            </a:r>
            <a:r>
              <a:rPr lang="cs-CZ" dirty="0"/>
              <a:t>místo v paměti počítače má své číselné </a:t>
            </a:r>
            <a:r>
              <a:rPr lang="cs-CZ" dirty="0" smtClean="0"/>
              <a:t>označení = </a:t>
            </a:r>
            <a:r>
              <a:rPr lang="cs-CZ" b="1" i="1" dirty="0" smtClean="0"/>
              <a:t>adresa</a:t>
            </a:r>
          </a:p>
          <a:p>
            <a:r>
              <a:rPr lang="cs-CZ" dirty="0" smtClean="0"/>
              <a:t>proměnná odkazuje </a:t>
            </a:r>
            <a:r>
              <a:rPr lang="cs-CZ" dirty="0"/>
              <a:t>na určité místo v paměti a na tomto místě v paměti je její hodnota</a:t>
            </a:r>
          </a:p>
        </p:txBody>
      </p:sp>
    </p:spTree>
    <p:extLst>
      <p:ext uri="{BB962C8B-B14F-4D97-AF65-F5344CB8AC3E}">
        <p14:creationId xmlns:p14="http://schemas.microsoft.com/office/powerpoint/2010/main" val="348999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Ukazatel (Pointer)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odkaz</a:t>
            </a:r>
          </a:p>
          <a:p>
            <a:endParaRPr lang="cs-CZ" dirty="0"/>
          </a:p>
          <a:p>
            <a:r>
              <a:rPr lang="cs-CZ" dirty="0"/>
              <a:t>hodnota proměnné </a:t>
            </a:r>
            <a:r>
              <a:rPr lang="cs-CZ" dirty="0" smtClean="0"/>
              <a:t>je adresa </a:t>
            </a:r>
            <a:r>
              <a:rPr lang="cs-CZ" dirty="0"/>
              <a:t>nějakého jiného místa v </a:t>
            </a:r>
            <a:r>
              <a:rPr lang="cs-CZ" dirty="0" smtClean="0"/>
              <a:t>paměti</a:t>
            </a:r>
          </a:p>
        </p:txBody>
      </p:sp>
    </p:spTree>
    <p:extLst>
      <p:ext uri="{BB962C8B-B14F-4D97-AF65-F5344CB8AC3E}">
        <p14:creationId xmlns:p14="http://schemas.microsoft.com/office/powerpoint/2010/main" val="287676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Spojový seznam I. (</a:t>
            </a:r>
            <a:r>
              <a:rPr lang="cs-CZ" dirty="0" err="1"/>
              <a:t>Linked</a:t>
            </a:r>
            <a:r>
              <a:rPr lang="cs-CZ" dirty="0"/>
              <a:t> list)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určený </a:t>
            </a:r>
            <a:r>
              <a:rPr lang="cs-CZ" dirty="0"/>
              <a:t>svým prvním prvkem </a:t>
            </a:r>
            <a:r>
              <a:rPr lang="cs-CZ" dirty="0" smtClean="0"/>
              <a:t>(v </a:t>
            </a:r>
            <a:r>
              <a:rPr lang="cs-CZ" dirty="0"/>
              <a:t>jedné proměnné pointer na tento prvek, který se často nazývá </a:t>
            </a:r>
            <a:r>
              <a:rPr lang="cs-CZ" dirty="0" smtClean="0"/>
              <a:t>kořen) </a:t>
            </a:r>
          </a:p>
          <a:p>
            <a:r>
              <a:rPr lang="cs-CZ" dirty="0" smtClean="0"/>
              <a:t>u </a:t>
            </a:r>
            <a:r>
              <a:rPr lang="cs-CZ" dirty="0"/>
              <a:t>každého dalšího prvku </a:t>
            </a:r>
            <a:r>
              <a:rPr lang="cs-CZ" dirty="0" smtClean="0"/>
              <a:t>uložena hodnota </a:t>
            </a:r>
            <a:r>
              <a:rPr lang="cs-CZ" dirty="0"/>
              <a:t>tohoto prvku a odkaz (pointer) na další </a:t>
            </a:r>
            <a:r>
              <a:rPr lang="cs-CZ" dirty="0" smtClean="0"/>
              <a:t>prvek</a:t>
            </a:r>
          </a:p>
          <a:p>
            <a:r>
              <a:rPr lang="cs-CZ" dirty="0" smtClean="0"/>
              <a:t>ukazatel posledního prvku odkazuje na adresu </a:t>
            </a:r>
            <a:r>
              <a:rPr lang="cs-CZ" dirty="0" err="1" smtClean="0"/>
              <a:t>NULL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437112"/>
            <a:ext cx="7632848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89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Spojový seznam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odkazy </a:t>
            </a:r>
            <a:r>
              <a:rPr lang="cs-CZ" dirty="0"/>
              <a:t>mezi prvky mohou být i obousměrné, mohou vést dokola (poslední ukazuje na první)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37" y="3284984"/>
            <a:ext cx="7778744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96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Základy Informatiky&amp;#x0D;&amp;#x0A;14ZINF&amp;quot;&quot;/&gt;&lt;property id=&quot;20307&quot; value=&quot;256&quot;/&gt;&lt;/object&gt;&lt;object type=&quot;3&quot; unique_id=&quot;13176&quot;&gt;&lt;property id=&quot;20148&quot; value=&quot;5&quot;/&gt;&lt;property id=&quot;20300&quot; value=&quot;Slide 3 - &amp;quot;Programovací jazyk KAREL&amp;quot;&quot;/&gt;&lt;property id=&quot;20307&quot; value=&quot;326&quot;/&gt;&lt;/object&gt;&lt;object type=&quot;3&quot; unique_id=&quot;13178&quot;&gt;&lt;property id=&quot;20148&quot; value=&quot;5&quot;/&gt;&lt;property id=&quot;20300&quot; value=&quot;Slide 2 - &amp;quot;Řešení úkolu&amp;#x0D;&amp;#x0A;z minulé&amp;#x0D;&amp;#x0A;hodiny&amp;quot;&quot;/&gt;&lt;property id=&quot;20307&quot; value=&quot;336&quot;/&gt;&lt;/object&gt;&lt;object type=&quot;3&quot; unique_id=&quot;13179&quot;&gt;&lt;property id=&quot;20148&quot; value=&quot;5&quot;/&gt;&lt;property id=&quot;20300&quot; value=&quot;Slide 4 - &amp;quot;Karel – elementární operace&amp;quot;&quot;/&gt;&lt;property id=&quot;20307&quot; value=&quot;337&quot;/&gt;&lt;/object&gt;&lt;object type=&quot;3&quot; unique_id=&quot;13180&quot;&gt;&lt;property id=&quot;20148&quot; value=&quot;5&quot;/&gt;&lt;property id=&quot;20300&quot; value=&quot;Slide 5 - &amp;quot;Karel – základní podmínky&amp;quot;&quot;/&gt;&lt;property id=&quot;20307&quot; value=&quot;338&quot;/&gt;&lt;/object&gt;&lt;object type=&quot;3&quot; unique_id=&quot;13181&quot;&gt;&lt;property id=&quot;20148&quot; value=&quot;5&quot;/&gt;&lt;property id=&quot;20300&quot; value=&quot;Slide 6 - &amp;quot;Karel – zápis podmínek&amp;quot;&quot;/&gt;&lt;property id=&quot;20307&quot; value=&quot;339&quot;/&gt;&lt;/object&gt;&lt;object type=&quot;3&quot; unique_id=&quot;13182&quot;&gt;&lt;property id=&quot;20148&quot; value=&quot;5&quot;/&gt;&lt;property id=&quot;20300&quot; value=&quot;Slide 7 - &amp;quot;Karel – příklad na JeCihla I.&amp;quot;&quot;/&gt;&lt;property id=&quot;20307&quot; value=&quot;341&quot;/&gt;&lt;/object&gt;&lt;object type=&quot;3&quot; unique_id=&quot;13183&quot;&gt;&lt;property id=&quot;20148&quot; value=&quot;5&quot;/&gt;&lt;property id=&quot;20300&quot; value=&quot;Slide 8 - &amp;quot;Karel – příklad na JeCihla II.&amp;quot;&quot;/&gt;&lt;property id=&quot;20307&quot; value=&quot;342&quot;/&gt;&lt;/object&gt;&lt;object type=&quot;3&quot; unique_id=&quot;13184&quot;&gt;&lt;property id=&quot;20148&quot; value=&quot;5&quot;/&gt;&lt;property id=&quot;20300&quot; value=&quot;Slide 9 - &amp;quot;Karel - cykly&amp;quot;&quot;/&gt;&lt;property id=&quot;20307&quot; value=&quot;343&quot;/&gt;&lt;/object&gt;&lt;object type=&quot;3&quot; unique_id=&quot;13185&quot;&gt;&lt;property id=&quot;20148&quot; value=&quot;5&quot;/&gt;&lt;property id=&quot;20300&quot; value=&quot;Slide 10 - &amp;quot;Karel – příklad na cyklus&amp;quot;&quot;/&gt;&lt;property id=&quot;20307&quot; value=&quot;344&quot;/&gt;&lt;/object&gt;&lt;object type=&quot;3&quot; unique_id=&quot;13186&quot;&gt;&lt;property id=&quot;20148&quot; value=&quot;5&quot;/&gt;&lt;property id=&quot;20300&quot; value=&quot;Slide 11 - &amp;quot;Některé chyby&amp;quot;&quot;/&gt;&lt;property id=&quot;20307&quot; value=&quot;345&quot;/&gt;&lt;/object&gt;&lt;object type=&quot;3&quot; unique_id=&quot;13187&quot;&gt;&lt;property id=&quot;20148&quot; value=&quot;5&quot;/&gt;&lt;property id=&quot;20300&quot; value=&quot;Slide 12 - &amp;quot;Komentáře&amp;quot;&quot;/&gt;&lt;property id=&quot;20307&quot; value=&quot;346&quot;/&gt;&lt;/object&gt;&lt;object type=&quot;3&quot; unique_id=&quot;13188&quot;&gt;&lt;property id=&quot;20148&quot; value=&quot;5&quot;/&gt;&lt;property id=&quot;20300&quot; value=&quot;Slide 13 - &amp;quot;Pomůcka (shrnutí)&amp;quot;&quot;/&gt;&lt;property id=&quot;20307&quot; value=&quot;349&quot;/&gt;&lt;/object&gt;&lt;object type=&quot;3&quot; unique_id=&quot;13189&quot;&gt;&lt;property id=&quot;20148&quot; value=&quot;5&quot;/&gt;&lt;property id=&quot;20300&quot; value=&quot;Slide 14 - &amp;quot;Vytvoření procedury (nové příkazy)&amp;quot;&quot;/&gt;&lt;property id=&quot;20307&quot; value=&quot;347&quot;/&gt;&lt;/object&gt;&lt;object type=&quot;3&quot; unique_id=&quot;13190&quot;&gt;&lt;property id=&quot;20148&quot; value=&quot;5&quot;/&gt;&lt;property id=&quot;20300&quot; value=&quot;Slide 15 - &amp;quot;Vytvoření procedury (nové příkazy)&amp;quot;&quot;/&gt;&lt;property id=&quot;20307&quot; value=&quot;351&quot;/&gt;&lt;/object&gt;&lt;object type=&quot;3&quot; unique_id=&quot;13191&quot;&gt;&lt;property id=&quot;20148&quot; value=&quot;5&quot;/&gt;&lt;property id=&quot;20300&quot; value=&quot;Slide 16 - &amp;quot;Vytvoření procedury (nové příkazy)&amp;quot;&quot;/&gt;&lt;property id=&quot;20307&quot; value=&quot;352&quot;/&gt;&lt;/object&gt;&lt;object type=&quot;3&quot; unique_id=&quot;13192&quot;&gt;&lt;property id=&quot;20148&quot; value=&quot;5&quot;/&gt;&lt;property id=&quot;20300&quot; value=&quot;Slide 17 - &amp;quot;Vytvořte procedury (nové příkazy) + zapište vývojovým diagramem&amp;quot;&quot;/&gt;&lt;property id=&quot;20307&quot; value=&quot;350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řehlednost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3459</TotalTime>
  <Words>614</Words>
  <Application>Microsoft Office PowerPoint</Application>
  <PresentationFormat>Předvádění na obrazovce (4:3)</PresentationFormat>
  <Paragraphs>219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 Unicode MS</vt:lpstr>
      <vt:lpstr>Arial</vt:lpstr>
      <vt:lpstr>Calibri</vt:lpstr>
      <vt:lpstr>Přehlednost</vt:lpstr>
      <vt:lpstr>Algoritmizace  a datové struktury (14ASD)</vt:lpstr>
      <vt:lpstr>Datové struktury - známe</vt:lpstr>
      <vt:lpstr>Dovedeme si představit</vt:lpstr>
      <vt:lpstr>Dovedeme si představit</vt:lpstr>
      <vt:lpstr>Datové struktury</vt:lpstr>
      <vt:lpstr>Proměnná (Variable)</vt:lpstr>
      <vt:lpstr>Ukazatel (Pointer)</vt:lpstr>
      <vt:lpstr>Spojový seznam I. (Linked list)</vt:lpstr>
      <vt:lpstr>Spojový seznam II.</vt:lpstr>
      <vt:lpstr>Pole (Array)</vt:lpstr>
      <vt:lpstr> Pole  vs.   spojový seznam</vt:lpstr>
      <vt:lpstr>Fronta (Queue)</vt:lpstr>
      <vt:lpstr>Zásobník (Stack)</vt:lpstr>
      <vt:lpstr>Graf (Graph)</vt:lpstr>
      <vt:lpstr>Graf – reprezentace I.</vt:lpstr>
      <vt:lpstr>Graf – reprezentace II.</vt:lpstr>
      <vt:lpstr>Strom (Tree)</vt:lpstr>
      <vt:lpstr>Záznam (Record)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</dc:title>
  <dc:creator>K614</dc:creator>
  <cp:lastModifiedBy>MJe</cp:lastModifiedBy>
  <cp:revision>471</cp:revision>
  <dcterms:created xsi:type="dcterms:W3CDTF">2011-10-19T16:54:09Z</dcterms:created>
  <dcterms:modified xsi:type="dcterms:W3CDTF">2018-01-06T15:45:13Z</dcterms:modified>
</cp:coreProperties>
</file>