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1"/>
  </p:notesMasterIdLst>
  <p:sldIdLst>
    <p:sldId id="382" r:id="rId2"/>
    <p:sldId id="383" r:id="rId3"/>
    <p:sldId id="401" r:id="rId4"/>
    <p:sldId id="369" r:id="rId5"/>
    <p:sldId id="376" r:id="rId6"/>
    <p:sldId id="372" r:id="rId7"/>
    <p:sldId id="384" r:id="rId8"/>
    <p:sldId id="385" r:id="rId9"/>
    <p:sldId id="387" r:id="rId10"/>
    <p:sldId id="386" r:id="rId11"/>
    <p:sldId id="388" r:id="rId12"/>
    <p:sldId id="389" r:id="rId13"/>
    <p:sldId id="391" r:id="rId14"/>
    <p:sldId id="378" r:id="rId15"/>
    <p:sldId id="380" r:id="rId16"/>
    <p:sldId id="393" r:id="rId17"/>
    <p:sldId id="392" r:id="rId18"/>
    <p:sldId id="396" r:id="rId19"/>
    <p:sldId id="397" r:id="rId20"/>
    <p:sldId id="399" r:id="rId21"/>
    <p:sldId id="398" r:id="rId22"/>
    <p:sldId id="400" r:id="rId23"/>
    <p:sldId id="395" r:id="rId24"/>
    <p:sldId id="416" r:id="rId25"/>
    <p:sldId id="417" r:id="rId26"/>
    <p:sldId id="418" r:id="rId27"/>
    <p:sldId id="423" r:id="rId28"/>
    <p:sldId id="424" r:id="rId29"/>
    <p:sldId id="402" r:id="rId30"/>
    <p:sldId id="403" r:id="rId31"/>
    <p:sldId id="404" r:id="rId32"/>
    <p:sldId id="405" r:id="rId33"/>
    <p:sldId id="425" r:id="rId34"/>
    <p:sldId id="426" r:id="rId35"/>
    <p:sldId id="427" r:id="rId36"/>
    <p:sldId id="407" r:id="rId37"/>
    <p:sldId id="406" r:id="rId38"/>
    <p:sldId id="409" r:id="rId39"/>
    <p:sldId id="408" r:id="rId40"/>
    <p:sldId id="410" r:id="rId41"/>
    <p:sldId id="411" r:id="rId42"/>
    <p:sldId id="413" r:id="rId43"/>
    <p:sldId id="414" r:id="rId44"/>
    <p:sldId id="415" r:id="rId45"/>
    <p:sldId id="419" r:id="rId46"/>
    <p:sldId id="420" r:id="rId47"/>
    <p:sldId id="412" r:id="rId48"/>
    <p:sldId id="421" r:id="rId49"/>
    <p:sldId id="422" r:id="rId50"/>
  </p:sldIdLst>
  <p:sldSz cx="9144000" cy="6858000" type="screen4x3"/>
  <p:notesSz cx="6858000" cy="9144000"/>
  <p:custDataLst>
    <p:tags r:id="rId52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C500F4-A4C3-4500-AB42-B7588EB66718}" type="datetimeFigureOut">
              <a:rPr lang="cs-CZ"/>
              <a:pPr>
                <a:defRPr/>
              </a:pPr>
              <a:t>8. 1. 2018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A2B6A6-3BF4-4D24-8757-4E59ECC23A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215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39D8B-FD8F-451B-BCFB-C2F8FE8C4F56}" type="datetime10">
              <a:rPr lang="cs-CZ" smtClean="0"/>
              <a:t>15:08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2726F-3487-413C-B98C-88A5C57A59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DD787-F49C-4264-8EAF-3498858E3333}" type="datetime10">
              <a:rPr lang="cs-CZ" smtClean="0"/>
              <a:t>15:08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8858-2AD5-42F9-8D64-E96D5545B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40E42-66B3-4F4D-85A2-18B488332CEE}" type="datetime10">
              <a:rPr lang="cs-CZ" smtClean="0"/>
              <a:t>15:08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427B-EFAF-4C5C-8F67-8BEB69FFA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0F0B1-07B5-4AAB-846B-F8C6E94A97B2}" type="datetime10">
              <a:rPr lang="cs-CZ" smtClean="0"/>
              <a:t>15:08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F76A0-FE37-4F68-A2F4-4F82EB982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15D97-A175-4D94-B5D9-C7F3316C14C7}" type="datetime10">
              <a:rPr lang="cs-CZ" smtClean="0"/>
              <a:t>15:08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91485-7B0D-41E2-8379-A93BF1699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9313F-3CFE-446F-BF1C-70F5C0C36A0D}" type="datetime10">
              <a:rPr lang="cs-CZ" smtClean="0"/>
              <a:t>15:08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222B-CB6B-4E48-AE88-4D5616F17D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5CA5-9B9C-48F7-AEC6-C27ADD6887AD}" type="datetime10">
              <a:rPr lang="cs-CZ" smtClean="0"/>
              <a:t>15:08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A9D8-39EE-4620-BE70-DD5EAF8D4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E6D6-9431-4BE7-80C9-89B35653B05B}" type="datetime10">
              <a:rPr lang="cs-CZ" smtClean="0"/>
              <a:t>15:08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13E0-F4D3-467E-9F0A-D48CD8A93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699DF-2244-4474-B264-20E322EF26B1}" type="datetime10">
              <a:rPr lang="cs-CZ" smtClean="0"/>
              <a:t>15:08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3738-4BB3-4A3C-8544-6852F656F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8BD1D-1487-4BBA-9957-F45FA6CED51C}" type="datetime10">
              <a:rPr lang="cs-CZ" smtClean="0"/>
              <a:t>15:08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333D-845F-4923-99AE-3DFEE0AC91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4AA95-40A0-49B6-BE71-26C59B573FB8}" type="datetime10">
              <a:rPr lang="cs-CZ" smtClean="0"/>
              <a:t>15:08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99A34-5C19-4F98-ADC7-A99F447A62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2464200-BF15-47FB-8452-3B3FCF199724}" type="datetime10">
              <a:rPr lang="cs-CZ" smtClean="0"/>
              <a:t>15:08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C73F509-7BC1-4CCD-8A1D-08C3135036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691" r:id="rId9"/>
    <p:sldLayoutId id="2147483690" r:id="rId10"/>
    <p:sldLayoutId id="214748368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7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0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1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2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6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Algoritmizace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a </a:t>
            </a:r>
            <a:r>
              <a:rPr lang="cs-CZ" b="1" dirty="0"/>
              <a:t>datové struktury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(14ASD)</a:t>
            </a:r>
          </a:p>
        </p:txBody>
      </p:sp>
      <p:sp>
        <p:nvSpPr>
          <p:cNvPr id="9219" name="Podnadpi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cs-CZ" altLang="cs-CZ" dirty="0" smtClean="0"/>
              <a:t>13. cvičení</a:t>
            </a:r>
          </a:p>
        </p:txBody>
      </p:sp>
    </p:spTree>
    <p:extLst>
      <p:ext uri="{BB962C8B-B14F-4D97-AF65-F5344CB8AC3E}">
        <p14:creationId xmlns:p14="http://schemas.microsoft.com/office/powerpoint/2010/main" val="419006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213873"/>
              </p:ext>
            </p:extLst>
          </p:nvPr>
        </p:nvGraphicFramePr>
        <p:xfrm>
          <a:off x="261813" y="548680"/>
          <a:ext cx="8702675" cy="621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8" name="SmartDraw" r:id="rId3" imgW="8703360" imgH="6213240" progId="SmartDraw.2">
                  <p:embed/>
                </p:oleObj>
              </mc:Choice>
              <mc:Fallback>
                <p:oleObj name="SmartDraw" r:id="rId3" imgW="8703360" imgH="621324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1813" y="548680"/>
                        <a:ext cx="8702675" cy="621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78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251520" y="527893"/>
            <a:ext cx="6616700" cy="6213475"/>
            <a:chOff x="323528" y="404664"/>
            <a:chExt cx="6616700" cy="6213475"/>
          </a:xfrm>
        </p:grpSpPr>
        <p:graphicFrame>
          <p:nvGraphicFramePr>
            <p:cNvPr id="2" name="Objek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4501787"/>
                </p:ext>
              </p:extLst>
            </p:nvPr>
          </p:nvGraphicFramePr>
          <p:xfrm>
            <a:off x="323528" y="404664"/>
            <a:ext cx="6616700" cy="6213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81" name="SmartDraw" r:id="rId3" imgW="6617160" imgH="6213240" progId="SmartDraw.2">
                    <p:embed/>
                  </p:oleObj>
                </mc:Choice>
                <mc:Fallback>
                  <p:oleObj name="SmartDraw" r:id="rId3" imgW="6617160" imgH="6213240" progId="SmartDraw.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23528" y="404664"/>
                          <a:ext cx="6616700" cy="62134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" name="Pravoúhlá spojnice 3"/>
            <p:cNvCxnSpPr/>
            <p:nvPr/>
          </p:nvCxnSpPr>
          <p:spPr>
            <a:xfrm rot="10800000" flipV="1">
              <a:off x="3491880" y="4299446"/>
              <a:ext cx="1950566" cy="281682"/>
            </a:xfrm>
            <a:prstGeom prst="bentConnector3">
              <a:avLst>
                <a:gd name="adj1" fmla="val -268"/>
              </a:avLst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27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251520" y="548680"/>
            <a:ext cx="3929063" cy="6213475"/>
            <a:chOff x="2483768" y="476672"/>
            <a:chExt cx="3929063" cy="6213475"/>
          </a:xfrm>
        </p:grpSpPr>
        <p:graphicFrame>
          <p:nvGraphicFramePr>
            <p:cNvPr id="3" name="Objek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5043451"/>
                </p:ext>
              </p:extLst>
            </p:nvPr>
          </p:nvGraphicFramePr>
          <p:xfrm>
            <a:off x="2483768" y="476672"/>
            <a:ext cx="3929063" cy="6213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05" name="SmartDraw" r:id="rId3" imgW="3928680" imgH="6213240" progId="SmartDraw.2">
                    <p:embed/>
                  </p:oleObj>
                </mc:Choice>
                <mc:Fallback>
                  <p:oleObj name="SmartDraw" r:id="rId3" imgW="3928680" imgH="6213240" progId="SmartDraw.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483768" y="476672"/>
                          <a:ext cx="3929063" cy="62134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" name="Pravoúhlá spojnice 3"/>
            <p:cNvCxnSpPr/>
            <p:nvPr/>
          </p:nvCxnSpPr>
          <p:spPr>
            <a:xfrm rot="5400000">
              <a:off x="3400395" y="3376471"/>
              <a:ext cx="2271204" cy="2232247"/>
            </a:xfrm>
            <a:prstGeom prst="bentConnector3">
              <a:avLst>
                <a:gd name="adj1" fmla="val 100447"/>
              </a:avLst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352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konečný stav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178664"/>
              </p:ext>
            </p:extLst>
          </p:nvPr>
        </p:nvGraphicFramePr>
        <p:xfrm>
          <a:off x="1907704" y="2276872"/>
          <a:ext cx="5328591" cy="4216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8" name="SmartDraw" r:id="rId3" imgW="3474720" imgH="2748960" progId="SmartDraw.2">
                  <p:embed/>
                </p:oleObj>
              </mc:Choice>
              <mc:Fallback>
                <p:oleObj name="SmartDraw" r:id="rId3" imgW="3474720" imgH="27489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2276872"/>
                        <a:ext cx="5328591" cy="4216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48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Algoritmus </a:t>
            </a:r>
            <a:r>
              <a:rPr lang="cs-CZ" b="1" dirty="0" err="1" smtClean="0"/>
              <a:t>DojdiKeZdi_VratSeDoPulky</a:t>
            </a:r>
            <a:r>
              <a:rPr lang="cs-CZ" sz="2400" b="1" dirty="0" smtClean="0"/>
              <a:t> </a:t>
            </a:r>
            <a:br>
              <a:rPr lang="cs-CZ" sz="2400" b="1" dirty="0" smtClean="0"/>
            </a:br>
            <a:r>
              <a:rPr lang="cs-CZ" sz="2400" dirty="0" smtClean="0"/>
              <a:t>– robot Karel dojde ke zdi a vrátí se do půlky cesty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/>
          <a:lstStyle/>
          <a:p>
            <a:r>
              <a:rPr lang="cs-CZ" dirty="0"/>
              <a:t>Úvaha: dopředu udělá dva kroky, při cestě zpět na dva kroky připadne krok pouze jeden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47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Algoritmus </a:t>
            </a:r>
            <a:r>
              <a:rPr lang="cs-CZ" b="1" dirty="0" err="1" smtClean="0"/>
              <a:t>DojdiKeZdi_VratSeDoPulky</a:t>
            </a:r>
            <a:r>
              <a:rPr lang="cs-CZ" sz="2400" b="1" dirty="0" smtClean="0"/>
              <a:t> </a:t>
            </a:r>
            <a:br>
              <a:rPr lang="cs-CZ" sz="2400" b="1" dirty="0" smtClean="0"/>
            </a:br>
            <a:r>
              <a:rPr lang="cs-CZ" sz="2400" dirty="0" smtClean="0"/>
              <a:t>– robot Karel dojde ke zdi a vrátí se do půlky cesty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16870"/>
            <a:ext cx="5346799" cy="4897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06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počáteční stav</a:t>
            </a:r>
            <a:endParaRPr lang="cs-CZ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526759"/>
              </p:ext>
            </p:extLst>
          </p:nvPr>
        </p:nvGraphicFramePr>
        <p:xfrm>
          <a:off x="1910424" y="2281548"/>
          <a:ext cx="5322680" cy="421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1" name="SmartDraw" r:id="rId3" imgW="3474720" imgH="2748960" progId="SmartDraw.2">
                  <p:embed/>
                </p:oleObj>
              </mc:Choice>
              <mc:Fallback>
                <p:oleObj name="SmartDraw" r:id="rId3" imgW="3474720" imgH="27489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0424" y="2281548"/>
                        <a:ext cx="5322680" cy="421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044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554521"/>
              </p:ext>
            </p:extLst>
          </p:nvPr>
        </p:nvGraphicFramePr>
        <p:xfrm>
          <a:off x="1763688" y="404664"/>
          <a:ext cx="6048672" cy="6359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4" name="SmartDraw" r:id="rId3" imgW="6639840" imgH="6981120" progId="SmartDraw.2">
                  <p:embed/>
                </p:oleObj>
              </mc:Choice>
              <mc:Fallback>
                <p:oleObj name="SmartDraw" r:id="rId3" imgW="6639840" imgH="69811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404664"/>
                        <a:ext cx="6048672" cy="6359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959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533400"/>
            <a:ext cx="8928992" cy="990600"/>
          </a:xfrm>
        </p:spPr>
        <p:txBody>
          <a:bodyPr>
            <a:noAutofit/>
          </a:bodyPr>
          <a:lstStyle/>
          <a:p>
            <a:r>
              <a:rPr lang="cs-CZ" sz="3800" dirty="0" smtClean="0"/>
              <a:t>Příklad – stav před 1. rekurzivním voláním</a:t>
            </a:r>
            <a:endParaRPr lang="cs-CZ" sz="38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919328"/>
              </p:ext>
            </p:extLst>
          </p:nvPr>
        </p:nvGraphicFramePr>
        <p:xfrm>
          <a:off x="1979712" y="2281548"/>
          <a:ext cx="5253392" cy="4156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9" name="SmartDraw" r:id="rId3" imgW="3474720" imgH="2748960" progId="SmartDraw.2">
                  <p:embed/>
                </p:oleObj>
              </mc:Choice>
              <mc:Fallback>
                <p:oleObj name="SmartDraw" r:id="rId3" imgW="3474720" imgH="27489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9712" y="2281548"/>
                        <a:ext cx="5253392" cy="4156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927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763688" y="404664"/>
          <a:ext cx="6048672" cy="6359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2" name="SmartDraw" r:id="rId3" imgW="6639840" imgH="6981120" progId="SmartDraw.2">
                  <p:embed/>
                </p:oleObj>
              </mc:Choice>
              <mc:Fallback>
                <p:oleObj name="SmartDraw" r:id="rId3" imgW="6639840" imgH="69811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404664"/>
                        <a:ext cx="6048672" cy="6359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bdélník 2"/>
          <p:cNvSpPr/>
          <p:nvPr/>
        </p:nvSpPr>
        <p:spPr>
          <a:xfrm>
            <a:off x="3635896" y="3284984"/>
            <a:ext cx="4176464" cy="208336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300987"/>
              </p:ext>
            </p:extLst>
          </p:nvPr>
        </p:nvGraphicFramePr>
        <p:xfrm>
          <a:off x="4644008" y="3319629"/>
          <a:ext cx="2889002" cy="2018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3" name="SmartDraw" r:id="rId5" imgW="6639840" imgH="4638960" progId="SmartDraw.2">
                  <p:embed/>
                </p:oleObj>
              </mc:Choice>
              <mc:Fallback>
                <p:oleObj name="SmartDraw" r:id="rId5" imgW="6639840" imgH="46389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4008" y="3319629"/>
                        <a:ext cx="2889002" cy="20180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54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Pokročilé </a:t>
            </a:r>
            <a:r>
              <a:rPr lang="cs-CZ" dirty="0"/>
              <a:t>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rekurze</a:t>
            </a:r>
          </a:p>
          <a:p>
            <a:r>
              <a:rPr lang="cs-CZ" dirty="0" err="1" smtClean="0"/>
              <a:t>backtracking</a:t>
            </a:r>
            <a:endParaRPr lang="cs-CZ" dirty="0" smtClean="0"/>
          </a:p>
          <a:p>
            <a:r>
              <a:rPr lang="cs-CZ" dirty="0" smtClean="0"/>
              <a:t>hladový algoritmus</a:t>
            </a:r>
          </a:p>
          <a:p>
            <a:r>
              <a:rPr lang="cs-CZ" dirty="0" smtClean="0"/>
              <a:t>rozděl </a:t>
            </a:r>
            <a:r>
              <a:rPr lang="cs-CZ" dirty="0"/>
              <a:t>a </a:t>
            </a:r>
            <a:r>
              <a:rPr lang="cs-CZ" dirty="0" smtClean="0"/>
              <a:t>panuj</a:t>
            </a:r>
          </a:p>
          <a:p>
            <a:r>
              <a:rPr lang="cs-CZ" smtClean="0"/>
              <a:t>dynamické programování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629233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https://ksp.mff.cuni.cz/kucharky/zakladni-algoritmy/</a:t>
            </a:r>
          </a:p>
        </p:txBody>
      </p:sp>
    </p:spTree>
    <p:extLst>
      <p:ext uri="{BB962C8B-B14F-4D97-AF65-F5344CB8AC3E}">
        <p14:creationId xmlns:p14="http://schemas.microsoft.com/office/powerpoint/2010/main" val="291282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533400"/>
            <a:ext cx="8928992" cy="990600"/>
          </a:xfrm>
        </p:spPr>
        <p:txBody>
          <a:bodyPr>
            <a:noAutofit/>
          </a:bodyPr>
          <a:lstStyle/>
          <a:p>
            <a:r>
              <a:rPr lang="cs-CZ" sz="3800" dirty="0" smtClean="0"/>
              <a:t>Příklad – stav po 1. rekurzivním voláním</a:t>
            </a:r>
            <a:endParaRPr lang="cs-CZ" sz="38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262331"/>
              </p:ext>
            </p:extLst>
          </p:nvPr>
        </p:nvGraphicFramePr>
        <p:xfrm>
          <a:off x="1982432" y="2304275"/>
          <a:ext cx="5181856" cy="4100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8" name="SmartDraw" r:id="rId3" imgW="3474720" imgH="2748960" progId="SmartDraw.2">
                  <p:embed/>
                </p:oleObj>
              </mc:Choice>
              <mc:Fallback>
                <p:oleObj name="SmartDraw" r:id="rId3" imgW="3474720" imgH="27489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2432" y="2304275"/>
                        <a:ext cx="5181856" cy="4100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717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763688" y="404664"/>
          <a:ext cx="6048672" cy="6359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6" name="SmartDraw" r:id="rId3" imgW="6639840" imgH="6981120" progId="SmartDraw.2">
                  <p:embed/>
                </p:oleObj>
              </mc:Choice>
              <mc:Fallback>
                <p:oleObj name="SmartDraw" r:id="rId3" imgW="6639840" imgH="69811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404664"/>
                        <a:ext cx="6048672" cy="6359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Přímá spojnice se šipkou 5"/>
          <p:cNvCxnSpPr/>
          <p:nvPr/>
        </p:nvCxnSpPr>
        <p:spPr>
          <a:xfrm>
            <a:off x="5076056" y="4005064"/>
            <a:ext cx="0" cy="15121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26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konečný stav</a:t>
            </a:r>
            <a:endParaRPr lang="cs-CZ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924854"/>
              </p:ext>
            </p:extLst>
          </p:nvPr>
        </p:nvGraphicFramePr>
        <p:xfrm>
          <a:off x="1896687" y="2312676"/>
          <a:ext cx="5267601" cy="4167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2" name="SmartDraw" r:id="rId3" imgW="3474720" imgH="2748960" progId="SmartDraw.2">
                  <p:embed/>
                </p:oleObj>
              </mc:Choice>
              <mc:Fallback>
                <p:oleObj name="SmartDraw" r:id="rId3" imgW="3474720" imgH="27489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6687" y="2312676"/>
                        <a:ext cx="5267601" cy="41678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862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rekurze – </a:t>
            </a:r>
            <a:r>
              <a:rPr lang="cs-CZ" dirty="0" err="1" smtClean="0"/>
              <a:t>Fibonacciho</a:t>
            </a:r>
            <a:r>
              <a:rPr lang="cs-CZ" dirty="0" smtClean="0"/>
              <a:t> číslo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3200" dirty="0" smtClean="0"/>
              <a:t>f</a:t>
            </a:r>
            <a:r>
              <a:rPr lang="cs-CZ" sz="3200" baseline="-25000" dirty="0" smtClean="0"/>
              <a:t>0</a:t>
            </a:r>
            <a:r>
              <a:rPr lang="cs-CZ" sz="3200" dirty="0" smtClean="0"/>
              <a:t>=0</a:t>
            </a:r>
          </a:p>
          <a:p>
            <a:r>
              <a:rPr lang="cs-CZ" sz="3200" dirty="0" smtClean="0"/>
              <a:t>f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=1</a:t>
            </a:r>
          </a:p>
          <a:p>
            <a:r>
              <a:rPr lang="cs-CZ" sz="3200" dirty="0" err="1" smtClean="0"/>
              <a:t>f</a:t>
            </a:r>
            <a:r>
              <a:rPr lang="cs-CZ" sz="3200" baseline="-25000" dirty="0" err="1" smtClean="0"/>
              <a:t>n</a:t>
            </a:r>
            <a:r>
              <a:rPr lang="cs-CZ" sz="3200" dirty="0" smtClean="0"/>
              <a:t>=f</a:t>
            </a:r>
            <a:r>
              <a:rPr lang="cs-CZ" sz="3200" baseline="-25000" dirty="0" smtClean="0"/>
              <a:t>n-1</a:t>
            </a:r>
            <a:r>
              <a:rPr lang="cs-CZ" sz="3200" dirty="0" smtClean="0"/>
              <a:t>+f</a:t>
            </a:r>
            <a:r>
              <a:rPr lang="cs-CZ" sz="3200" baseline="-25000" dirty="0" smtClean="0"/>
              <a:t>n-2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f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=f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+f</a:t>
            </a:r>
            <a:r>
              <a:rPr lang="cs-CZ" sz="3200" baseline="-25000" dirty="0" smtClean="0"/>
              <a:t>0</a:t>
            </a:r>
            <a:endParaRPr lang="cs-CZ" sz="3200" dirty="0" smtClean="0"/>
          </a:p>
          <a:p>
            <a:r>
              <a:rPr lang="cs-CZ" sz="3200" dirty="0" smtClean="0"/>
              <a:t>f</a:t>
            </a:r>
            <a:r>
              <a:rPr lang="cs-CZ" sz="3200" baseline="-25000" dirty="0" smtClean="0"/>
              <a:t>3</a:t>
            </a:r>
            <a:r>
              <a:rPr lang="cs-CZ" sz="3200" dirty="0" smtClean="0"/>
              <a:t>=f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+f</a:t>
            </a:r>
            <a:r>
              <a:rPr lang="cs-CZ" sz="3200" baseline="-25000" dirty="0" smtClean="0"/>
              <a:t>1</a:t>
            </a:r>
          </a:p>
          <a:p>
            <a:r>
              <a:rPr lang="cs-CZ" sz="3200" dirty="0" smtClean="0"/>
              <a:t>f</a:t>
            </a:r>
            <a:r>
              <a:rPr lang="cs-CZ" sz="3200" baseline="-25000" dirty="0" smtClean="0"/>
              <a:t>4</a:t>
            </a:r>
            <a:r>
              <a:rPr lang="cs-CZ" sz="3200" dirty="0" smtClean="0"/>
              <a:t>=f</a:t>
            </a:r>
            <a:r>
              <a:rPr lang="cs-CZ" sz="3200" baseline="-25000" dirty="0" smtClean="0"/>
              <a:t>3</a:t>
            </a:r>
            <a:r>
              <a:rPr lang="cs-CZ" sz="3200" dirty="0" smtClean="0"/>
              <a:t>+f</a:t>
            </a:r>
            <a:r>
              <a:rPr lang="cs-CZ" sz="3200" baseline="-25000" dirty="0" smtClean="0"/>
              <a:t>2</a:t>
            </a:r>
          </a:p>
          <a:p>
            <a:r>
              <a:rPr lang="cs-CZ" sz="3200" dirty="0" smtClean="0"/>
              <a:t>f</a:t>
            </a:r>
            <a:r>
              <a:rPr lang="cs-CZ" sz="3200" baseline="-25000" dirty="0" smtClean="0"/>
              <a:t>5</a:t>
            </a:r>
            <a:r>
              <a:rPr lang="cs-CZ" sz="3200" dirty="0" smtClean="0"/>
              <a:t>=f</a:t>
            </a:r>
            <a:r>
              <a:rPr lang="cs-CZ" sz="3200" baseline="-25000" dirty="0" smtClean="0"/>
              <a:t>4</a:t>
            </a:r>
            <a:r>
              <a:rPr lang="cs-CZ" sz="3200" dirty="0" smtClean="0"/>
              <a:t>+f</a:t>
            </a:r>
            <a:r>
              <a:rPr lang="cs-CZ" sz="3200" baseline="-25000" dirty="0" smtClean="0"/>
              <a:t>3</a:t>
            </a:r>
          </a:p>
          <a:p>
            <a:r>
              <a:rPr lang="cs-CZ" sz="3200" baseline="-25000" dirty="0" smtClean="0"/>
              <a:t>atd.</a:t>
            </a:r>
            <a:endParaRPr lang="cs-CZ" sz="3200" baseline="-25000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#</a:t>
            </a:r>
            <a:r>
              <a:rPr lang="cs-CZ" sz="2400" dirty="0"/>
              <a:t> </a:t>
            </a:r>
            <a:r>
              <a:rPr lang="cs-CZ" sz="2400" dirty="0" smtClean="0"/>
              <a:t>deklarace </a:t>
            </a:r>
            <a:r>
              <a:rPr lang="cs-CZ" sz="2400" dirty="0"/>
              <a:t>funkce </a:t>
            </a:r>
            <a:r>
              <a:rPr lang="cs-CZ" sz="2400" dirty="0" err="1" smtClean="0"/>
              <a:t>fib</a:t>
            </a:r>
            <a:r>
              <a:rPr lang="cs-CZ" sz="2400" dirty="0" smtClean="0"/>
              <a:t> v jazyce Python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#</a:t>
            </a:r>
            <a:r>
              <a:rPr lang="cs-CZ" sz="2400" dirty="0" smtClean="0"/>
              <a:t> volání funkce </a:t>
            </a:r>
            <a:r>
              <a:rPr lang="cs-CZ" sz="2400" dirty="0" err="1" smtClean="0"/>
              <a:t>fib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hodnota = </a:t>
            </a:r>
            <a:r>
              <a:rPr lang="cs-CZ" sz="2400" dirty="0" err="1" smtClean="0"/>
              <a:t>fib</a:t>
            </a:r>
            <a:r>
              <a:rPr lang="cs-CZ" sz="2400" dirty="0" smtClean="0"/>
              <a:t>(20)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636912"/>
            <a:ext cx="4209698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27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062664" cy="1927225"/>
          </a:xfrm>
        </p:spPr>
        <p:txBody>
          <a:bodyPr/>
          <a:lstStyle/>
          <a:p>
            <a:r>
              <a:rPr lang="cs-CZ" dirty="0" smtClean="0"/>
              <a:t>Hladový algoritmus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6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Hladový algoritmus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hledá </a:t>
            </a:r>
            <a:r>
              <a:rPr lang="cs-CZ" dirty="0"/>
              <a:t>řešení celé úlohy po jednotlivých krocích a </a:t>
            </a:r>
            <a:r>
              <a:rPr lang="cs-CZ" dirty="0" smtClean="0"/>
              <a:t>splňuje </a:t>
            </a:r>
            <a:r>
              <a:rPr lang="cs-CZ" dirty="0"/>
              <a:t>následující dvě podmínky:</a:t>
            </a:r>
          </a:p>
          <a:p>
            <a:r>
              <a:rPr lang="cs-CZ" dirty="0" smtClean="0"/>
              <a:t>v </a:t>
            </a:r>
            <a:r>
              <a:rPr lang="cs-CZ" dirty="0"/>
              <a:t>každém kroku </a:t>
            </a:r>
            <a:r>
              <a:rPr lang="cs-CZ" dirty="0" smtClean="0"/>
              <a:t>se zvolí </a:t>
            </a:r>
            <a:r>
              <a:rPr lang="cs-CZ" dirty="0"/>
              <a:t>lokálně nejlepší </a:t>
            </a:r>
            <a:r>
              <a:rPr lang="cs-CZ" dirty="0" smtClean="0"/>
              <a:t>řešení</a:t>
            </a:r>
            <a:endParaRPr lang="cs-CZ" dirty="0"/>
          </a:p>
          <a:p>
            <a:r>
              <a:rPr lang="cs-CZ" dirty="0" smtClean="0"/>
              <a:t>provedené </a:t>
            </a:r>
            <a:r>
              <a:rPr lang="cs-CZ" dirty="0"/>
              <a:t>rozhodnutí </a:t>
            </a:r>
            <a:r>
              <a:rPr lang="cs-CZ" dirty="0" smtClean="0"/>
              <a:t>se již </a:t>
            </a:r>
            <a:r>
              <a:rPr lang="cs-CZ" dirty="0"/>
              <a:t>nikdy </a:t>
            </a:r>
            <a:r>
              <a:rPr lang="cs-CZ" dirty="0" smtClean="0"/>
              <a:t>neodvolává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5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na hladový 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Automat na jídlo by </a:t>
            </a:r>
            <a:r>
              <a:rPr lang="cs-CZ" dirty="0"/>
              <a:t>měl vracet peníze nazpět tak, aby vrátil daný obnos v co možná nejmenším počtu mincí. Pro náš měnový systém (máme mince hodnot 1, 2, 5, 10, 20 a 50 Kč) lze tuto úlohu řešit hladovým algoritmem – v každém kroku algoritmu vrátíme tu největší minci, kterou </a:t>
            </a:r>
            <a:r>
              <a:rPr lang="cs-CZ" dirty="0" smtClean="0"/>
              <a:t>můžeme.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13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na hladový 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Automat na jídlo by </a:t>
            </a:r>
            <a:r>
              <a:rPr lang="cs-CZ" dirty="0"/>
              <a:t>měl vracet peníze nazpět tak, aby vrátil daný obnos v co možná nejmenším počtu mincí. Pro náš měnový systém (máme mince hodnot 1, 2, 5, 10, 20 a 50 Kč) lze tuto úlohu řešit hladovým algoritmem – v každém kroku algoritmu vrátíme tu největší minci, kterou </a:t>
            </a:r>
            <a:r>
              <a:rPr lang="cs-CZ" dirty="0" smtClean="0"/>
              <a:t>můžeme.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/>
          </p:nvPr>
        </p:nvGraphicFramePr>
        <p:xfrm>
          <a:off x="759618" y="4149080"/>
          <a:ext cx="76247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1" name="SmartDraw" r:id="rId3" imgW="7624440" imgH="571320" progId="SmartDraw.2">
                  <p:embed/>
                </p:oleObj>
              </mc:Choice>
              <mc:Fallback>
                <p:oleObj name="SmartDraw" r:id="rId3" imgW="7624440" imgH="5713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9618" y="4149080"/>
                        <a:ext cx="7624762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507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na hladový 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Automat na jídlo by </a:t>
            </a:r>
            <a:r>
              <a:rPr lang="cs-CZ" dirty="0"/>
              <a:t>měl vracet peníze nazpět tak, aby vrátil daný obnos v co možná nejmenším počtu mincí. Pro náš měnový systém (máme mince hodnot 1, 2, 5, 10, 20 a 50 Kč) lze tuto úlohu řešit hladovým algoritmem – v každém kroku algoritmu vrátíme tu největší minci, kterou </a:t>
            </a:r>
            <a:r>
              <a:rPr lang="cs-CZ" dirty="0" smtClean="0"/>
              <a:t>můžeme.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pokud bychom měli jen mince hodnoty 20, 10 a 4 Kč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/>
          </p:nvPr>
        </p:nvGraphicFramePr>
        <p:xfrm>
          <a:off x="759618" y="4149080"/>
          <a:ext cx="76247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0" name="SmartDraw" r:id="rId3" imgW="7624440" imgH="571320" progId="SmartDraw.2">
                  <p:embed/>
                </p:oleObj>
              </mc:Choice>
              <mc:Fallback>
                <p:oleObj name="SmartDraw" r:id="rId3" imgW="7624440" imgH="5713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9618" y="4149080"/>
                        <a:ext cx="7624762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/>
          </p:nvPr>
        </p:nvGraphicFramePr>
        <p:xfrm>
          <a:off x="1678780" y="5928695"/>
          <a:ext cx="57864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1" name="SmartDraw" r:id="rId5" imgW="5786280" imgH="571320" progId="SmartDraw.2">
                  <p:embed/>
                </p:oleObj>
              </mc:Choice>
              <mc:Fallback>
                <p:oleObj name="SmartDraw" r:id="rId5" imgW="5786280" imgH="5713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8780" y="5928695"/>
                        <a:ext cx="5786437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86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Backtracking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0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rekurze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5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Backtracking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„metoda pokusu a omylu</a:t>
            </a:r>
            <a:r>
              <a:rPr lang="cs-CZ" dirty="0" smtClean="0"/>
              <a:t>“</a:t>
            </a:r>
          </a:p>
          <a:p>
            <a:r>
              <a:rPr lang="cs-CZ" dirty="0"/>
              <a:t>postupně </a:t>
            </a:r>
            <a:r>
              <a:rPr lang="cs-CZ" dirty="0" smtClean="0"/>
              <a:t>se zkouší </a:t>
            </a:r>
            <a:r>
              <a:rPr lang="cs-CZ" dirty="0"/>
              <a:t>všechny možnosti, jak vyřešit nějaký problém</a:t>
            </a:r>
          </a:p>
        </p:txBody>
      </p:sp>
    </p:spTree>
    <p:extLst>
      <p:ext uri="{BB962C8B-B14F-4D97-AF65-F5344CB8AC3E}">
        <p14:creationId xmlns:p14="http://schemas.microsoft.com/office/powerpoint/2010/main" val="256752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na </a:t>
            </a:r>
            <a:r>
              <a:rPr lang="cs-CZ" dirty="0" err="1" smtClean="0"/>
              <a:t>Backtracking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hledání </a:t>
            </a:r>
            <a:r>
              <a:rPr lang="cs-CZ" dirty="0"/>
              <a:t>rozkladu zadané částky na mince o hodnotách 5 Kč a 3 </a:t>
            </a:r>
            <a:r>
              <a:rPr lang="cs-CZ" dirty="0" smtClean="0"/>
              <a:t>Kč</a:t>
            </a:r>
          </a:p>
          <a:p>
            <a:r>
              <a:rPr lang="cs-CZ" dirty="0" smtClean="0"/>
              <a:t>tzn. částka = 3*x + 5*y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např. 7 Kč nejde složit z mincí o hodnotě 5 Kč a 3 Kč</a:t>
            </a:r>
          </a:p>
          <a:p>
            <a:r>
              <a:rPr lang="cs-CZ" dirty="0" smtClean="0"/>
              <a:t>např. 21 = 3*2 + 5*3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97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příkladu </a:t>
            </a:r>
            <a:r>
              <a:rPr lang="cs-CZ" dirty="0" smtClean="0"/>
              <a:t>na </a:t>
            </a:r>
            <a:r>
              <a:rPr lang="cs-CZ" dirty="0" err="1" smtClean="0"/>
              <a:t>Backtracking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dirty="0"/>
              <a:t>každém kroku zkusíme nejdříve použít pětikorunovou minci a zavoláme </a:t>
            </a:r>
            <a:r>
              <a:rPr lang="cs-CZ" dirty="0" smtClean="0"/>
              <a:t>stejnou funkci na </a:t>
            </a:r>
            <a:r>
              <a:rPr lang="cs-CZ" dirty="0"/>
              <a:t>zbylou částku, a když náš rozklad nevyjde, zkusíme v tomto kroku použít ještě tříkorunu. Takto se rozhodujeme v každém kroku rekurze a případně se vracíme z neúspěšných větví výpočtu a zkoušíme další možnosti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využita rekurze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031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643763"/>
              </p:ext>
            </p:extLst>
          </p:nvPr>
        </p:nvGraphicFramePr>
        <p:xfrm>
          <a:off x="36504" y="3284984"/>
          <a:ext cx="9072000" cy="547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7" name="SmartDraw" r:id="rId3" imgW="9450000" imgH="569880" progId="SmartDraw.2">
                  <p:embed/>
                </p:oleObj>
              </mc:Choice>
              <mc:Fallback>
                <p:oleObj name="SmartDraw" r:id="rId3" imgW="9450000" imgH="5698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04" y="3284984"/>
                        <a:ext cx="9072000" cy="547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261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66944"/>
              </p:ext>
            </p:extLst>
          </p:nvPr>
        </p:nvGraphicFramePr>
        <p:xfrm>
          <a:off x="35496" y="2924944"/>
          <a:ext cx="9072000" cy="1225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1" name="SmartDraw" r:id="rId3" imgW="9450000" imgH="1276920" progId="SmartDraw.2">
                  <p:embed/>
                </p:oleObj>
              </mc:Choice>
              <mc:Fallback>
                <p:oleObj name="SmartDraw" r:id="rId3" imgW="9450000" imgH="12769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496" y="2924944"/>
                        <a:ext cx="9072000" cy="1225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599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208680"/>
              </p:ext>
            </p:extLst>
          </p:nvPr>
        </p:nvGraphicFramePr>
        <p:xfrm>
          <a:off x="36504" y="2420888"/>
          <a:ext cx="9072000" cy="190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5" name="SmartDraw" r:id="rId3" imgW="9450000" imgH="1987200" progId="SmartDraw.2">
                  <p:embed/>
                </p:oleObj>
              </mc:Choice>
              <mc:Fallback>
                <p:oleObj name="SmartDraw" r:id="rId3" imgW="9450000" imgH="198720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04" y="2420888"/>
                        <a:ext cx="9072000" cy="1907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60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643284"/>
              </p:ext>
            </p:extLst>
          </p:nvPr>
        </p:nvGraphicFramePr>
        <p:xfrm>
          <a:off x="22461" y="2204864"/>
          <a:ext cx="9099073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2" name="SmartDraw" r:id="rId3" imgW="9453240" imgH="2694240" progId="SmartDraw.2">
                  <p:embed/>
                </p:oleObj>
              </mc:Choice>
              <mc:Fallback>
                <p:oleObj name="SmartDraw" r:id="rId3" imgW="9453240" imgH="269424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61" y="2204864"/>
                        <a:ext cx="9099073" cy="259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040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na </a:t>
            </a:r>
            <a:r>
              <a:rPr lang="cs-CZ" dirty="0" err="1" smtClean="0"/>
              <a:t>Backtracking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8" y="1524000"/>
            <a:ext cx="7454747" cy="5334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b="4044"/>
          <a:stretch/>
        </p:blipFill>
        <p:spPr>
          <a:xfrm>
            <a:off x="3972370" y="2636912"/>
            <a:ext cx="5019232" cy="2160240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36165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rozděl a panuj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4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 a panuj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rozděl</a:t>
            </a:r>
            <a:r>
              <a:rPr lang="cs-CZ" dirty="0" smtClean="0"/>
              <a:t> - </a:t>
            </a:r>
            <a:r>
              <a:rPr lang="cs-CZ" dirty="0"/>
              <a:t>rozdělí úlohu na </a:t>
            </a:r>
            <a:r>
              <a:rPr lang="cs-CZ" b="1" i="1" dirty="0" smtClean="0">
                <a:solidFill>
                  <a:srgbClr val="00B0F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/>
              <a:t>(nezávislých) </a:t>
            </a:r>
            <a:r>
              <a:rPr lang="cs-CZ" dirty="0" err="1"/>
              <a:t>podúloh</a:t>
            </a:r>
            <a:r>
              <a:rPr lang="cs-CZ" dirty="0"/>
              <a:t> </a:t>
            </a:r>
            <a:r>
              <a:rPr lang="cs-CZ" dirty="0" smtClean="0"/>
              <a:t>stejné velikosti </a:t>
            </a:r>
            <a:r>
              <a:rPr lang="cs-CZ" b="1" dirty="0" smtClean="0">
                <a:solidFill>
                  <a:srgbClr val="00B0F0"/>
                </a:solidFill>
              </a:rPr>
              <a:t>n</a:t>
            </a:r>
            <a:r>
              <a:rPr lang="cs-CZ" dirty="0" smtClean="0"/>
              <a:t>/</a:t>
            </a:r>
            <a:r>
              <a:rPr lang="cs-CZ" b="1" dirty="0" smtClean="0">
                <a:solidFill>
                  <a:srgbClr val="00B0F0"/>
                </a:solidFill>
              </a:rPr>
              <a:t>a</a:t>
            </a:r>
            <a:endParaRPr lang="cs-CZ" b="1" dirty="0" smtClean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vyřeš</a:t>
            </a:r>
            <a:r>
              <a:rPr lang="cs-CZ" dirty="0" smtClean="0"/>
              <a:t> - </a:t>
            </a:r>
            <a:r>
              <a:rPr lang="cs-CZ" dirty="0"/>
              <a:t>vyřeší </a:t>
            </a:r>
            <a:r>
              <a:rPr lang="cs-CZ" dirty="0" err="1"/>
              <a:t>podúlohy</a:t>
            </a:r>
            <a:r>
              <a:rPr lang="cs-CZ" dirty="0"/>
              <a:t> a to buď přímo pro dostatečně malé, nebo rekurzivně pro </a:t>
            </a:r>
            <a:r>
              <a:rPr lang="cs-CZ" dirty="0" smtClean="0"/>
              <a:t>větší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sjednoť</a:t>
            </a:r>
            <a:r>
              <a:rPr lang="cs-CZ" dirty="0" smtClean="0"/>
              <a:t> - </a:t>
            </a:r>
            <a:r>
              <a:rPr lang="cs-CZ" dirty="0"/>
              <a:t>sjednotí řešení </a:t>
            </a:r>
            <a:r>
              <a:rPr lang="cs-CZ" dirty="0" err="1"/>
              <a:t>podúloh</a:t>
            </a:r>
            <a:r>
              <a:rPr lang="cs-CZ" dirty="0"/>
              <a:t> do řešení původní úlohy velikosti </a:t>
            </a:r>
            <a:r>
              <a:rPr lang="cs-CZ" b="1" i="1" dirty="0">
                <a:solidFill>
                  <a:srgbClr val="00B0F0"/>
                </a:solidFill>
              </a:rPr>
              <a:t>n</a:t>
            </a:r>
            <a:endParaRPr lang="cs-CZ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programovací technika, kdy se uvnitř </a:t>
            </a:r>
            <a:r>
              <a:rPr lang="cs-CZ" dirty="0" smtClean="0"/>
              <a:t>algoritmu volá tentýž algoritmus</a:t>
            </a:r>
          </a:p>
          <a:p>
            <a:pPr lvl="1"/>
            <a:r>
              <a:rPr lang="cs-CZ" dirty="0"/>
              <a:t>přímá rekurze </a:t>
            </a:r>
            <a:r>
              <a:rPr lang="cs-CZ" dirty="0" smtClean="0"/>
              <a:t>- algoritmus </a:t>
            </a:r>
            <a:r>
              <a:rPr lang="cs-CZ" dirty="0"/>
              <a:t>A </a:t>
            </a:r>
            <a:r>
              <a:rPr lang="cs-CZ" dirty="0" smtClean="0"/>
              <a:t>přímo volá algoritmus A</a:t>
            </a:r>
          </a:p>
          <a:p>
            <a:pPr lvl="1"/>
            <a:r>
              <a:rPr lang="cs-CZ" dirty="0"/>
              <a:t>nepravá neboli nepřímá rekurze </a:t>
            </a:r>
            <a:r>
              <a:rPr lang="cs-CZ" dirty="0" smtClean="0"/>
              <a:t>- algoritmus </a:t>
            </a:r>
            <a:r>
              <a:rPr lang="cs-CZ" dirty="0"/>
              <a:t>A volá </a:t>
            </a:r>
            <a:r>
              <a:rPr lang="cs-CZ" dirty="0" smtClean="0"/>
              <a:t>algoritmus </a:t>
            </a:r>
            <a:r>
              <a:rPr lang="cs-CZ" dirty="0"/>
              <a:t>B a </a:t>
            </a:r>
            <a:r>
              <a:rPr lang="cs-CZ" dirty="0" smtClean="0"/>
              <a:t>algoritmus </a:t>
            </a:r>
            <a:r>
              <a:rPr lang="cs-CZ" dirty="0"/>
              <a:t>B volá </a:t>
            </a:r>
            <a:r>
              <a:rPr lang="cs-CZ" dirty="0" smtClean="0"/>
              <a:t>algoritmus A</a:t>
            </a:r>
          </a:p>
          <a:p>
            <a:endParaRPr lang="cs-CZ" dirty="0" smtClean="0"/>
          </a:p>
          <a:p>
            <a:r>
              <a:rPr lang="cs-CZ" dirty="0" smtClean="0"/>
              <a:t>rekurze </a:t>
            </a:r>
            <a:r>
              <a:rPr lang="cs-CZ" dirty="0"/>
              <a:t>musí </a:t>
            </a:r>
            <a:r>
              <a:rPr lang="cs-CZ" dirty="0" smtClean="0"/>
              <a:t>někdy skončit!!!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4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Merge</a:t>
            </a:r>
            <a:r>
              <a:rPr lang="cs-CZ" b="1" dirty="0"/>
              <a:t> </a:t>
            </a:r>
            <a:r>
              <a:rPr lang="cs-CZ" b="1" dirty="0" smtClean="0"/>
              <a:t>sort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řadicí algoritmus</a:t>
            </a:r>
          </a:p>
          <a:p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Rozdělí</a:t>
            </a:r>
            <a:r>
              <a:rPr lang="cs-CZ" dirty="0"/>
              <a:t> neseřazenou množinu dat na dvě podmnožiny o přibližně stejné velikosti.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Seřadí</a:t>
            </a:r>
            <a:r>
              <a:rPr lang="cs-CZ" dirty="0"/>
              <a:t> obě podmnožiny.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Spojí</a:t>
            </a:r>
            <a:r>
              <a:rPr lang="cs-CZ" dirty="0"/>
              <a:t> seřazené podmnožiny do jedné seřazené množiny.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24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668" y="401857"/>
            <a:ext cx="5976664" cy="5751977"/>
          </a:xfrm>
        </p:spPr>
      </p:pic>
      <p:sp>
        <p:nvSpPr>
          <p:cNvPr id="4" name="Obdélník 3"/>
          <p:cNvSpPr/>
          <p:nvPr/>
        </p:nvSpPr>
        <p:spPr>
          <a:xfrm>
            <a:off x="107504" y="6153834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https</a:t>
            </a:r>
            <a:r>
              <a:rPr lang="cs-CZ" dirty="0"/>
              <a:t>://</a:t>
            </a:r>
            <a:r>
              <a:rPr lang="cs-CZ" dirty="0" smtClean="0"/>
              <a:t>upload.wikimedia.org/wikipedia/commons/thumb/e/e6/Merge_sort_algorithm_diagram.svg/1200px-Merge_sort_algorithm_diagram.svg.png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13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Vyhledávání binárním půlením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dirty="0"/>
              <a:t>Algoritmus je aplikovatelný </a:t>
            </a:r>
            <a:r>
              <a:rPr lang="cs-CZ" altLang="cs-CZ" dirty="0">
                <a:solidFill>
                  <a:srgbClr val="FF0000"/>
                </a:solidFill>
              </a:rPr>
              <a:t>pouze na neklesající posloupnost prvků </a:t>
            </a:r>
            <a:r>
              <a:rPr lang="cs-CZ" altLang="cs-CZ" dirty="0"/>
              <a:t>(pole), případně po modifikaci na nerostoucí posloupnost prvků.</a:t>
            </a:r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Rekurzivně se opakuje porovnání hledaného prvku X s prvkem uprostřed pole a</a:t>
            </a:r>
            <a:r>
              <a:rPr lang="en-US" altLang="cs-CZ" dirty="0"/>
              <a:t>[</a:t>
            </a:r>
            <a:r>
              <a:rPr lang="cs-CZ" altLang="cs-CZ" dirty="0"/>
              <a:t>i</a:t>
            </a:r>
            <a:r>
              <a:rPr lang="en-US" altLang="cs-CZ" dirty="0"/>
              <a:t>]</a:t>
            </a:r>
            <a:r>
              <a:rPr lang="cs-CZ" altLang="cs-CZ" dirty="0"/>
              <a:t> (i=n/2 nebo i</a:t>
            </a:r>
            <a:r>
              <a:rPr lang="cs-CZ" altLang="cs-CZ" dirty="0" smtClean="0"/>
              <a:t>=(n+1)/2). </a:t>
            </a:r>
            <a:r>
              <a:rPr lang="cs-CZ" altLang="cs-CZ" dirty="0"/>
              <a:t>Pokud se hodnota obou prvků shoduje pak je prvek nalezen. Pokud X</a:t>
            </a:r>
            <a:r>
              <a:rPr lang="en-US" altLang="cs-CZ" dirty="0"/>
              <a:t>&lt;a[</a:t>
            </a:r>
            <a:r>
              <a:rPr lang="cs-CZ" altLang="cs-CZ" dirty="0"/>
              <a:t>i</a:t>
            </a:r>
            <a:r>
              <a:rPr lang="en-US" altLang="cs-CZ" dirty="0"/>
              <a:t>]</a:t>
            </a:r>
            <a:r>
              <a:rPr lang="cs-CZ" altLang="cs-CZ" dirty="0"/>
              <a:t>, algoritmus se aplikuje na polovinu menších prvků, jinak na polovinu větších prvků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  <p:sp>
        <p:nvSpPr>
          <p:cNvPr id="4" name="Obdélník 3"/>
          <p:cNvSpPr/>
          <p:nvPr/>
        </p:nvSpPr>
        <p:spPr>
          <a:xfrm>
            <a:off x="3203848" y="6477000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http://www.algoritmy.net/article/21/Binarni-vyhledavani</a:t>
            </a:r>
          </a:p>
        </p:txBody>
      </p:sp>
    </p:spTree>
    <p:extLst>
      <p:ext uri="{BB962C8B-B14F-4D97-AF65-F5344CB8AC3E}">
        <p14:creationId xmlns:p14="http://schemas.microsoft.com/office/powerpoint/2010/main" val="50299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21"/>
          <p:cNvGraphicFramePr>
            <a:graphicFrameLocks noGrp="1"/>
          </p:cNvGraphicFramePr>
          <p:nvPr>
            <p:extLst/>
          </p:nvPr>
        </p:nvGraphicFramePr>
        <p:xfrm>
          <a:off x="467544" y="1988840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7"/>
                <a:gridCol w="1174750"/>
                <a:gridCol w="1176338"/>
                <a:gridCol w="1174750"/>
                <a:gridCol w="1176337"/>
                <a:gridCol w="1174750"/>
                <a:gridCol w="1176338"/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93"/>
          <p:cNvGraphicFramePr>
            <a:graphicFrameLocks noGrp="1"/>
          </p:cNvGraphicFramePr>
          <p:nvPr>
            <p:extLst/>
          </p:nvPr>
        </p:nvGraphicFramePr>
        <p:xfrm>
          <a:off x="467544" y="1556792"/>
          <a:ext cx="8229600" cy="337440"/>
        </p:xfrm>
        <a:graphic>
          <a:graphicData uri="http://schemas.openxmlformats.org/drawingml/2006/table">
            <a:tbl>
              <a:tblPr/>
              <a:tblGrid>
                <a:gridCol w="1176337"/>
                <a:gridCol w="1174750"/>
                <a:gridCol w="1176338"/>
                <a:gridCol w="1174750"/>
                <a:gridCol w="1176337"/>
                <a:gridCol w="1174750"/>
                <a:gridCol w="1176338"/>
              </a:tblGrid>
              <a:tr h="288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323528" y="1894232"/>
            <a:ext cx="8496944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4333942" y="1994712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" name="Group 21"/>
          <p:cNvGraphicFramePr>
            <a:graphicFrameLocks noGrp="1"/>
          </p:cNvGraphicFramePr>
          <p:nvPr>
            <p:extLst/>
          </p:nvPr>
        </p:nvGraphicFramePr>
        <p:xfrm>
          <a:off x="486336" y="4027664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7"/>
                <a:gridCol w="1174750"/>
                <a:gridCol w="1176338"/>
                <a:gridCol w="1174750"/>
                <a:gridCol w="1176337"/>
                <a:gridCol w="1174750"/>
                <a:gridCol w="1176338"/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Obdélník 15"/>
          <p:cNvSpPr/>
          <p:nvPr/>
        </p:nvSpPr>
        <p:spPr>
          <a:xfrm>
            <a:off x="342320" y="3933056"/>
            <a:ext cx="3725624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1953104" y="4036108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8" name="Group 21"/>
          <p:cNvGraphicFramePr>
            <a:graphicFrameLocks noGrp="1"/>
          </p:cNvGraphicFramePr>
          <p:nvPr>
            <p:extLst/>
          </p:nvPr>
        </p:nvGraphicFramePr>
        <p:xfrm>
          <a:off x="467544" y="5954991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7"/>
                <a:gridCol w="1174750"/>
                <a:gridCol w="1176338"/>
                <a:gridCol w="1174750"/>
                <a:gridCol w="1176337"/>
                <a:gridCol w="1174750"/>
                <a:gridCol w="1176338"/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Obdélník 18"/>
          <p:cNvSpPr/>
          <p:nvPr/>
        </p:nvSpPr>
        <p:spPr>
          <a:xfrm>
            <a:off x="2771800" y="5860383"/>
            <a:ext cx="1277352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3159780" y="5963435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47667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Hledá se číslo 3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5275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21"/>
          <p:cNvGraphicFramePr>
            <a:graphicFrameLocks noGrp="1"/>
          </p:cNvGraphicFramePr>
          <p:nvPr>
            <p:extLst/>
          </p:nvPr>
        </p:nvGraphicFramePr>
        <p:xfrm>
          <a:off x="467544" y="1664614"/>
          <a:ext cx="8229600" cy="536575"/>
        </p:xfrm>
        <a:graphic>
          <a:graphicData uri="http://schemas.openxmlformats.org/drawingml/2006/table">
            <a:tbl>
              <a:tblPr/>
              <a:tblGrid>
                <a:gridCol w="686031"/>
                <a:gridCol w="686031"/>
                <a:gridCol w="686031"/>
                <a:gridCol w="686031"/>
                <a:gridCol w="686031"/>
                <a:gridCol w="685106"/>
                <a:gridCol w="686032"/>
                <a:gridCol w="685106"/>
                <a:gridCol w="686031"/>
                <a:gridCol w="685106"/>
                <a:gridCol w="686032"/>
                <a:gridCol w="686032"/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93"/>
          <p:cNvGraphicFramePr>
            <a:graphicFrameLocks noGrp="1"/>
          </p:cNvGraphicFramePr>
          <p:nvPr>
            <p:extLst/>
          </p:nvPr>
        </p:nvGraphicFramePr>
        <p:xfrm>
          <a:off x="467544" y="1232566"/>
          <a:ext cx="8229606" cy="337440"/>
        </p:xfrm>
        <a:graphic>
          <a:graphicData uri="http://schemas.openxmlformats.org/drawingml/2006/table">
            <a:tbl>
              <a:tblPr/>
              <a:tblGrid>
                <a:gridCol w="686032"/>
                <a:gridCol w="685106"/>
                <a:gridCol w="686032"/>
                <a:gridCol w="685106"/>
                <a:gridCol w="686032"/>
                <a:gridCol w="685106"/>
                <a:gridCol w="686032"/>
                <a:gridCol w="686032"/>
                <a:gridCol w="686032"/>
                <a:gridCol w="686032"/>
                <a:gridCol w="686032"/>
                <a:gridCol w="686032"/>
              </a:tblGrid>
              <a:tr h="288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323528" y="1570006"/>
            <a:ext cx="8496944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4656948" y="1670486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51520" y="47667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Hledá se číslo 40</a:t>
            </a:r>
            <a:endParaRPr lang="cs-CZ" sz="2800" dirty="0"/>
          </a:p>
        </p:txBody>
      </p:sp>
      <p:graphicFrame>
        <p:nvGraphicFramePr>
          <p:cNvPr id="13" name="Group 21"/>
          <p:cNvGraphicFramePr>
            <a:graphicFrameLocks noGrp="1"/>
          </p:cNvGraphicFramePr>
          <p:nvPr>
            <p:extLst/>
          </p:nvPr>
        </p:nvGraphicFramePr>
        <p:xfrm>
          <a:off x="467544" y="3163568"/>
          <a:ext cx="8229600" cy="536575"/>
        </p:xfrm>
        <a:graphic>
          <a:graphicData uri="http://schemas.openxmlformats.org/drawingml/2006/table">
            <a:tbl>
              <a:tblPr/>
              <a:tblGrid>
                <a:gridCol w="686031"/>
                <a:gridCol w="686031"/>
                <a:gridCol w="686031"/>
                <a:gridCol w="686031"/>
                <a:gridCol w="686031"/>
                <a:gridCol w="685106"/>
                <a:gridCol w="686032"/>
                <a:gridCol w="685106"/>
                <a:gridCol w="686031"/>
                <a:gridCol w="685106"/>
                <a:gridCol w="686032"/>
                <a:gridCol w="686032"/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Obdélník 20"/>
          <p:cNvSpPr/>
          <p:nvPr/>
        </p:nvSpPr>
        <p:spPr>
          <a:xfrm>
            <a:off x="5295322" y="3068960"/>
            <a:ext cx="3525150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6713985" y="3172012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3" name="Group 21"/>
          <p:cNvGraphicFramePr>
            <a:graphicFrameLocks noGrp="1"/>
          </p:cNvGraphicFramePr>
          <p:nvPr>
            <p:extLst/>
          </p:nvPr>
        </p:nvGraphicFramePr>
        <p:xfrm>
          <a:off x="467544" y="4662522"/>
          <a:ext cx="8229600" cy="536575"/>
        </p:xfrm>
        <a:graphic>
          <a:graphicData uri="http://schemas.openxmlformats.org/drawingml/2006/table">
            <a:tbl>
              <a:tblPr/>
              <a:tblGrid>
                <a:gridCol w="686031"/>
                <a:gridCol w="686031"/>
                <a:gridCol w="686031"/>
                <a:gridCol w="686031"/>
                <a:gridCol w="686031"/>
                <a:gridCol w="685106"/>
                <a:gridCol w="686032"/>
                <a:gridCol w="685106"/>
                <a:gridCol w="686031"/>
                <a:gridCol w="685106"/>
                <a:gridCol w="686032"/>
                <a:gridCol w="686032"/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Obdélník 23"/>
          <p:cNvSpPr/>
          <p:nvPr/>
        </p:nvSpPr>
        <p:spPr>
          <a:xfrm>
            <a:off x="5295322" y="4569438"/>
            <a:ext cx="1286459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6041953" y="4670966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4245355" y="5788369"/>
            <a:ext cx="4451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Hledané číslo nenalezeno.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7673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21" grpId="0" animBg="1"/>
      <p:bldP spid="22" grpId="0" animBg="1"/>
      <p:bldP spid="24" grpId="0" animBg="1"/>
      <p:bldP spid="25" grpId="0" animBg="1"/>
      <p:bldP spid="2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Dynamické programování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6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Dynamické programování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dynamicky se (za </a:t>
            </a:r>
            <a:r>
              <a:rPr lang="cs-CZ" dirty="0"/>
              <a:t>běhu programu) postupně staví řešení jednodušších problémů, která jsou následně použita pro řešení </a:t>
            </a:r>
            <a:r>
              <a:rPr lang="cs-CZ" dirty="0" smtClean="0"/>
              <a:t>složitějších </a:t>
            </a:r>
          </a:p>
          <a:p>
            <a:r>
              <a:rPr lang="cs-CZ" dirty="0" smtClean="0"/>
              <a:t>hlavní </a:t>
            </a:r>
            <a:r>
              <a:rPr lang="cs-CZ" dirty="0"/>
              <a:t>podstatou je </a:t>
            </a:r>
            <a:r>
              <a:rPr lang="cs-CZ" dirty="0" smtClean="0"/>
              <a:t>ukládání </a:t>
            </a:r>
            <a:r>
              <a:rPr lang="cs-CZ" dirty="0"/>
              <a:t>a opětovné použití již jednou vypočtených </a:t>
            </a:r>
            <a:r>
              <a:rPr lang="cs-CZ" dirty="0" smtClean="0"/>
              <a:t>údajů</a:t>
            </a:r>
          </a:p>
          <a:p>
            <a:endParaRPr lang="cs-CZ" dirty="0"/>
          </a:p>
          <a:p>
            <a:r>
              <a:rPr lang="cs-CZ" dirty="0"/>
              <a:t>Hodí se na úlohy, které se dají dělit na </a:t>
            </a:r>
            <a:r>
              <a:rPr lang="cs-CZ" dirty="0" err="1"/>
              <a:t>podúlohy</a:t>
            </a:r>
            <a:r>
              <a:rPr lang="cs-CZ" dirty="0"/>
              <a:t>, které jsou si podobné a mohou se opakovat. Výsledky takovýchto </a:t>
            </a:r>
            <a:r>
              <a:rPr lang="cs-CZ" dirty="0" err="1"/>
              <a:t>podúloh</a:t>
            </a:r>
            <a:r>
              <a:rPr lang="cs-CZ" dirty="0"/>
              <a:t> si poté ukládáme a při dotazu na stejnou </a:t>
            </a:r>
            <a:r>
              <a:rPr lang="cs-CZ" dirty="0" err="1"/>
              <a:t>podúlohu</a:t>
            </a:r>
            <a:r>
              <a:rPr lang="cs-CZ" dirty="0"/>
              <a:t> vrátíme jen uložený výsledek a výpočet již neprovádíme.</a:t>
            </a:r>
          </a:p>
        </p:txBody>
      </p:sp>
    </p:spTree>
    <p:extLst>
      <p:ext uri="{BB962C8B-B14F-4D97-AF65-F5344CB8AC3E}">
        <p14:creationId xmlns:p14="http://schemas.microsoft.com/office/powerpoint/2010/main" val="270299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</a:t>
            </a:r>
            <a:r>
              <a:rPr lang="cs-CZ" dirty="0" err="1" smtClean="0"/>
              <a:t>Fibonacciho</a:t>
            </a:r>
            <a:r>
              <a:rPr lang="cs-CZ" dirty="0" smtClean="0"/>
              <a:t> číslo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f</a:t>
            </a:r>
            <a:r>
              <a:rPr lang="cs-CZ" sz="3200" baseline="-25000" dirty="0"/>
              <a:t>0</a:t>
            </a:r>
            <a:r>
              <a:rPr lang="cs-CZ" sz="3200" dirty="0"/>
              <a:t>=0</a:t>
            </a:r>
          </a:p>
          <a:p>
            <a:r>
              <a:rPr lang="cs-CZ" sz="3200" dirty="0"/>
              <a:t>f</a:t>
            </a:r>
            <a:r>
              <a:rPr lang="cs-CZ" sz="3200" baseline="-25000" dirty="0"/>
              <a:t>1</a:t>
            </a:r>
            <a:r>
              <a:rPr lang="cs-CZ" sz="3200" dirty="0"/>
              <a:t>=1</a:t>
            </a:r>
          </a:p>
          <a:p>
            <a:r>
              <a:rPr lang="cs-CZ" sz="3200" dirty="0" err="1"/>
              <a:t>f</a:t>
            </a:r>
            <a:r>
              <a:rPr lang="cs-CZ" sz="3200" baseline="-25000" dirty="0" err="1"/>
              <a:t>n</a:t>
            </a:r>
            <a:r>
              <a:rPr lang="cs-CZ" sz="3200" dirty="0"/>
              <a:t>=f</a:t>
            </a:r>
            <a:r>
              <a:rPr lang="cs-CZ" sz="3200" baseline="-25000" dirty="0"/>
              <a:t>n-1</a:t>
            </a:r>
            <a:r>
              <a:rPr lang="cs-CZ" sz="3200" dirty="0"/>
              <a:t>+f</a:t>
            </a:r>
            <a:r>
              <a:rPr lang="cs-CZ" sz="3200" baseline="-25000" dirty="0"/>
              <a:t>n-2</a:t>
            </a:r>
            <a:endParaRPr lang="cs-CZ" sz="3200" dirty="0"/>
          </a:p>
          <a:p>
            <a:endParaRPr lang="cs-CZ" sz="32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632288"/>
              </p:ext>
            </p:extLst>
          </p:nvPr>
        </p:nvGraphicFramePr>
        <p:xfrm>
          <a:off x="4067944" y="1278334"/>
          <a:ext cx="3280710" cy="5520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5" name="SmartDraw" r:id="rId3" imgW="3822120" imgH="6432480" progId="SmartDraw.2">
                  <p:embed/>
                </p:oleObj>
              </mc:Choice>
              <mc:Fallback>
                <p:oleObj name="SmartDraw" r:id="rId3" imgW="3822120" imgH="64324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7944" y="1278334"/>
                        <a:ext cx="3280710" cy="55205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349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ukládat si výsledky vypočtených </a:t>
            </a:r>
            <a:r>
              <a:rPr lang="cs-CZ" dirty="0" err="1" smtClean="0"/>
              <a:t>Fibonacciho</a:t>
            </a:r>
            <a:r>
              <a:rPr lang="cs-CZ" dirty="0" smtClean="0"/>
              <a:t> čísel a již jednou vypočtená čísla znovu nepočítat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852936"/>
            <a:ext cx="7616846" cy="3456384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6045" y="6435101"/>
            <a:ext cx="6707955" cy="311274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27857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916442"/>
              </p:ext>
            </p:extLst>
          </p:nvPr>
        </p:nvGraphicFramePr>
        <p:xfrm>
          <a:off x="1043608" y="1268760"/>
          <a:ext cx="7031062" cy="534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4" name="SmartDraw" r:id="rId3" imgW="8444160" imgH="6423480" progId="SmartDraw.2">
                  <p:embed/>
                </p:oleObj>
              </mc:Choice>
              <mc:Fallback>
                <p:oleObj name="SmartDraw" r:id="rId3" imgW="8444160" imgH="64234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268760"/>
                        <a:ext cx="7031062" cy="5348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47667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bez použití pole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698406" y="53418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</a:t>
            </a:r>
            <a:r>
              <a:rPr lang="cs-CZ" sz="2400" dirty="0" smtClean="0"/>
              <a:t> použitím pole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9348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507288" cy="80736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dirty="0" smtClean="0"/>
              <a:t>Algoritmus </a:t>
            </a:r>
            <a:r>
              <a:rPr lang="cs-CZ" b="1" dirty="0" err="1" smtClean="0"/>
              <a:t>DojdiKeZdi</a:t>
            </a:r>
            <a:r>
              <a:rPr lang="cs-CZ" sz="2400" b="1" dirty="0" smtClean="0"/>
              <a:t>  - </a:t>
            </a:r>
            <a:r>
              <a:rPr lang="cs-CZ" sz="2400" dirty="0" smtClean="0"/>
              <a:t>Karel rovně dojde ke zdi 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546923"/>
              </p:ext>
            </p:extLst>
          </p:nvPr>
        </p:nvGraphicFramePr>
        <p:xfrm>
          <a:off x="2746312" y="2204864"/>
          <a:ext cx="3929063" cy="317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8" name="SmartDraw" r:id="rId3" imgW="3927348" imgH="3171444" progId="SmartDraw.2">
                  <p:embed/>
                </p:oleObj>
              </mc:Choice>
              <mc:Fallback>
                <p:oleObj name="SmartDraw" r:id="rId3" imgW="3927348" imgH="3171444" progId="SmartDraw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12" y="2204864"/>
                        <a:ext cx="3929063" cy="317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561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Algoritmus </a:t>
            </a:r>
            <a:r>
              <a:rPr lang="cs-CZ" b="1" dirty="0" err="1" smtClean="0"/>
              <a:t>DojdiKeZdi</a:t>
            </a:r>
            <a:r>
              <a:rPr lang="cs-CZ" sz="2400" dirty="0" smtClean="0"/>
              <a:t> – pomocí rekurze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8" y="2276872"/>
            <a:ext cx="3941763" cy="4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149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569314"/>
              </p:ext>
            </p:extLst>
          </p:nvPr>
        </p:nvGraphicFramePr>
        <p:xfrm>
          <a:off x="1835696" y="2060848"/>
          <a:ext cx="5328592" cy="4216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8" name="SmartDraw" r:id="rId3" imgW="3474720" imgH="2748960" progId="SmartDraw.2">
                  <p:embed/>
                </p:oleObj>
              </mc:Choice>
              <mc:Fallback>
                <p:oleObj name="SmartDraw" r:id="rId3" imgW="3474720" imgH="27489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696" y="2060848"/>
                        <a:ext cx="5328592" cy="4216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výchozí stav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97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66453"/>
              </p:ext>
            </p:extLst>
          </p:nvPr>
        </p:nvGraphicFramePr>
        <p:xfrm>
          <a:off x="251520" y="548680"/>
          <a:ext cx="3929063" cy="621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2" name="SmartDraw" r:id="rId3" imgW="3928680" imgH="6213240" progId="SmartDraw.2">
                  <p:embed/>
                </p:oleObj>
              </mc:Choice>
              <mc:Fallback>
                <p:oleObj name="SmartDraw" r:id="rId3" imgW="3928680" imgH="621324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548680"/>
                        <a:ext cx="3929063" cy="621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223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101883"/>
              </p:ext>
            </p:extLst>
          </p:nvPr>
        </p:nvGraphicFramePr>
        <p:xfrm>
          <a:off x="251520" y="548680"/>
          <a:ext cx="6616700" cy="621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5" name="SmartDraw" r:id="rId3" imgW="6617160" imgH="6213240" progId="SmartDraw.2">
                  <p:embed/>
                </p:oleObj>
              </mc:Choice>
              <mc:Fallback>
                <p:oleObj name="SmartDraw" r:id="rId3" imgW="6617160" imgH="621324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548680"/>
                        <a:ext cx="6616700" cy="621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42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Základy Informatiky&amp;#x0D;&amp;#x0A;14ZINF&amp;quot;&quot;/&gt;&lt;property id=&quot;20307&quot; value=&quot;256&quot;/&gt;&lt;/object&gt;&lt;object type=&quot;3&quot; unique_id=&quot;13176&quot;&gt;&lt;property id=&quot;20148&quot; value=&quot;5&quot;/&gt;&lt;property id=&quot;20300&quot; value=&quot;Slide 3 - &amp;quot;Programovací jazyk KAREL&amp;quot;&quot;/&gt;&lt;property id=&quot;20307&quot; value=&quot;326&quot;/&gt;&lt;/object&gt;&lt;object type=&quot;3&quot; unique_id=&quot;13178&quot;&gt;&lt;property id=&quot;20148&quot; value=&quot;5&quot;/&gt;&lt;property id=&quot;20300&quot; value=&quot;Slide 2 - &amp;quot;Řešení úkolu&amp;#x0D;&amp;#x0A;z minulé&amp;#x0D;&amp;#x0A;hodiny&amp;quot;&quot;/&gt;&lt;property id=&quot;20307&quot; value=&quot;336&quot;/&gt;&lt;/object&gt;&lt;object type=&quot;3&quot; unique_id=&quot;13179&quot;&gt;&lt;property id=&quot;20148&quot; value=&quot;5&quot;/&gt;&lt;property id=&quot;20300&quot; value=&quot;Slide 4 - &amp;quot;Karel – elementární operace&amp;quot;&quot;/&gt;&lt;property id=&quot;20307&quot; value=&quot;337&quot;/&gt;&lt;/object&gt;&lt;object type=&quot;3&quot; unique_id=&quot;13180&quot;&gt;&lt;property id=&quot;20148&quot; value=&quot;5&quot;/&gt;&lt;property id=&quot;20300&quot; value=&quot;Slide 5 - &amp;quot;Karel – základní podmínky&amp;quot;&quot;/&gt;&lt;property id=&quot;20307&quot; value=&quot;338&quot;/&gt;&lt;/object&gt;&lt;object type=&quot;3&quot; unique_id=&quot;13181&quot;&gt;&lt;property id=&quot;20148&quot; value=&quot;5&quot;/&gt;&lt;property id=&quot;20300&quot; value=&quot;Slide 6 - &amp;quot;Karel – zápis podmínek&amp;quot;&quot;/&gt;&lt;property id=&quot;20307&quot; value=&quot;339&quot;/&gt;&lt;/object&gt;&lt;object type=&quot;3&quot; unique_id=&quot;13182&quot;&gt;&lt;property id=&quot;20148&quot; value=&quot;5&quot;/&gt;&lt;property id=&quot;20300&quot; value=&quot;Slide 7 - &amp;quot;Karel – příklad na JeCihla I.&amp;quot;&quot;/&gt;&lt;property id=&quot;20307&quot; value=&quot;341&quot;/&gt;&lt;/object&gt;&lt;object type=&quot;3&quot; unique_id=&quot;13183&quot;&gt;&lt;property id=&quot;20148&quot; value=&quot;5&quot;/&gt;&lt;property id=&quot;20300&quot; value=&quot;Slide 8 - &amp;quot;Karel – příklad na JeCihla II.&amp;quot;&quot;/&gt;&lt;property id=&quot;20307&quot; value=&quot;342&quot;/&gt;&lt;/object&gt;&lt;object type=&quot;3&quot; unique_id=&quot;13184&quot;&gt;&lt;property id=&quot;20148&quot; value=&quot;5&quot;/&gt;&lt;property id=&quot;20300&quot; value=&quot;Slide 9 - &amp;quot;Karel - cykly&amp;quot;&quot;/&gt;&lt;property id=&quot;20307&quot; value=&quot;343&quot;/&gt;&lt;/object&gt;&lt;object type=&quot;3&quot; unique_id=&quot;13185&quot;&gt;&lt;property id=&quot;20148&quot; value=&quot;5&quot;/&gt;&lt;property id=&quot;20300&quot; value=&quot;Slide 10 - &amp;quot;Karel – příklad na cyklus&amp;quot;&quot;/&gt;&lt;property id=&quot;20307&quot; value=&quot;344&quot;/&gt;&lt;/object&gt;&lt;object type=&quot;3&quot; unique_id=&quot;13186&quot;&gt;&lt;property id=&quot;20148&quot; value=&quot;5&quot;/&gt;&lt;property id=&quot;20300&quot; value=&quot;Slide 11 - &amp;quot;Některé chyby&amp;quot;&quot;/&gt;&lt;property id=&quot;20307&quot; value=&quot;345&quot;/&gt;&lt;/object&gt;&lt;object type=&quot;3&quot; unique_id=&quot;13187&quot;&gt;&lt;property id=&quot;20148&quot; value=&quot;5&quot;/&gt;&lt;property id=&quot;20300&quot; value=&quot;Slide 12 - &amp;quot;Komentáře&amp;quot;&quot;/&gt;&lt;property id=&quot;20307&quot; value=&quot;346&quot;/&gt;&lt;/object&gt;&lt;object type=&quot;3&quot; unique_id=&quot;13188&quot;&gt;&lt;property id=&quot;20148&quot; value=&quot;5&quot;/&gt;&lt;property id=&quot;20300&quot; value=&quot;Slide 13 - &amp;quot;Pomůcka (shrnutí)&amp;quot;&quot;/&gt;&lt;property id=&quot;20307&quot; value=&quot;349&quot;/&gt;&lt;/object&gt;&lt;object type=&quot;3&quot; unique_id=&quot;13189&quot;&gt;&lt;property id=&quot;20148&quot; value=&quot;5&quot;/&gt;&lt;property id=&quot;20300&quot; value=&quot;Slide 14 - &amp;quot;Vytvoření procedury (nové příkazy)&amp;quot;&quot;/&gt;&lt;property id=&quot;20307&quot; value=&quot;347&quot;/&gt;&lt;/object&gt;&lt;object type=&quot;3&quot; unique_id=&quot;13190&quot;&gt;&lt;property id=&quot;20148&quot; value=&quot;5&quot;/&gt;&lt;property id=&quot;20300&quot; value=&quot;Slide 15 - &amp;quot;Vytvoření procedury (nové příkazy)&amp;quot;&quot;/&gt;&lt;property id=&quot;20307&quot; value=&quot;351&quot;/&gt;&lt;/object&gt;&lt;object type=&quot;3&quot; unique_id=&quot;13191&quot;&gt;&lt;property id=&quot;20148&quot; value=&quot;5&quot;/&gt;&lt;property id=&quot;20300&quot; value=&quot;Slide 16 - &amp;quot;Vytvoření procedury (nové příkazy)&amp;quot;&quot;/&gt;&lt;property id=&quot;20307&quot; value=&quot;352&quot;/&gt;&lt;/object&gt;&lt;object type=&quot;3&quot; unique_id=&quot;13192&quot;&gt;&lt;property id=&quot;20148&quot; value=&quot;5&quot;/&gt;&lt;property id=&quot;20300&quot; value=&quot;Slide 17 - &amp;quot;Vytvořte procedury (nové příkazy) + zapište vývojovým diagramem&amp;quot;&quot;/&gt;&lt;property id=&quot;20307&quot; value=&quot;35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4187</TotalTime>
  <Words>684</Words>
  <Application>Microsoft Office PowerPoint</Application>
  <PresentationFormat>Předvádění na obrazovce (4:3)</PresentationFormat>
  <Paragraphs>191</Paragraphs>
  <Slides>49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49</vt:i4>
      </vt:variant>
    </vt:vector>
  </HeadingPairs>
  <TitlesOfParts>
    <vt:vector size="54" baseType="lpstr">
      <vt:lpstr>Arial</vt:lpstr>
      <vt:lpstr>Calibri</vt:lpstr>
      <vt:lpstr>Přehlednost</vt:lpstr>
      <vt:lpstr>SmartDraw</vt:lpstr>
      <vt:lpstr>SmartDraw Drawing</vt:lpstr>
      <vt:lpstr>Algoritmizace  a datové struktury (14ASD)</vt:lpstr>
      <vt:lpstr>Pokročilé programování</vt:lpstr>
      <vt:lpstr>rekurze</vt:lpstr>
      <vt:lpstr>Rekurze</vt:lpstr>
      <vt:lpstr>Algoritmus DojdiKeZdi  - Karel rovně dojde ke zdi </vt:lpstr>
      <vt:lpstr>Algoritmus DojdiKeZdi – pomocí rekurze</vt:lpstr>
      <vt:lpstr>Příklad – výchozí stav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 – konečný stav</vt:lpstr>
      <vt:lpstr>Algoritmus DojdiKeZdi_VratSeDoPulky  – robot Karel dojde ke zdi a vrátí se do půlky cesty</vt:lpstr>
      <vt:lpstr>Algoritmus DojdiKeZdi_VratSeDoPulky  – robot Karel dojde ke zdi a vrátí se do půlky cesty</vt:lpstr>
      <vt:lpstr>Příklad – počáteční stav</vt:lpstr>
      <vt:lpstr>Prezentace aplikace PowerPoint</vt:lpstr>
      <vt:lpstr>Příklad – stav před 1. rekurzivním voláním</vt:lpstr>
      <vt:lpstr>Prezentace aplikace PowerPoint</vt:lpstr>
      <vt:lpstr>Příklad – stav po 1. rekurzivním voláním</vt:lpstr>
      <vt:lpstr>Prezentace aplikace PowerPoint</vt:lpstr>
      <vt:lpstr>Příklad – konečný stav</vt:lpstr>
      <vt:lpstr>Příklad rekurze – Fibonacciho číslo</vt:lpstr>
      <vt:lpstr>Hladový algoritmus</vt:lpstr>
      <vt:lpstr>Hladový algoritmus</vt:lpstr>
      <vt:lpstr>Příklad na hladový algoritmus</vt:lpstr>
      <vt:lpstr>Příklad na hladový algoritmus</vt:lpstr>
      <vt:lpstr>Příklad na hladový algoritmus</vt:lpstr>
      <vt:lpstr>Backtracking</vt:lpstr>
      <vt:lpstr>Backtracking</vt:lpstr>
      <vt:lpstr>Příklad na Backtracking</vt:lpstr>
      <vt:lpstr>Řešení příkladu na Backtracking</vt:lpstr>
      <vt:lpstr>Prezentace aplikace PowerPoint</vt:lpstr>
      <vt:lpstr>Prezentace aplikace PowerPoint</vt:lpstr>
      <vt:lpstr>Prezentace aplikace PowerPoint</vt:lpstr>
      <vt:lpstr>Prezentace aplikace PowerPoint</vt:lpstr>
      <vt:lpstr>Příklad na Backtracking</vt:lpstr>
      <vt:lpstr>rozděl a panuj</vt:lpstr>
      <vt:lpstr>Rozděl a panuj</vt:lpstr>
      <vt:lpstr>Merge sort</vt:lpstr>
      <vt:lpstr>Prezentace aplikace PowerPoint</vt:lpstr>
      <vt:lpstr>Vyhledávání binárním půlením</vt:lpstr>
      <vt:lpstr>Prezentace aplikace PowerPoint</vt:lpstr>
      <vt:lpstr>Prezentace aplikace PowerPoint</vt:lpstr>
      <vt:lpstr>Dynamické programování</vt:lpstr>
      <vt:lpstr>Dynamické programování</vt:lpstr>
      <vt:lpstr>Příklad – Fibonacciho číslo</vt:lpstr>
      <vt:lpstr>Řešení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</dc:title>
  <dc:creator>K614</dc:creator>
  <cp:lastModifiedBy>MJe</cp:lastModifiedBy>
  <cp:revision>474</cp:revision>
  <dcterms:created xsi:type="dcterms:W3CDTF">2011-10-19T16:54:09Z</dcterms:created>
  <dcterms:modified xsi:type="dcterms:W3CDTF">2018-01-08T14:32:39Z</dcterms:modified>
</cp:coreProperties>
</file>