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82" r:id="rId2"/>
    <p:sldId id="411" r:id="rId3"/>
    <p:sldId id="412" r:id="rId4"/>
    <p:sldId id="413" r:id="rId5"/>
    <p:sldId id="409" r:id="rId6"/>
    <p:sldId id="386" r:id="rId7"/>
    <p:sldId id="387" r:id="rId8"/>
  </p:sldIdLst>
  <p:sldSz cx="9144000" cy="6858000" type="screen4x3"/>
  <p:notesSz cx="6858000" cy="9144000"/>
  <p:custDataLst>
    <p:tags r:id="rId10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Je" initials="MJe" lastIdx="4" clrIdx="0">
    <p:extLst>
      <p:ext uri="{19B8F6BF-5375-455C-9EA6-DF929625EA0E}">
        <p15:presenceInfo xmlns:p15="http://schemas.microsoft.com/office/powerpoint/2012/main" userId="MJ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BAB1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Tmavý styl 2 – zvýraznění 5/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C500F4-A4C3-4500-AB42-B7588EB66718}" type="datetimeFigureOut">
              <a:rPr lang="cs-CZ"/>
              <a:pPr>
                <a:defRPr/>
              </a:pPr>
              <a:t>03.12.2020</a:t>
            </a:fld>
            <a:endParaRPr lang="cs-CZ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CA2B6A6-3BF4-4D24-8757-4E59ECC23A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215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958A-F6CE-46F6-A536-A472F957D786}" type="datetime10">
              <a:rPr lang="cs-CZ" smtClean="0"/>
              <a:t>09:18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2726F-3487-413C-B98C-88A5C57A5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D51D-1C1B-4DF4-8ABD-96D2BA781B65}" type="datetime10">
              <a:rPr lang="cs-CZ" smtClean="0"/>
              <a:t>09:18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F8858-2AD5-42F9-8D64-E96D5545B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4A46-5F35-46EB-9FCD-DE66D42E7F02}" type="datetime10">
              <a:rPr lang="cs-CZ" smtClean="0"/>
              <a:t>09:18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F427B-EFAF-4C5C-8F67-8BEB69FFA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D6D77-957C-45AD-9722-383E56A4B972}" type="datetime10">
              <a:rPr lang="cs-CZ" smtClean="0"/>
              <a:t>09:18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76A0-FE37-4F68-A2F4-4F82EB9826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B0B48-2BE2-45BE-836E-96502C9240CA}" type="datetime10">
              <a:rPr lang="cs-CZ" smtClean="0"/>
              <a:t>09:18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91485-7B0D-41E2-8379-A93BF1699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F97E6-7B6F-4F74-91CD-2EC2EB3A0A47}" type="datetime10">
              <a:rPr lang="cs-CZ" smtClean="0"/>
              <a:t>09:18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222B-CB6B-4E48-AE88-4D5616F17D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D7BB-71C4-47C4-879C-69918C86467B}" type="datetime10">
              <a:rPr lang="cs-CZ" smtClean="0"/>
              <a:t>09:18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A9D8-39EE-4620-BE70-DD5EAF8D4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A3BF6-4FE2-4E34-BFBC-E28C6BF710D8}" type="datetime10">
              <a:rPr lang="cs-CZ" smtClean="0"/>
              <a:t>09:18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13E0-F4D3-467E-9F0A-D48CD8A932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D8933-38C6-4AED-AABD-6995D3CF8780}" type="datetime10">
              <a:rPr lang="cs-CZ" smtClean="0"/>
              <a:t>09:18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3738-4BB3-4A3C-8544-6852F656F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B7AA5-7411-419B-9129-BF169E600295}" type="datetime10">
              <a:rPr lang="cs-CZ" smtClean="0"/>
              <a:t>09:18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333D-845F-4923-99AE-3DFEE0AC91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E4BA-B3AA-4C2D-AAC4-4F26589CE664}" type="datetime10">
              <a:rPr lang="cs-CZ" smtClean="0"/>
              <a:t>09:18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9A34-5C19-4F98-ADC7-A99F447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2F976C4-FA07-4114-80B0-D086F6883041}" type="datetime10">
              <a:rPr lang="cs-CZ" smtClean="0"/>
              <a:t>09:18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C73F509-7BC1-4CCD-8A1D-08C313503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2" r:id="rId7"/>
    <p:sldLayoutId id="2147483699" r:id="rId8"/>
    <p:sldLayoutId id="2147483691" r:id="rId9"/>
    <p:sldLayoutId id="2147483690" r:id="rId10"/>
    <p:sldLayoutId id="214748368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/>
              <a:t>Algoritmizace </a:t>
            </a:r>
            <a:br>
              <a:rPr lang="cs-CZ" b="1" dirty="0"/>
            </a:br>
            <a:r>
              <a:rPr lang="cs-CZ" b="1" dirty="0"/>
              <a:t>a datové struktury</a:t>
            </a:r>
            <a:br>
              <a:rPr lang="cs-CZ" b="1" dirty="0"/>
            </a:br>
            <a:r>
              <a:rPr lang="cs-CZ" b="1" dirty="0"/>
              <a:t>(14ASD)</a:t>
            </a:r>
          </a:p>
        </p:txBody>
      </p:sp>
      <p:sp>
        <p:nvSpPr>
          <p:cNvPr id="9219" name="Podnadpis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cs-CZ" altLang="cs-CZ" dirty="0"/>
              <a:t>Ukončení předmětu v ZS 2020/21</a:t>
            </a:r>
          </a:p>
        </p:txBody>
      </p:sp>
    </p:spTree>
    <p:extLst>
      <p:ext uri="{BB962C8B-B14F-4D97-AF65-F5344CB8AC3E}">
        <p14:creationId xmlns:p14="http://schemas.microsoft.com/office/powerpoint/2010/main" val="4190066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1092C14-0B3F-4910-9FB2-251FA3663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ukončení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F078A8-9F73-4F19-8804-F0BF299AC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Kontaktní termín – v učebně FD</a:t>
            </a:r>
          </a:p>
          <a:p>
            <a:r>
              <a:rPr lang="cs-CZ" dirty="0"/>
              <a:t>On-line termín – prostřednictvím MS </a:t>
            </a:r>
            <a:r>
              <a:rPr lang="cs-CZ" dirty="0" err="1"/>
              <a:t>Teams</a:t>
            </a:r>
            <a:r>
              <a:rPr lang="cs-CZ" dirty="0"/>
              <a:t>, je nutné mít funkční mikrofon, kameru, kapacitně dostačující a stabilní datové připojení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Vždy je nutné se přihlásit na vypsaný termín v </a:t>
            </a:r>
            <a:r>
              <a:rPr lang="cs-CZ" dirty="0" err="1"/>
              <a:t>KOSu</a:t>
            </a:r>
            <a:r>
              <a:rPr lang="cs-CZ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369789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DF352-D240-4980-95B6-8C2731C4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Kontaktní termín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230EA59-9A97-4499-B449-ACFB31ADCA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208521"/>
              </p:ext>
            </p:extLst>
          </p:nvPr>
        </p:nvGraphicFramePr>
        <p:xfrm>
          <a:off x="457200" y="1340768"/>
          <a:ext cx="8507288" cy="295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22">
                  <a:extLst>
                    <a:ext uri="{9D8B030D-6E8A-4147-A177-3AD203B41FA5}">
                      <a16:colId xmlns:a16="http://schemas.microsoft.com/office/drawing/2014/main" val="1287272505"/>
                    </a:ext>
                  </a:extLst>
                </a:gridCol>
                <a:gridCol w="4292234">
                  <a:extLst>
                    <a:ext uri="{9D8B030D-6E8A-4147-A177-3AD203B41FA5}">
                      <a16:colId xmlns:a16="http://schemas.microsoft.com/office/drawing/2014/main" val="361093301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0466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213838479"/>
                    </a:ext>
                  </a:extLst>
                </a:gridCol>
              </a:tblGrid>
              <a:tr h="5903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Příklad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Body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823556"/>
                  </a:ext>
                </a:extLst>
              </a:tr>
              <a:tr h="590364">
                <a:tc rowSpan="2">
                  <a:txBody>
                    <a:bodyPr/>
                    <a:lstStyle/>
                    <a:p>
                      <a:r>
                        <a:rPr lang="cs-CZ" dirty="0"/>
                        <a:t>Algoritmizace I. (robot Karel)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Přečtení algoritmu (papír)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213422"/>
                  </a:ext>
                </a:extLst>
              </a:tr>
              <a:tr h="59036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Vytvoření algoritmu (papír)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30326"/>
                  </a:ext>
                </a:extLst>
              </a:tr>
              <a:tr h="590364">
                <a:tc rowSpan="2">
                  <a:txBody>
                    <a:bodyPr/>
                    <a:lstStyle/>
                    <a:p>
                      <a:r>
                        <a:rPr lang="cs-CZ" dirty="0"/>
                        <a:t>Algoritmizace 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Přečtení algoritmu (papír)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90168"/>
                  </a:ext>
                </a:extLst>
              </a:tr>
              <a:tr h="59036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Vytvoření algoritmu v PS Diagramu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53096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6035A3F8-FCB5-404E-955D-325BB1C20136}"/>
              </a:ext>
            </a:extLst>
          </p:cNvPr>
          <p:cNvSpPr/>
          <p:nvPr/>
        </p:nvSpPr>
        <p:spPr>
          <a:xfrm>
            <a:off x="395536" y="4221088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dirty="0">
                <a:solidFill>
                  <a:srgbClr val="FF0000"/>
                </a:solidFill>
              </a:rPr>
              <a:t>SAMOSTATNÁ PRÁCE (nepoužívat SW pro komunikaci, soused…..). Pomůcky – </a:t>
            </a:r>
            <a:r>
              <a:rPr lang="cs-CZ" altLang="cs-CZ" sz="2400" u="sng" dirty="0">
                <a:solidFill>
                  <a:srgbClr val="FF0000"/>
                </a:solidFill>
              </a:rPr>
              <a:t>pro vytvoření algoritmu </a:t>
            </a:r>
            <a:r>
              <a:rPr lang="cs-CZ" altLang="cs-CZ" sz="2400" dirty="0">
                <a:solidFill>
                  <a:srgbClr val="FF0000"/>
                </a:solidFill>
              </a:rPr>
              <a:t>- povoleny (prezentace, vytvořené algoritmy, …), vlastní počítač povolen.</a:t>
            </a:r>
          </a:p>
          <a:p>
            <a:pPr eaLnBrk="1" hangingPunct="1"/>
            <a:endParaRPr lang="cs-CZ" altLang="cs-CZ" sz="2400" dirty="0">
              <a:solidFill>
                <a:srgbClr val="FF0000"/>
              </a:solidFill>
            </a:endParaRPr>
          </a:p>
          <a:p>
            <a:r>
              <a:rPr lang="cs-CZ" altLang="cs-CZ" sz="2400" u="sng" dirty="0">
                <a:solidFill>
                  <a:srgbClr val="FF0000"/>
                </a:solidFill>
              </a:rPr>
              <a:t>v případě porušení pravidel = NEZÍSKÁNÍ KLASIFIKOVANÉHO ZÁPOČTU</a:t>
            </a:r>
          </a:p>
        </p:txBody>
      </p:sp>
    </p:spTree>
    <p:extLst>
      <p:ext uri="{BB962C8B-B14F-4D97-AF65-F5344CB8AC3E}">
        <p14:creationId xmlns:p14="http://schemas.microsoft.com/office/powerpoint/2010/main" val="214705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DF352-D240-4980-95B6-8C2731C49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On-line termín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230EA59-9A97-4499-B449-ACFB31ADCA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791252"/>
              </p:ext>
            </p:extLst>
          </p:nvPr>
        </p:nvGraphicFramePr>
        <p:xfrm>
          <a:off x="457200" y="1600200"/>
          <a:ext cx="8507288" cy="2951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6822">
                  <a:extLst>
                    <a:ext uri="{9D8B030D-6E8A-4147-A177-3AD203B41FA5}">
                      <a16:colId xmlns:a16="http://schemas.microsoft.com/office/drawing/2014/main" val="1287272505"/>
                    </a:ext>
                  </a:extLst>
                </a:gridCol>
                <a:gridCol w="4292234">
                  <a:extLst>
                    <a:ext uri="{9D8B030D-6E8A-4147-A177-3AD203B41FA5}">
                      <a16:colId xmlns:a16="http://schemas.microsoft.com/office/drawing/2014/main" val="361093301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0466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213838479"/>
                    </a:ext>
                  </a:extLst>
                </a:gridCol>
              </a:tblGrid>
              <a:tr h="5903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Příklad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Body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37823556"/>
                  </a:ext>
                </a:extLst>
              </a:tr>
              <a:tr h="590364">
                <a:tc rowSpan="2">
                  <a:txBody>
                    <a:bodyPr/>
                    <a:lstStyle/>
                    <a:p>
                      <a:r>
                        <a:rPr lang="cs-CZ" dirty="0"/>
                        <a:t>Algoritmizace I. (robot Karel)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Přečtení algoritmu (kreslení do obrázku)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0213422"/>
                  </a:ext>
                </a:extLst>
              </a:tr>
              <a:tr h="59036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Vytvoření algoritmu („kreslítko“)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30326"/>
                  </a:ext>
                </a:extLst>
              </a:tr>
              <a:tr h="590364">
                <a:tc rowSpan="2">
                  <a:txBody>
                    <a:bodyPr/>
                    <a:lstStyle/>
                    <a:p>
                      <a:r>
                        <a:rPr lang="cs-CZ" dirty="0"/>
                        <a:t>Algoritmizace II.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Vytvoření algoritmu v PS Diagramu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390168"/>
                  </a:ext>
                </a:extLst>
              </a:tr>
              <a:tr h="590364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Vytvoření algoritmu v PS Diagramu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25 minut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353096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6035A3F8-FCB5-404E-955D-325BB1C20136}"/>
              </a:ext>
            </a:extLst>
          </p:cNvPr>
          <p:cNvSpPr/>
          <p:nvPr/>
        </p:nvSpPr>
        <p:spPr>
          <a:xfrm>
            <a:off x="395536" y="450912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2400" dirty="0">
                <a:solidFill>
                  <a:srgbClr val="FF0000"/>
                </a:solidFill>
              </a:rPr>
              <a:t>SAMOSTATNÁ PRÁCE (nepoužívat SW pro komunikaci, „přítel </a:t>
            </a:r>
            <a:r>
              <a:rPr lang="cs-CZ" altLang="cs-CZ" sz="2400">
                <a:solidFill>
                  <a:srgbClr val="FF0000"/>
                </a:solidFill>
              </a:rPr>
              <a:t>na telefonu“…..). </a:t>
            </a:r>
            <a:r>
              <a:rPr lang="cs-CZ" altLang="cs-CZ" sz="2400" dirty="0">
                <a:solidFill>
                  <a:srgbClr val="FF0000"/>
                </a:solidFill>
              </a:rPr>
              <a:t>Pomůcky povoleny (prezentace, vytvořené algoritmy, …)</a:t>
            </a:r>
          </a:p>
          <a:p>
            <a:pPr eaLnBrk="1" hangingPunct="1"/>
            <a:endParaRPr lang="cs-CZ" altLang="cs-CZ" sz="2400" dirty="0">
              <a:solidFill>
                <a:srgbClr val="FF0000"/>
              </a:solidFill>
            </a:endParaRPr>
          </a:p>
          <a:p>
            <a:r>
              <a:rPr lang="cs-CZ" altLang="cs-CZ" sz="2400" u="sng" dirty="0">
                <a:solidFill>
                  <a:srgbClr val="FF0000"/>
                </a:solidFill>
              </a:rPr>
              <a:t>v případě porušení pravidel = NEZÍSKÁNÍ KLASIFIKOVANÉHO ZÁPOČTU</a:t>
            </a:r>
          </a:p>
        </p:txBody>
      </p:sp>
    </p:spTree>
    <p:extLst>
      <p:ext uri="{BB962C8B-B14F-4D97-AF65-F5344CB8AC3E}">
        <p14:creationId xmlns:p14="http://schemas.microsoft.com/office/powerpoint/2010/main" val="421548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Opravné termíny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termíny budou vypsány v </a:t>
            </a:r>
            <a:r>
              <a:rPr lang="cs-CZ" dirty="0" err="1"/>
              <a:t>KOSu</a:t>
            </a:r>
            <a:r>
              <a:rPr lang="cs-CZ" dirty="0"/>
              <a:t> – ve zkouškovém období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nelze opravovat jednotlivé části, ale vždy vše, tzn. </a:t>
            </a:r>
            <a:r>
              <a:rPr lang="cs-CZ" altLang="cs-CZ" u="sng" dirty="0">
                <a:solidFill>
                  <a:srgbClr val="FF0000"/>
                </a:solidFill>
              </a:rPr>
              <a:t>obě písemné práce na algoritmizaci I. a II.</a:t>
            </a:r>
            <a:endParaRPr lang="cs-CZ" altLang="cs-CZ" dirty="0"/>
          </a:p>
          <a:p>
            <a:pPr eaLnBrk="1" hangingPunct="1"/>
            <a:endParaRPr lang="cs-CZ" altLang="cs-CZ" u="sng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dirty="0">
                <a:solidFill>
                  <a:srgbClr val="FF0000"/>
                </a:solidFill>
              </a:rPr>
              <a:t>písemná práce - SAMOSTATNÁ PRÁCE (nepoužívat SW pro komunikaci, soused…..)</a:t>
            </a:r>
          </a:p>
          <a:p>
            <a:pPr eaLnBrk="1" hangingPunct="1"/>
            <a:endParaRPr lang="cs-CZ" altLang="cs-CZ" dirty="0">
              <a:solidFill>
                <a:srgbClr val="FF0000"/>
              </a:solidFill>
            </a:endParaRPr>
          </a:p>
          <a:p>
            <a:r>
              <a:rPr lang="cs-CZ" altLang="cs-CZ" u="sng" dirty="0">
                <a:solidFill>
                  <a:srgbClr val="FF0000"/>
                </a:solidFill>
              </a:rPr>
              <a:t>v případě porušení pravidel = NEZÍSKÁNÍ KLASIFIKOVANÉHO ZÁPOČTU</a:t>
            </a:r>
          </a:p>
        </p:txBody>
      </p:sp>
    </p:spTree>
    <p:extLst>
      <p:ext uri="{BB962C8B-B14F-4D97-AF65-F5344CB8AC3E}">
        <p14:creationId xmlns:p14="http://schemas.microsoft.com/office/powerpoint/2010/main" val="293101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cs-CZ" dirty="0"/>
              <a:t>Body pro klasifikovaný zápočet</a:t>
            </a: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/>
          </p:nvPr>
        </p:nvGraphicFramePr>
        <p:xfrm>
          <a:off x="1259632" y="1772816"/>
          <a:ext cx="6635080" cy="4036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7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bodový rozsah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známka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&lt;0;25)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F (nedostatečně)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&lt;25;30)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E (dostatečně)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&lt;30;35)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D (uspokojivě)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&lt;35;40)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C (dobře)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&lt;40;45)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/>
                        <a:t>B (velmi dobře)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577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&lt;45;50&gt;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 (výborně)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67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klasifikovaného zápočtu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zápis klasifikovaného zápočtu do </a:t>
            </a:r>
            <a:r>
              <a:rPr lang="cs-CZ" sz="2800" dirty="0" err="1"/>
              <a:t>KOSu</a:t>
            </a:r>
            <a:r>
              <a:rPr lang="cs-CZ" sz="2800" dirty="0"/>
              <a:t> ihned po dosažení známky lepší než F – v případě nesouhlasu nutno </a:t>
            </a:r>
            <a:r>
              <a:rPr lang="cs-CZ" sz="2800" dirty="0">
                <a:solidFill>
                  <a:srgbClr val="FF0000"/>
                </a:solidFill>
              </a:rPr>
              <a:t>bezodkladně</a:t>
            </a:r>
            <a:r>
              <a:rPr lang="cs-CZ" sz="2800" dirty="0"/>
              <a:t> kontaktovat vyučujícího (poslat email z</a:t>
            </a:r>
            <a:r>
              <a:rPr lang="cs-CZ" sz="2800" dirty="0">
                <a:solidFill>
                  <a:srgbClr val="FF0000"/>
                </a:solidFill>
              </a:rPr>
              <a:t> FAKULTNÍ </a:t>
            </a:r>
            <a:r>
              <a:rPr lang="cs-CZ" sz="2800">
                <a:solidFill>
                  <a:srgbClr val="FF0000"/>
                </a:solidFill>
              </a:rPr>
              <a:t>pošty</a:t>
            </a:r>
            <a:r>
              <a:rPr lang="cs-CZ" sz="2800"/>
              <a:t> )</a:t>
            </a:r>
          </a:p>
          <a:p>
            <a:r>
              <a:rPr lang="cs-CZ" sz="2800"/>
              <a:t>po </a:t>
            </a:r>
            <a:r>
              <a:rPr lang="cs-CZ" sz="2800" dirty="0"/>
              <a:t>zapsání </a:t>
            </a:r>
            <a:r>
              <a:rPr lang="cs-CZ" sz="2800"/>
              <a:t>klasifikovaného zápočtu do </a:t>
            </a:r>
            <a:r>
              <a:rPr lang="cs-CZ" sz="2800" dirty="0" err="1"/>
              <a:t>KOSu</a:t>
            </a:r>
            <a:r>
              <a:rPr lang="cs-CZ" sz="2800" dirty="0"/>
              <a:t> by měl přijít email.</a:t>
            </a:r>
          </a:p>
        </p:txBody>
      </p:sp>
    </p:spTree>
    <p:extLst>
      <p:ext uri="{BB962C8B-B14F-4D97-AF65-F5344CB8AC3E}">
        <p14:creationId xmlns:p14="http://schemas.microsoft.com/office/powerpoint/2010/main" val="15977723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Základy Informatiky&amp;#x0D;&amp;#x0A;14ZINF&amp;quot;&quot;/&gt;&lt;property id=&quot;20307&quot; value=&quot;256&quot;/&gt;&lt;/object&gt;&lt;object type=&quot;3&quot; unique_id=&quot;13176&quot;&gt;&lt;property id=&quot;20148&quot; value=&quot;5&quot;/&gt;&lt;property id=&quot;20300&quot; value=&quot;Slide 3 - &amp;quot;Programovací jazyk KAREL&amp;quot;&quot;/&gt;&lt;property id=&quot;20307&quot; value=&quot;326&quot;/&gt;&lt;/object&gt;&lt;object type=&quot;3&quot; unique_id=&quot;13178&quot;&gt;&lt;property id=&quot;20148&quot; value=&quot;5&quot;/&gt;&lt;property id=&quot;20300&quot; value=&quot;Slide 2 - &amp;quot;Řešení úkolu&amp;#x0D;&amp;#x0A;z minulé&amp;#x0D;&amp;#x0A;hodiny&amp;quot;&quot;/&gt;&lt;property id=&quot;20307&quot; value=&quot;336&quot;/&gt;&lt;/object&gt;&lt;object type=&quot;3&quot; unique_id=&quot;13179&quot;&gt;&lt;property id=&quot;20148&quot; value=&quot;5&quot;/&gt;&lt;property id=&quot;20300&quot; value=&quot;Slide 4 - &amp;quot;Karel – elementární operace&amp;quot;&quot;/&gt;&lt;property id=&quot;20307&quot; value=&quot;337&quot;/&gt;&lt;/object&gt;&lt;object type=&quot;3&quot; unique_id=&quot;13180&quot;&gt;&lt;property id=&quot;20148&quot; value=&quot;5&quot;/&gt;&lt;property id=&quot;20300&quot; value=&quot;Slide 5 - &amp;quot;Karel – základní podmínky&amp;quot;&quot;/&gt;&lt;property id=&quot;20307&quot; value=&quot;338&quot;/&gt;&lt;/object&gt;&lt;object type=&quot;3&quot; unique_id=&quot;13181&quot;&gt;&lt;property id=&quot;20148&quot; value=&quot;5&quot;/&gt;&lt;property id=&quot;20300&quot; value=&quot;Slide 6 - &amp;quot;Karel – zápis podmínek&amp;quot;&quot;/&gt;&lt;property id=&quot;20307&quot; value=&quot;339&quot;/&gt;&lt;/object&gt;&lt;object type=&quot;3&quot; unique_id=&quot;13182&quot;&gt;&lt;property id=&quot;20148&quot; value=&quot;5&quot;/&gt;&lt;property id=&quot;20300&quot; value=&quot;Slide 7 - &amp;quot;Karel – příklad na JeCihla I.&amp;quot;&quot;/&gt;&lt;property id=&quot;20307&quot; value=&quot;341&quot;/&gt;&lt;/object&gt;&lt;object type=&quot;3&quot; unique_id=&quot;13183&quot;&gt;&lt;property id=&quot;20148&quot; value=&quot;5&quot;/&gt;&lt;property id=&quot;20300&quot; value=&quot;Slide 8 - &amp;quot;Karel – příklad na JeCihla II.&amp;quot;&quot;/&gt;&lt;property id=&quot;20307&quot; value=&quot;342&quot;/&gt;&lt;/object&gt;&lt;object type=&quot;3&quot; unique_id=&quot;13184&quot;&gt;&lt;property id=&quot;20148&quot; value=&quot;5&quot;/&gt;&lt;property id=&quot;20300&quot; value=&quot;Slide 9 - &amp;quot;Karel - cykly&amp;quot;&quot;/&gt;&lt;property id=&quot;20307&quot; value=&quot;343&quot;/&gt;&lt;/object&gt;&lt;object type=&quot;3&quot; unique_id=&quot;13185&quot;&gt;&lt;property id=&quot;20148&quot; value=&quot;5&quot;/&gt;&lt;property id=&quot;20300&quot; value=&quot;Slide 10 - &amp;quot;Karel – příklad na cyklus&amp;quot;&quot;/&gt;&lt;property id=&quot;20307&quot; value=&quot;344&quot;/&gt;&lt;/object&gt;&lt;object type=&quot;3&quot; unique_id=&quot;13186&quot;&gt;&lt;property id=&quot;20148&quot; value=&quot;5&quot;/&gt;&lt;property id=&quot;20300&quot; value=&quot;Slide 11 - &amp;quot;Některé chyby&amp;quot;&quot;/&gt;&lt;property id=&quot;20307&quot; value=&quot;345&quot;/&gt;&lt;/object&gt;&lt;object type=&quot;3&quot; unique_id=&quot;13187&quot;&gt;&lt;property id=&quot;20148&quot; value=&quot;5&quot;/&gt;&lt;property id=&quot;20300&quot; value=&quot;Slide 12 - &amp;quot;Komentáře&amp;quot;&quot;/&gt;&lt;property id=&quot;20307&quot; value=&quot;346&quot;/&gt;&lt;/object&gt;&lt;object type=&quot;3&quot; unique_id=&quot;13188&quot;&gt;&lt;property id=&quot;20148&quot; value=&quot;5&quot;/&gt;&lt;property id=&quot;20300&quot; value=&quot;Slide 13 - &amp;quot;Pomůcka (shrnutí)&amp;quot;&quot;/&gt;&lt;property id=&quot;20307&quot; value=&quot;349&quot;/&gt;&lt;/object&gt;&lt;object type=&quot;3&quot; unique_id=&quot;13189&quot;&gt;&lt;property id=&quot;20148&quot; value=&quot;5&quot;/&gt;&lt;property id=&quot;20300&quot; value=&quot;Slide 14 - &amp;quot;Vytvoření procedury (nové příkazy)&amp;quot;&quot;/&gt;&lt;property id=&quot;20307&quot; value=&quot;347&quot;/&gt;&lt;/object&gt;&lt;object type=&quot;3&quot; unique_id=&quot;13190&quot;&gt;&lt;property id=&quot;20148&quot; value=&quot;5&quot;/&gt;&lt;property id=&quot;20300&quot; value=&quot;Slide 15 - &amp;quot;Vytvoření procedury (nové příkazy)&amp;quot;&quot;/&gt;&lt;property id=&quot;20307&quot; value=&quot;351&quot;/&gt;&lt;/object&gt;&lt;object type=&quot;3&quot; unique_id=&quot;13191&quot;&gt;&lt;property id=&quot;20148&quot; value=&quot;5&quot;/&gt;&lt;property id=&quot;20300&quot; value=&quot;Slide 16 - &amp;quot;Vytvoření procedury (nové příkazy)&amp;quot;&quot;/&gt;&lt;property id=&quot;20307&quot; value=&quot;352&quot;/&gt;&lt;/object&gt;&lt;object type=&quot;3&quot; unique_id=&quot;13192&quot;&gt;&lt;property id=&quot;20148&quot; value=&quot;5&quot;/&gt;&lt;property id=&quot;20300&quot; value=&quot;Slide 17 - &amp;quot;Vytvořte procedury (nové příkazy) + zapište vývojovým diagramem&amp;quot;&quot;/&gt;&lt;property id=&quot;20307&quot; value=&quot;350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5275</TotalTime>
  <Words>360</Words>
  <Application>Microsoft Office PowerPoint</Application>
  <PresentationFormat>Předvádění na obrazovce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Přehlednost</vt:lpstr>
      <vt:lpstr>Algoritmizace  a datové struktury (14ASD)</vt:lpstr>
      <vt:lpstr>Způsoby ukončení</vt:lpstr>
      <vt:lpstr>Kontaktní termín</vt:lpstr>
      <vt:lpstr>On-line termín</vt:lpstr>
      <vt:lpstr>Opravné termíny</vt:lpstr>
      <vt:lpstr>Body pro klasifikovaný zápočet</vt:lpstr>
      <vt:lpstr>Zápis klasifikovaného zápočtu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</dc:title>
  <dc:creator>K614</dc:creator>
  <cp:lastModifiedBy>MJe</cp:lastModifiedBy>
  <cp:revision>750</cp:revision>
  <dcterms:created xsi:type="dcterms:W3CDTF">2011-10-19T16:54:09Z</dcterms:created>
  <dcterms:modified xsi:type="dcterms:W3CDTF">2020-12-03T08:41:54Z</dcterms:modified>
</cp:coreProperties>
</file>