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84" r:id="rId8"/>
    <p:sldId id="285" r:id="rId9"/>
    <p:sldId id="286" r:id="rId10"/>
    <p:sldId id="287" r:id="rId11"/>
    <p:sldId id="294" r:id="rId12"/>
    <p:sldId id="292" r:id="rId13"/>
    <p:sldId id="288" r:id="rId14"/>
    <p:sldId id="293" r:id="rId15"/>
    <p:sldId id="295" r:id="rId16"/>
    <p:sldId id="296" r:id="rId17"/>
    <p:sldId id="297" r:id="rId18"/>
    <p:sldId id="301" r:id="rId19"/>
    <p:sldId id="298" r:id="rId20"/>
    <p:sldId id="302" r:id="rId21"/>
    <p:sldId id="299" r:id="rId22"/>
    <p:sldId id="303" r:id="rId23"/>
    <p:sldId id="300" r:id="rId24"/>
    <p:sldId id="304" r:id="rId25"/>
    <p:sldId id="305" r:id="rId26"/>
    <p:sldId id="306" r:id="rId27"/>
    <p:sldId id="307" r:id="rId28"/>
    <p:sldId id="308" r:id="rId29"/>
    <p:sldId id="325" r:id="rId30"/>
    <p:sldId id="264" r:id="rId31"/>
    <p:sldId id="265" r:id="rId32"/>
    <p:sldId id="266" r:id="rId33"/>
    <p:sldId id="269" r:id="rId34"/>
    <p:sldId id="267" r:id="rId35"/>
    <p:sldId id="268" r:id="rId36"/>
  </p:sldIdLst>
  <p:sldSz cx="9144000" cy="6858000" type="screen4x3"/>
  <p:notesSz cx="7099300" cy="102346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81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614FD-1526-4611-A7B1-49559E0B9FAB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023469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111CA-44E2-4874-8560-BA9649F299DE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18308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971B3-2CC6-42F2-803D-728E33A74C2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076091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228D5-0C61-49C4-A185-B920BCA44B8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174631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4D570-C1B2-46F9-A8E4-721C34B55CD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205211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41297-79B2-4F17-A66E-DBB434B1D8C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26179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E9EC6-300C-450A-A6E2-52802D04836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48382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1C5CF-7DD8-4813-BFCF-28AE4983C95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130183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467A9-7007-4A61-A3C0-AFC4E56A28D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27320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83226-A1AD-45D1-8AA4-275C0A41A84B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561552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1CB8A-8237-4845-A57D-6025300BE94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776419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491E7-E455-49A9-BC41-D4E35D3C3B6D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093922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42561-904A-4208-9B32-2B16E489233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5272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Klepnutím lze upravit styly předlohy textu.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</a:t>
            </a:r>
          </a:p>
          <a:p>
            <a:pPr lvl="4"/>
            <a:r>
              <a:rPr lang="en-GB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747F3E4-D380-4751-B851-EA33C9066EAE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146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cs-CZ" altLang="cs-CZ" sz="4400" b="1" smtClean="0"/>
              <a:t>Rekurze</a:t>
            </a:r>
            <a:endParaRPr lang="en-GB" altLang="cs-CZ" sz="4400" b="1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05338"/>
            <a:ext cx="6400800" cy="587375"/>
          </a:xfrm>
        </p:spPr>
        <p:txBody>
          <a:bodyPr/>
          <a:lstStyle/>
          <a:p>
            <a:pPr eaLnBrk="1" hangingPunct="1"/>
            <a:endParaRPr lang="cs-CZ" altLang="cs-CZ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719138" y="476250"/>
            <a:ext cx="3924300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fakt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n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1: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(n&lt;=1)</a:t>
            </a:r>
            <a:endParaRPr lang="cs-CZ" altLang="cs-CZ" sz="24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cs-CZ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cs-CZ" altLang="cs-CZ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fakt(n-1);</a:t>
            </a:r>
            <a:endParaRPr lang="cs-CZ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 = n*x;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x;</a:t>
            </a:r>
            <a:endParaRPr lang="en-US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en-US" altLang="cs-CZ" sz="2400" b="1">
                <a:latin typeface="Courier New" panose="02070309020205020404" pitchFamily="49" charset="0"/>
              </a:rPr>
              <a:t>long</a:t>
            </a:r>
            <a:r>
              <a:rPr lang="en-US" altLang="cs-CZ" sz="2400">
                <a:latin typeface="Courier New" panose="02070309020205020404" pitchFamily="49" charset="0"/>
              </a:rPr>
              <a:t> a;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10:</a:t>
            </a:r>
            <a:r>
              <a:rPr lang="en-US" altLang="cs-CZ" sz="2400">
                <a:latin typeface="Courier New" panose="02070309020205020404" pitchFamily="49" charset="0"/>
              </a:rPr>
              <a:t> a = fakt(</a:t>
            </a:r>
            <a:r>
              <a:rPr lang="cs-CZ" altLang="cs-CZ" sz="2400">
                <a:latin typeface="Courier New" panose="02070309020205020404" pitchFamily="49" charset="0"/>
              </a:rPr>
              <a:t>3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11:</a:t>
            </a:r>
            <a:r>
              <a:rPr lang="en-US" altLang="cs-CZ" sz="2400">
                <a:latin typeface="Courier New" panose="02070309020205020404" pitchFamily="49" charset="0"/>
              </a:rPr>
              <a:t> cout &lt;&lt; a; 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264275" y="6005513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3</a:t>
            </a:r>
            <a:endParaRPr lang="en-US" altLang="cs-CZ" sz="1800" b="1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5472113" y="6381750"/>
            <a:ext cx="305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V="1">
            <a:off x="142875" y="2960688"/>
            <a:ext cx="5397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472113" y="2349500"/>
            <a:ext cx="313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/>
              <a:t>Z</a:t>
            </a:r>
            <a:r>
              <a:rPr lang="cs-CZ" altLang="cs-CZ" sz="2400" b="1"/>
              <a:t>ásobník</a:t>
            </a:r>
            <a:endParaRPr lang="en-US" altLang="cs-CZ" sz="2400" b="1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264275" y="56245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11</a:t>
            </a:r>
            <a:endParaRPr lang="en-US" altLang="cs-CZ" sz="1800" b="1"/>
          </a:p>
        </p:txBody>
      </p:sp>
      <p:sp>
        <p:nvSpPr>
          <p:cNvPr id="11272" name="Text Box 12"/>
          <p:cNvSpPr txBox="1">
            <a:spLocks noChangeArrowheads="1"/>
          </p:cNvSpPr>
          <p:nvPr/>
        </p:nvSpPr>
        <p:spPr bwMode="auto">
          <a:xfrm>
            <a:off x="6264275" y="5248275"/>
            <a:ext cx="1584325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12346786</a:t>
            </a:r>
          </a:p>
        </p:txBody>
      </p:sp>
      <p:sp>
        <p:nvSpPr>
          <p:cNvPr id="11273" name="Text Box 15"/>
          <p:cNvSpPr txBox="1">
            <a:spLocks noChangeArrowheads="1"/>
          </p:cNvSpPr>
          <p:nvPr/>
        </p:nvSpPr>
        <p:spPr bwMode="auto">
          <a:xfrm>
            <a:off x="5543550" y="59499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1274" name="Text Box 16"/>
          <p:cNvSpPr txBox="1">
            <a:spLocks noChangeArrowheads="1"/>
          </p:cNvSpPr>
          <p:nvPr/>
        </p:nvSpPr>
        <p:spPr bwMode="auto">
          <a:xfrm>
            <a:off x="5543550" y="519271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1275" name="Text Box 18"/>
          <p:cNvSpPr txBox="1">
            <a:spLocks noChangeArrowheads="1"/>
          </p:cNvSpPr>
          <p:nvPr/>
        </p:nvSpPr>
        <p:spPr bwMode="auto">
          <a:xfrm>
            <a:off x="5472113" y="40481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V registru procesoru AX se předává návratová hodnota</a:t>
            </a:r>
          </a:p>
        </p:txBody>
      </p:sp>
      <p:sp>
        <p:nvSpPr>
          <p:cNvPr id="11276" name="Text Box 19"/>
          <p:cNvSpPr txBox="1">
            <a:spLocks noChangeArrowheads="1"/>
          </p:cNvSpPr>
          <p:nvPr/>
        </p:nvSpPr>
        <p:spPr bwMode="auto">
          <a:xfrm>
            <a:off x="6335713" y="116046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2584</a:t>
            </a:r>
            <a:endParaRPr lang="en-US" altLang="cs-CZ" sz="1800" b="1"/>
          </a:p>
        </p:txBody>
      </p:sp>
      <p:sp>
        <p:nvSpPr>
          <p:cNvPr id="11277" name="Text Box 20"/>
          <p:cNvSpPr txBox="1">
            <a:spLocks noChangeArrowheads="1"/>
          </p:cNvSpPr>
          <p:nvPr/>
        </p:nvSpPr>
        <p:spPr bwMode="auto">
          <a:xfrm>
            <a:off x="5435600" y="11049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AX:</a:t>
            </a:r>
            <a:endParaRPr lang="en-US" altLang="cs-CZ" sz="2400"/>
          </a:p>
        </p:txBody>
      </p:sp>
      <p:sp>
        <p:nvSpPr>
          <p:cNvPr id="11278" name="Text Box 21"/>
          <p:cNvSpPr txBox="1">
            <a:spLocks noChangeArrowheads="1"/>
          </p:cNvSpPr>
          <p:nvPr/>
        </p:nvSpPr>
        <p:spPr bwMode="auto">
          <a:xfrm>
            <a:off x="6335713" y="17002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4589</a:t>
            </a:r>
            <a:endParaRPr lang="en-US" altLang="cs-CZ" sz="1800" b="1"/>
          </a:p>
        </p:txBody>
      </p:sp>
      <p:sp>
        <p:nvSpPr>
          <p:cNvPr id="11279" name="Text Box 22"/>
          <p:cNvSpPr txBox="1">
            <a:spLocks noChangeArrowheads="1"/>
          </p:cNvSpPr>
          <p:nvPr/>
        </p:nvSpPr>
        <p:spPr bwMode="auto">
          <a:xfrm>
            <a:off x="5614988" y="16446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endParaRPr lang="en-US" altLang="cs-CZ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719138" y="476250"/>
            <a:ext cx="3924300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fakt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n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1: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(n&lt;=1)</a:t>
            </a:r>
            <a:endParaRPr lang="cs-CZ" altLang="cs-CZ" sz="24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cs-CZ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cs-CZ" altLang="cs-CZ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fakt(n-1);</a:t>
            </a:r>
            <a:endParaRPr lang="cs-CZ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 = n*x;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x;</a:t>
            </a:r>
            <a:endParaRPr lang="en-US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en-US" altLang="cs-CZ" sz="2400" b="1">
                <a:latin typeface="Courier New" panose="02070309020205020404" pitchFamily="49" charset="0"/>
              </a:rPr>
              <a:t>long</a:t>
            </a:r>
            <a:r>
              <a:rPr lang="en-US" altLang="cs-CZ" sz="2400">
                <a:latin typeface="Courier New" panose="02070309020205020404" pitchFamily="49" charset="0"/>
              </a:rPr>
              <a:t> a;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10:</a:t>
            </a:r>
            <a:r>
              <a:rPr lang="en-US" altLang="cs-CZ" sz="2400">
                <a:latin typeface="Courier New" panose="02070309020205020404" pitchFamily="49" charset="0"/>
              </a:rPr>
              <a:t> a = fakt(</a:t>
            </a:r>
            <a:r>
              <a:rPr lang="cs-CZ" altLang="cs-CZ" sz="2400">
                <a:latin typeface="Courier New" panose="02070309020205020404" pitchFamily="49" charset="0"/>
              </a:rPr>
              <a:t>3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11:</a:t>
            </a:r>
            <a:r>
              <a:rPr lang="en-US" altLang="cs-CZ" sz="2400">
                <a:latin typeface="Courier New" panose="02070309020205020404" pitchFamily="49" charset="0"/>
              </a:rPr>
              <a:t> cout &lt;&lt; a; 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264275" y="6005513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3</a:t>
            </a:r>
            <a:endParaRPr lang="en-US" altLang="cs-CZ" sz="1800" b="1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5472113" y="6381750"/>
            <a:ext cx="305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V="1">
            <a:off x="142875" y="2960688"/>
            <a:ext cx="5397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472113" y="2349500"/>
            <a:ext cx="313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/>
              <a:t>Z</a:t>
            </a:r>
            <a:r>
              <a:rPr lang="cs-CZ" altLang="cs-CZ" sz="2400" b="1"/>
              <a:t>ásobník</a:t>
            </a:r>
            <a:endParaRPr lang="en-US" altLang="cs-CZ" sz="2400" b="1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264275" y="56245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11</a:t>
            </a:r>
            <a:endParaRPr lang="en-US" altLang="cs-CZ" sz="18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264275" y="4889500"/>
            <a:ext cx="1584325" cy="3762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</a:t>
            </a:r>
            <a:endParaRPr lang="en-US" altLang="cs-CZ" sz="1800" b="1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6264275" y="5248275"/>
            <a:ext cx="1584325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12346786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543550" y="59499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543550" y="519271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5543550" y="4833938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5472113" y="40481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V registru procesoru AX se předává návratová hodnota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6335713" y="116046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2584</a:t>
            </a:r>
            <a:endParaRPr lang="en-US" altLang="cs-CZ" sz="1800" b="1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5435600" y="11049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AX:</a:t>
            </a:r>
            <a:endParaRPr lang="en-US" altLang="cs-CZ" sz="2400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6335713" y="17002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4589</a:t>
            </a:r>
            <a:endParaRPr lang="en-US" altLang="cs-CZ" sz="1800" b="1"/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5614988" y="16446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endParaRPr lang="en-US" altLang="cs-CZ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719138" y="476250"/>
            <a:ext cx="3924300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fakt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n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1: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(n&lt;=1)</a:t>
            </a:r>
            <a:endParaRPr lang="cs-CZ" altLang="cs-CZ" sz="24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cs-CZ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cs-CZ" altLang="cs-CZ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fakt(n-1);</a:t>
            </a:r>
            <a:endParaRPr lang="cs-CZ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 = n*x;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x;</a:t>
            </a:r>
            <a:endParaRPr lang="en-US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en-US" altLang="cs-CZ" sz="2400" b="1">
                <a:latin typeface="Courier New" panose="02070309020205020404" pitchFamily="49" charset="0"/>
              </a:rPr>
              <a:t>long</a:t>
            </a:r>
            <a:r>
              <a:rPr lang="en-US" altLang="cs-CZ" sz="2400">
                <a:latin typeface="Courier New" panose="02070309020205020404" pitchFamily="49" charset="0"/>
              </a:rPr>
              <a:t> a;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10:</a:t>
            </a:r>
            <a:r>
              <a:rPr lang="en-US" altLang="cs-CZ" sz="2400">
                <a:latin typeface="Courier New" panose="02070309020205020404" pitchFamily="49" charset="0"/>
              </a:rPr>
              <a:t> a = fakt(</a:t>
            </a:r>
            <a:r>
              <a:rPr lang="cs-CZ" altLang="cs-CZ" sz="2400">
                <a:latin typeface="Courier New" panose="02070309020205020404" pitchFamily="49" charset="0"/>
              </a:rPr>
              <a:t>3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11:</a:t>
            </a:r>
            <a:r>
              <a:rPr lang="en-US" altLang="cs-CZ" sz="2400">
                <a:latin typeface="Courier New" panose="02070309020205020404" pitchFamily="49" charset="0"/>
              </a:rPr>
              <a:t> cout &lt;&lt; a; 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264275" y="6005513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3</a:t>
            </a:r>
            <a:endParaRPr lang="en-US" altLang="cs-CZ" sz="1800" b="1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5472113" y="6381750"/>
            <a:ext cx="305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V="1">
            <a:off x="179388" y="2960688"/>
            <a:ext cx="5397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472113" y="2349500"/>
            <a:ext cx="313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/>
              <a:t>Z</a:t>
            </a:r>
            <a:r>
              <a:rPr lang="cs-CZ" altLang="cs-CZ" sz="2400" b="1"/>
              <a:t>ásobník</a:t>
            </a:r>
            <a:endParaRPr lang="en-US" altLang="cs-CZ" sz="2400" b="1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264275" y="56245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11</a:t>
            </a:r>
            <a:endParaRPr lang="en-US" altLang="cs-CZ" sz="1800" b="1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264275" y="4889500"/>
            <a:ext cx="1584325" cy="3762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</a:t>
            </a:r>
            <a:endParaRPr lang="en-US" altLang="cs-CZ" sz="1800" b="1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264275" y="4510088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5</a:t>
            </a:r>
            <a:endParaRPr lang="en-US" altLang="cs-CZ" sz="1800" b="1"/>
          </a:p>
        </p:txBody>
      </p:sp>
      <p:sp>
        <p:nvSpPr>
          <p:cNvPr id="13322" name="Text Box 12"/>
          <p:cNvSpPr txBox="1">
            <a:spLocks noChangeArrowheads="1"/>
          </p:cNvSpPr>
          <p:nvPr/>
        </p:nvSpPr>
        <p:spPr bwMode="auto">
          <a:xfrm>
            <a:off x="6264275" y="5248275"/>
            <a:ext cx="1584325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12346786</a:t>
            </a:r>
          </a:p>
        </p:txBody>
      </p:sp>
      <p:sp>
        <p:nvSpPr>
          <p:cNvPr id="13323" name="Text Box 15"/>
          <p:cNvSpPr txBox="1">
            <a:spLocks noChangeArrowheads="1"/>
          </p:cNvSpPr>
          <p:nvPr/>
        </p:nvSpPr>
        <p:spPr bwMode="auto">
          <a:xfrm>
            <a:off x="5543550" y="59499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3324" name="Text Box 16"/>
          <p:cNvSpPr txBox="1">
            <a:spLocks noChangeArrowheads="1"/>
          </p:cNvSpPr>
          <p:nvPr/>
        </p:nvSpPr>
        <p:spPr bwMode="auto">
          <a:xfrm>
            <a:off x="5543550" y="519271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3325" name="Text Box 17"/>
          <p:cNvSpPr txBox="1">
            <a:spLocks noChangeArrowheads="1"/>
          </p:cNvSpPr>
          <p:nvPr/>
        </p:nvSpPr>
        <p:spPr bwMode="auto">
          <a:xfrm>
            <a:off x="5543550" y="4833938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3326" name="Text Box 18"/>
          <p:cNvSpPr txBox="1">
            <a:spLocks noChangeArrowheads="1"/>
          </p:cNvSpPr>
          <p:nvPr/>
        </p:nvSpPr>
        <p:spPr bwMode="auto">
          <a:xfrm>
            <a:off x="5472113" y="40481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V registru procesoru AX se předává návratová hodnota</a:t>
            </a:r>
          </a:p>
        </p:txBody>
      </p:sp>
      <p:sp>
        <p:nvSpPr>
          <p:cNvPr id="13327" name="Text Box 19"/>
          <p:cNvSpPr txBox="1">
            <a:spLocks noChangeArrowheads="1"/>
          </p:cNvSpPr>
          <p:nvPr/>
        </p:nvSpPr>
        <p:spPr bwMode="auto">
          <a:xfrm>
            <a:off x="6335713" y="116046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2584</a:t>
            </a:r>
            <a:endParaRPr lang="en-US" altLang="cs-CZ" sz="1800" b="1"/>
          </a:p>
        </p:txBody>
      </p:sp>
      <p:sp>
        <p:nvSpPr>
          <p:cNvPr id="13328" name="Text Box 20"/>
          <p:cNvSpPr txBox="1">
            <a:spLocks noChangeArrowheads="1"/>
          </p:cNvSpPr>
          <p:nvPr/>
        </p:nvSpPr>
        <p:spPr bwMode="auto">
          <a:xfrm>
            <a:off x="5435600" y="11049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AX:</a:t>
            </a:r>
            <a:endParaRPr lang="en-US" altLang="cs-CZ" sz="2400"/>
          </a:p>
        </p:txBody>
      </p:sp>
      <p:sp>
        <p:nvSpPr>
          <p:cNvPr id="13329" name="Text Box 21"/>
          <p:cNvSpPr txBox="1">
            <a:spLocks noChangeArrowheads="1"/>
          </p:cNvSpPr>
          <p:nvPr/>
        </p:nvSpPr>
        <p:spPr bwMode="auto">
          <a:xfrm>
            <a:off x="6335713" y="17002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4589</a:t>
            </a:r>
            <a:endParaRPr lang="en-US" altLang="cs-CZ" sz="1800" b="1"/>
          </a:p>
        </p:txBody>
      </p:sp>
      <p:sp>
        <p:nvSpPr>
          <p:cNvPr id="13330" name="Text Box 22"/>
          <p:cNvSpPr txBox="1">
            <a:spLocks noChangeArrowheads="1"/>
          </p:cNvSpPr>
          <p:nvPr/>
        </p:nvSpPr>
        <p:spPr bwMode="auto">
          <a:xfrm>
            <a:off x="5614988" y="16446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endParaRPr lang="en-US" altLang="cs-CZ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719138" y="476250"/>
            <a:ext cx="3924300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fakt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n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1: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(n&lt;=1)</a:t>
            </a:r>
            <a:endParaRPr lang="cs-CZ" altLang="cs-CZ" sz="24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cs-CZ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cs-CZ" altLang="cs-CZ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fakt(n-1);</a:t>
            </a:r>
            <a:endParaRPr lang="cs-CZ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 = n*x;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x;</a:t>
            </a:r>
            <a:endParaRPr lang="en-US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en-US" altLang="cs-CZ" sz="2400" b="1">
                <a:latin typeface="Courier New" panose="02070309020205020404" pitchFamily="49" charset="0"/>
              </a:rPr>
              <a:t>long</a:t>
            </a:r>
            <a:r>
              <a:rPr lang="en-US" altLang="cs-CZ" sz="2400">
                <a:latin typeface="Courier New" panose="02070309020205020404" pitchFamily="49" charset="0"/>
              </a:rPr>
              <a:t> a;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10:</a:t>
            </a:r>
            <a:r>
              <a:rPr lang="en-US" altLang="cs-CZ" sz="2400">
                <a:latin typeface="Courier New" panose="02070309020205020404" pitchFamily="49" charset="0"/>
              </a:rPr>
              <a:t> a = fakt(</a:t>
            </a:r>
            <a:r>
              <a:rPr lang="cs-CZ" altLang="cs-CZ" sz="2400">
                <a:latin typeface="Courier New" panose="02070309020205020404" pitchFamily="49" charset="0"/>
              </a:rPr>
              <a:t>3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11:</a:t>
            </a:r>
            <a:r>
              <a:rPr lang="en-US" altLang="cs-CZ" sz="2400">
                <a:latin typeface="Courier New" panose="02070309020205020404" pitchFamily="49" charset="0"/>
              </a:rPr>
              <a:t> cout &lt;&lt; a; 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264275" y="6005513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3</a:t>
            </a:r>
            <a:endParaRPr lang="en-US" altLang="cs-CZ" sz="1800" b="1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5472113" y="6381750"/>
            <a:ext cx="305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V="1">
            <a:off x="179388" y="1484313"/>
            <a:ext cx="5397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472113" y="2349500"/>
            <a:ext cx="313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/>
              <a:t>Z</a:t>
            </a:r>
            <a:r>
              <a:rPr lang="cs-CZ" altLang="cs-CZ" sz="2400" b="1"/>
              <a:t>ásobník</a:t>
            </a:r>
            <a:endParaRPr lang="en-US" altLang="cs-CZ" sz="2400" b="1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264275" y="56245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11</a:t>
            </a:r>
            <a:endParaRPr lang="en-US" altLang="cs-CZ" sz="1800" b="1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6264275" y="4889500"/>
            <a:ext cx="1584325" cy="3762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</a:t>
            </a:r>
            <a:endParaRPr lang="en-US" altLang="cs-CZ" sz="1800" b="1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6264275" y="4510088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5</a:t>
            </a:r>
            <a:endParaRPr lang="en-US" altLang="cs-CZ" sz="1800" b="1"/>
          </a:p>
        </p:txBody>
      </p:sp>
      <p:sp>
        <p:nvSpPr>
          <p:cNvPr id="14346" name="Text Box 12"/>
          <p:cNvSpPr txBox="1">
            <a:spLocks noChangeArrowheads="1"/>
          </p:cNvSpPr>
          <p:nvPr/>
        </p:nvSpPr>
        <p:spPr bwMode="auto">
          <a:xfrm>
            <a:off x="6264275" y="5248275"/>
            <a:ext cx="1584325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12346786</a:t>
            </a:r>
          </a:p>
        </p:txBody>
      </p:sp>
      <p:sp>
        <p:nvSpPr>
          <p:cNvPr id="14347" name="Text Box 13"/>
          <p:cNvSpPr txBox="1">
            <a:spLocks noChangeArrowheads="1"/>
          </p:cNvSpPr>
          <p:nvPr/>
        </p:nvSpPr>
        <p:spPr bwMode="auto">
          <a:xfrm>
            <a:off x="6264275" y="4132263"/>
            <a:ext cx="1584325" cy="376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123464545</a:t>
            </a:r>
          </a:p>
        </p:txBody>
      </p:sp>
      <p:sp>
        <p:nvSpPr>
          <p:cNvPr id="14348" name="Text Box 15"/>
          <p:cNvSpPr txBox="1">
            <a:spLocks noChangeArrowheads="1"/>
          </p:cNvSpPr>
          <p:nvPr/>
        </p:nvSpPr>
        <p:spPr bwMode="auto">
          <a:xfrm>
            <a:off x="5543550" y="59499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4349" name="Text Box 16"/>
          <p:cNvSpPr txBox="1">
            <a:spLocks noChangeArrowheads="1"/>
          </p:cNvSpPr>
          <p:nvPr/>
        </p:nvSpPr>
        <p:spPr bwMode="auto">
          <a:xfrm>
            <a:off x="5543550" y="519271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4350" name="Text Box 17"/>
          <p:cNvSpPr txBox="1">
            <a:spLocks noChangeArrowheads="1"/>
          </p:cNvSpPr>
          <p:nvPr/>
        </p:nvSpPr>
        <p:spPr bwMode="auto">
          <a:xfrm>
            <a:off x="5543550" y="4833938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4351" name="Text Box 18"/>
          <p:cNvSpPr txBox="1">
            <a:spLocks noChangeArrowheads="1"/>
          </p:cNvSpPr>
          <p:nvPr/>
        </p:nvSpPr>
        <p:spPr bwMode="auto">
          <a:xfrm>
            <a:off x="5543550" y="407670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4352" name="Text Box 19"/>
          <p:cNvSpPr txBox="1">
            <a:spLocks noChangeArrowheads="1"/>
          </p:cNvSpPr>
          <p:nvPr/>
        </p:nvSpPr>
        <p:spPr bwMode="auto">
          <a:xfrm>
            <a:off x="5472113" y="40481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V registru procesoru AX se předává návratová hodnota</a:t>
            </a:r>
          </a:p>
        </p:txBody>
      </p:sp>
      <p:sp>
        <p:nvSpPr>
          <p:cNvPr id="14353" name="Text Box 20"/>
          <p:cNvSpPr txBox="1">
            <a:spLocks noChangeArrowheads="1"/>
          </p:cNvSpPr>
          <p:nvPr/>
        </p:nvSpPr>
        <p:spPr bwMode="auto">
          <a:xfrm>
            <a:off x="6335713" y="116046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2584</a:t>
            </a:r>
            <a:endParaRPr lang="en-US" altLang="cs-CZ" sz="1800" b="1"/>
          </a:p>
        </p:txBody>
      </p:sp>
      <p:sp>
        <p:nvSpPr>
          <p:cNvPr id="14354" name="Text Box 21"/>
          <p:cNvSpPr txBox="1">
            <a:spLocks noChangeArrowheads="1"/>
          </p:cNvSpPr>
          <p:nvPr/>
        </p:nvSpPr>
        <p:spPr bwMode="auto">
          <a:xfrm>
            <a:off x="5435600" y="11049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AX:</a:t>
            </a:r>
            <a:endParaRPr lang="en-US" altLang="cs-CZ" sz="2400"/>
          </a:p>
        </p:txBody>
      </p:sp>
      <p:sp>
        <p:nvSpPr>
          <p:cNvPr id="14355" name="Text Box 22"/>
          <p:cNvSpPr txBox="1">
            <a:spLocks noChangeArrowheads="1"/>
          </p:cNvSpPr>
          <p:nvPr/>
        </p:nvSpPr>
        <p:spPr bwMode="auto">
          <a:xfrm>
            <a:off x="6335713" y="17002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4589</a:t>
            </a:r>
            <a:endParaRPr lang="en-US" altLang="cs-CZ" sz="1800" b="1"/>
          </a:p>
        </p:txBody>
      </p:sp>
      <p:sp>
        <p:nvSpPr>
          <p:cNvPr id="14356" name="Text Box 23"/>
          <p:cNvSpPr txBox="1">
            <a:spLocks noChangeArrowheads="1"/>
          </p:cNvSpPr>
          <p:nvPr/>
        </p:nvSpPr>
        <p:spPr bwMode="auto">
          <a:xfrm>
            <a:off x="5614988" y="16446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endParaRPr lang="en-US" altLang="cs-CZ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719138" y="476250"/>
            <a:ext cx="3924300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fakt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n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1: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(n&lt;=1)</a:t>
            </a:r>
            <a:endParaRPr lang="cs-CZ" altLang="cs-CZ" sz="24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cs-CZ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cs-CZ" altLang="cs-CZ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fakt(n-1);</a:t>
            </a:r>
            <a:endParaRPr lang="cs-CZ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 = n*x;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x;</a:t>
            </a:r>
            <a:endParaRPr lang="en-US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en-US" altLang="cs-CZ" sz="2400" b="1">
                <a:latin typeface="Courier New" panose="02070309020205020404" pitchFamily="49" charset="0"/>
              </a:rPr>
              <a:t>long</a:t>
            </a:r>
            <a:r>
              <a:rPr lang="en-US" altLang="cs-CZ" sz="2400">
                <a:latin typeface="Courier New" panose="02070309020205020404" pitchFamily="49" charset="0"/>
              </a:rPr>
              <a:t> a;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10:</a:t>
            </a:r>
            <a:r>
              <a:rPr lang="en-US" altLang="cs-CZ" sz="2400">
                <a:latin typeface="Courier New" panose="02070309020205020404" pitchFamily="49" charset="0"/>
              </a:rPr>
              <a:t> a = fakt(</a:t>
            </a:r>
            <a:r>
              <a:rPr lang="cs-CZ" altLang="cs-CZ" sz="2400">
                <a:latin typeface="Courier New" panose="02070309020205020404" pitchFamily="49" charset="0"/>
              </a:rPr>
              <a:t>3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11:</a:t>
            </a:r>
            <a:r>
              <a:rPr lang="en-US" altLang="cs-CZ" sz="2400">
                <a:latin typeface="Courier New" panose="02070309020205020404" pitchFamily="49" charset="0"/>
              </a:rPr>
              <a:t> cout &lt;&lt; a; 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264275" y="6005513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3</a:t>
            </a:r>
            <a:endParaRPr lang="en-US" altLang="cs-CZ" sz="1800" b="1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5472113" y="6381750"/>
            <a:ext cx="305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V="1">
            <a:off x="179388" y="2960688"/>
            <a:ext cx="5397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472113" y="2349500"/>
            <a:ext cx="313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/>
              <a:t>Z</a:t>
            </a:r>
            <a:r>
              <a:rPr lang="cs-CZ" altLang="cs-CZ" sz="2400" b="1"/>
              <a:t>ásobník</a:t>
            </a:r>
            <a:endParaRPr lang="en-US" altLang="cs-CZ" sz="2400" b="1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264275" y="56245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11</a:t>
            </a:r>
            <a:endParaRPr lang="en-US" altLang="cs-CZ" sz="1800" b="1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6264275" y="4889500"/>
            <a:ext cx="1584325" cy="3762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</a:t>
            </a:r>
            <a:endParaRPr lang="en-US" altLang="cs-CZ" sz="1800" b="1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6264275" y="4510088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5</a:t>
            </a:r>
            <a:endParaRPr lang="en-US" altLang="cs-CZ" sz="1800" b="1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264275" y="5248275"/>
            <a:ext cx="1584325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12346786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6264275" y="4132263"/>
            <a:ext cx="1584325" cy="376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123464545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5543550" y="59499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5543550" y="519271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5543550" y="4833938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5543550" y="407670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5472113" y="40481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V registru procesoru AX se předává návratová hodnota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6335713" y="116046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2584</a:t>
            </a:r>
            <a:endParaRPr lang="en-US" altLang="cs-CZ" sz="1800" b="1"/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5435600" y="11049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AX:</a:t>
            </a:r>
            <a:endParaRPr lang="en-US" altLang="cs-CZ" sz="2400"/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6335713" y="17002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4589</a:t>
            </a:r>
            <a:endParaRPr lang="en-US" altLang="cs-CZ" sz="1800" b="1"/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5614988" y="16446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endParaRPr lang="en-US" altLang="cs-CZ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719138" y="476250"/>
            <a:ext cx="3924300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fakt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n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1: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(n&lt;=1)</a:t>
            </a:r>
            <a:endParaRPr lang="cs-CZ" altLang="cs-CZ" sz="24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cs-CZ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cs-CZ" altLang="cs-CZ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fakt(n-1);</a:t>
            </a:r>
            <a:endParaRPr lang="cs-CZ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 = n*x;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x;</a:t>
            </a:r>
            <a:endParaRPr lang="en-US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en-US" altLang="cs-CZ" sz="2400" b="1">
                <a:latin typeface="Courier New" panose="02070309020205020404" pitchFamily="49" charset="0"/>
              </a:rPr>
              <a:t>long</a:t>
            </a:r>
            <a:r>
              <a:rPr lang="en-US" altLang="cs-CZ" sz="2400">
                <a:latin typeface="Courier New" panose="02070309020205020404" pitchFamily="49" charset="0"/>
              </a:rPr>
              <a:t> a;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10:</a:t>
            </a:r>
            <a:r>
              <a:rPr lang="en-US" altLang="cs-CZ" sz="2400">
                <a:latin typeface="Courier New" panose="02070309020205020404" pitchFamily="49" charset="0"/>
              </a:rPr>
              <a:t> a = fakt(</a:t>
            </a:r>
            <a:r>
              <a:rPr lang="cs-CZ" altLang="cs-CZ" sz="2400">
                <a:latin typeface="Courier New" panose="02070309020205020404" pitchFamily="49" charset="0"/>
              </a:rPr>
              <a:t>3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11:</a:t>
            </a:r>
            <a:r>
              <a:rPr lang="en-US" altLang="cs-CZ" sz="2400">
                <a:latin typeface="Courier New" panose="02070309020205020404" pitchFamily="49" charset="0"/>
              </a:rPr>
              <a:t> cout &lt;&lt; a; 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264275" y="6005513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3</a:t>
            </a:r>
            <a:endParaRPr lang="en-US" altLang="cs-CZ" sz="1800" b="1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5472113" y="6381750"/>
            <a:ext cx="305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V="1">
            <a:off x="179388" y="2960688"/>
            <a:ext cx="5397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472113" y="2349500"/>
            <a:ext cx="313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/>
              <a:t>Z</a:t>
            </a:r>
            <a:r>
              <a:rPr lang="cs-CZ" altLang="cs-CZ" sz="2400" b="1"/>
              <a:t>ásobník</a:t>
            </a:r>
            <a:endParaRPr lang="en-US" altLang="cs-CZ" sz="2400" b="1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6264275" y="56245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11</a:t>
            </a:r>
            <a:endParaRPr lang="en-US" altLang="cs-CZ" sz="1800" b="1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6264275" y="4889500"/>
            <a:ext cx="1584325" cy="3762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</a:t>
            </a:r>
            <a:endParaRPr lang="en-US" altLang="cs-CZ" sz="1800" b="1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6264275" y="4510088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5</a:t>
            </a:r>
            <a:endParaRPr lang="en-US" altLang="cs-CZ" sz="1800" b="1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6264275" y="5248275"/>
            <a:ext cx="1584325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12346786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6264275" y="4132263"/>
            <a:ext cx="1584325" cy="376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123464545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5543550" y="59499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5543550" y="519271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5543550" y="4833938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5543550" y="407670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6264275" y="3748088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5543550" y="3692525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5472113" y="40481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V registru procesoru AX se předává návratová hodnota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6335713" y="116046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2584</a:t>
            </a:r>
            <a:endParaRPr lang="en-US" altLang="cs-CZ" sz="1800" b="1"/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5435600" y="11049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AX:</a:t>
            </a:r>
            <a:endParaRPr lang="en-US" altLang="cs-CZ" sz="2400"/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6335713" y="17002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4589</a:t>
            </a:r>
            <a:endParaRPr lang="en-US" altLang="cs-CZ" sz="1800" b="1"/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5614988" y="16446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endParaRPr lang="en-US" altLang="cs-CZ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719138" y="476250"/>
            <a:ext cx="3924300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fakt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n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1: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(n&lt;=1)</a:t>
            </a:r>
            <a:endParaRPr lang="cs-CZ" altLang="cs-CZ" sz="24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cs-CZ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cs-CZ" altLang="cs-CZ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fakt(n-1);</a:t>
            </a:r>
            <a:endParaRPr lang="cs-CZ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 = n*x;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x;</a:t>
            </a:r>
            <a:endParaRPr lang="en-US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en-US" altLang="cs-CZ" sz="2400" b="1">
                <a:latin typeface="Courier New" panose="02070309020205020404" pitchFamily="49" charset="0"/>
              </a:rPr>
              <a:t>long</a:t>
            </a:r>
            <a:r>
              <a:rPr lang="en-US" altLang="cs-CZ" sz="2400">
                <a:latin typeface="Courier New" panose="02070309020205020404" pitchFamily="49" charset="0"/>
              </a:rPr>
              <a:t> a;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10:</a:t>
            </a:r>
            <a:r>
              <a:rPr lang="en-US" altLang="cs-CZ" sz="2400">
                <a:latin typeface="Courier New" panose="02070309020205020404" pitchFamily="49" charset="0"/>
              </a:rPr>
              <a:t> a = fakt(</a:t>
            </a:r>
            <a:r>
              <a:rPr lang="cs-CZ" altLang="cs-CZ" sz="2400">
                <a:latin typeface="Courier New" panose="02070309020205020404" pitchFamily="49" charset="0"/>
              </a:rPr>
              <a:t>3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11:</a:t>
            </a:r>
            <a:r>
              <a:rPr lang="en-US" altLang="cs-CZ" sz="2400">
                <a:latin typeface="Courier New" panose="02070309020205020404" pitchFamily="49" charset="0"/>
              </a:rPr>
              <a:t> cout &lt;&lt; a; 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264275" y="6005513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3</a:t>
            </a:r>
            <a:endParaRPr lang="en-US" altLang="cs-CZ" sz="1800" b="1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5472113" y="6381750"/>
            <a:ext cx="305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V="1">
            <a:off x="179388" y="1484313"/>
            <a:ext cx="5397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472113" y="2349500"/>
            <a:ext cx="313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/>
              <a:t>Z</a:t>
            </a:r>
            <a:r>
              <a:rPr lang="cs-CZ" altLang="cs-CZ" sz="2400" b="1"/>
              <a:t>ásobník</a:t>
            </a:r>
            <a:endParaRPr lang="en-US" altLang="cs-CZ" sz="2400" b="1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264275" y="56245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11</a:t>
            </a:r>
            <a:endParaRPr lang="en-US" altLang="cs-CZ" sz="1800" b="1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6264275" y="4889500"/>
            <a:ext cx="1584325" cy="3762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</a:t>
            </a:r>
            <a:endParaRPr lang="en-US" altLang="cs-CZ" sz="1800" b="1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6264275" y="4510088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5</a:t>
            </a:r>
            <a:endParaRPr lang="en-US" altLang="cs-CZ" sz="1800" b="1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6264275" y="5248275"/>
            <a:ext cx="1584325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12346786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6264275" y="4132263"/>
            <a:ext cx="1584325" cy="376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123464545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5543550" y="59499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5543550" y="519271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5543550" y="4833938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5543550" y="407670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6264275" y="3748088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5543550" y="3692525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6264275" y="33766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5</a:t>
            </a:r>
            <a:endParaRPr lang="en-US" altLang="cs-CZ" sz="1800" b="1"/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6264275" y="2998788"/>
            <a:ext cx="1584325" cy="376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123664545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5543550" y="2943225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5472113" y="40481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V registru procesoru AX se předává návratová hodnota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6335713" y="116046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2584</a:t>
            </a:r>
            <a:endParaRPr lang="en-US" altLang="cs-CZ" sz="1800" b="1"/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5435600" y="11049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AX:</a:t>
            </a:r>
            <a:endParaRPr lang="en-US" altLang="cs-CZ" sz="2400"/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6335713" y="17002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4589</a:t>
            </a:r>
            <a:endParaRPr lang="en-US" altLang="cs-CZ" sz="1800" b="1"/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5614988" y="16446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endParaRPr lang="en-US" altLang="cs-CZ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719138" y="476250"/>
            <a:ext cx="3924300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fakt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n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1: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(n&lt;=1)</a:t>
            </a:r>
            <a:endParaRPr lang="cs-CZ" altLang="cs-CZ" sz="24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cs-CZ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cs-CZ" altLang="cs-CZ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fakt(n-1);</a:t>
            </a:r>
            <a:endParaRPr lang="cs-CZ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 = n*x;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x;</a:t>
            </a:r>
            <a:endParaRPr lang="en-US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en-US" altLang="cs-CZ" sz="2400" b="1">
                <a:latin typeface="Courier New" panose="02070309020205020404" pitchFamily="49" charset="0"/>
              </a:rPr>
              <a:t>long</a:t>
            </a:r>
            <a:r>
              <a:rPr lang="en-US" altLang="cs-CZ" sz="2400">
                <a:latin typeface="Courier New" panose="02070309020205020404" pitchFamily="49" charset="0"/>
              </a:rPr>
              <a:t> a;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10:</a:t>
            </a:r>
            <a:r>
              <a:rPr lang="en-US" altLang="cs-CZ" sz="2400">
                <a:latin typeface="Courier New" panose="02070309020205020404" pitchFamily="49" charset="0"/>
              </a:rPr>
              <a:t> a = fakt(</a:t>
            </a:r>
            <a:r>
              <a:rPr lang="cs-CZ" altLang="cs-CZ" sz="2400">
                <a:latin typeface="Courier New" panose="02070309020205020404" pitchFamily="49" charset="0"/>
              </a:rPr>
              <a:t>3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11:</a:t>
            </a:r>
            <a:r>
              <a:rPr lang="en-US" altLang="cs-CZ" sz="2400">
                <a:latin typeface="Courier New" panose="02070309020205020404" pitchFamily="49" charset="0"/>
              </a:rPr>
              <a:t> cout &lt;&lt; a; 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264275" y="6005513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3</a:t>
            </a:r>
            <a:endParaRPr lang="en-US" altLang="cs-CZ" sz="1800" b="1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5472113" y="6381750"/>
            <a:ext cx="305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V="1">
            <a:off x="179388" y="1844675"/>
            <a:ext cx="5397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472113" y="2349500"/>
            <a:ext cx="313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/>
              <a:t>Z</a:t>
            </a:r>
            <a:r>
              <a:rPr lang="cs-CZ" altLang="cs-CZ" sz="2400" b="1"/>
              <a:t>ásobník</a:t>
            </a:r>
            <a:endParaRPr lang="en-US" altLang="cs-CZ" sz="2400" b="1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6264275" y="56245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11</a:t>
            </a:r>
            <a:endParaRPr lang="en-US" altLang="cs-CZ" sz="1800" b="1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6264275" y="4889500"/>
            <a:ext cx="1584325" cy="3762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</a:t>
            </a:r>
            <a:endParaRPr lang="en-US" altLang="cs-CZ" sz="1800" b="1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6264275" y="4510088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5</a:t>
            </a:r>
            <a:endParaRPr lang="en-US" altLang="cs-CZ" sz="1800" b="1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6264275" y="5248275"/>
            <a:ext cx="1584325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12346786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6264275" y="4132263"/>
            <a:ext cx="1584325" cy="376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123464545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5543550" y="59499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5543550" y="519271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5543550" y="4833938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5543550" y="407670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6264275" y="3748088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5543550" y="3692525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6264275" y="33766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5</a:t>
            </a:r>
            <a:endParaRPr lang="en-US" altLang="cs-CZ" sz="1800" b="1"/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6264275" y="2998788"/>
            <a:ext cx="1584325" cy="376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123664545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5543550" y="2943225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5472113" y="40481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V registru procesoru AX se předává návratová hodnota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6335713" y="116046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2584</a:t>
            </a:r>
            <a:endParaRPr lang="en-US" altLang="cs-CZ" sz="1800" b="1"/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5435600" y="11049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AX:</a:t>
            </a:r>
            <a:endParaRPr lang="en-US" altLang="cs-CZ" sz="2400"/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6335713" y="17002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4589</a:t>
            </a:r>
            <a:endParaRPr lang="en-US" altLang="cs-CZ" sz="1800" b="1"/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5614988" y="16446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endParaRPr lang="en-US" altLang="cs-CZ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719138" y="476250"/>
            <a:ext cx="3924300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fakt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n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1: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(n&lt;=1)</a:t>
            </a:r>
            <a:endParaRPr lang="cs-CZ" altLang="cs-CZ" sz="24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cs-CZ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cs-CZ" altLang="cs-CZ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fakt(n-1);</a:t>
            </a:r>
            <a:endParaRPr lang="cs-CZ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 = n*x;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x;</a:t>
            </a:r>
            <a:endParaRPr lang="en-US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en-US" altLang="cs-CZ" sz="2400" b="1">
                <a:latin typeface="Courier New" panose="02070309020205020404" pitchFamily="49" charset="0"/>
              </a:rPr>
              <a:t>long</a:t>
            </a:r>
            <a:r>
              <a:rPr lang="en-US" altLang="cs-CZ" sz="2400">
                <a:latin typeface="Courier New" panose="02070309020205020404" pitchFamily="49" charset="0"/>
              </a:rPr>
              <a:t> a;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10:</a:t>
            </a:r>
            <a:r>
              <a:rPr lang="en-US" altLang="cs-CZ" sz="2400">
                <a:latin typeface="Courier New" panose="02070309020205020404" pitchFamily="49" charset="0"/>
              </a:rPr>
              <a:t> a = fakt(</a:t>
            </a:r>
            <a:r>
              <a:rPr lang="cs-CZ" altLang="cs-CZ" sz="2400">
                <a:latin typeface="Courier New" panose="02070309020205020404" pitchFamily="49" charset="0"/>
              </a:rPr>
              <a:t>3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11:</a:t>
            </a:r>
            <a:r>
              <a:rPr lang="en-US" altLang="cs-CZ" sz="2400">
                <a:latin typeface="Courier New" panose="02070309020205020404" pitchFamily="49" charset="0"/>
              </a:rPr>
              <a:t> cout &lt;&lt; a; 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264275" y="6005513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3</a:t>
            </a:r>
            <a:endParaRPr lang="en-US" altLang="cs-CZ" sz="1800" b="1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5472113" y="6381750"/>
            <a:ext cx="305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V="1">
            <a:off x="179388" y="1844675"/>
            <a:ext cx="5397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5472113" y="2349500"/>
            <a:ext cx="313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/>
              <a:t>Z</a:t>
            </a:r>
            <a:r>
              <a:rPr lang="cs-CZ" altLang="cs-CZ" sz="2400" b="1"/>
              <a:t>ásobník</a:t>
            </a:r>
            <a:endParaRPr lang="en-US" altLang="cs-CZ" sz="2400" b="1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264275" y="56245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11</a:t>
            </a:r>
            <a:endParaRPr lang="en-US" altLang="cs-CZ" sz="1800" b="1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264275" y="4889500"/>
            <a:ext cx="1584325" cy="3762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</a:t>
            </a:r>
            <a:endParaRPr lang="en-US" altLang="cs-CZ" sz="1800" b="1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6264275" y="4510088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5</a:t>
            </a:r>
            <a:endParaRPr lang="en-US" altLang="cs-CZ" sz="1800" b="1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6264275" y="5248275"/>
            <a:ext cx="1584325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12346786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6264275" y="4132263"/>
            <a:ext cx="1584325" cy="376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123464545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5543550" y="59499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5543550" y="519271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5543550" y="4833938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5543550" y="407670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6264275" y="3748088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5543550" y="3692525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6264275" y="33766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5</a:t>
            </a:r>
            <a:endParaRPr lang="en-US" altLang="cs-CZ" sz="1800" b="1"/>
          </a:p>
        </p:txBody>
      </p:sp>
      <p:sp>
        <p:nvSpPr>
          <p:cNvPr id="19475" name="Text Box 21"/>
          <p:cNvSpPr txBox="1">
            <a:spLocks noChangeArrowheads="1"/>
          </p:cNvSpPr>
          <p:nvPr/>
        </p:nvSpPr>
        <p:spPr bwMode="auto">
          <a:xfrm>
            <a:off x="5472113" y="40481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V registru procesoru AX se předává návratová hodnota</a:t>
            </a:r>
          </a:p>
        </p:txBody>
      </p:sp>
      <p:sp>
        <p:nvSpPr>
          <p:cNvPr id="19476" name="Text Box 22"/>
          <p:cNvSpPr txBox="1">
            <a:spLocks noChangeArrowheads="1"/>
          </p:cNvSpPr>
          <p:nvPr/>
        </p:nvSpPr>
        <p:spPr bwMode="auto">
          <a:xfrm>
            <a:off x="6335713" y="116046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1</a:t>
            </a:r>
            <a:endParaRPr lang="en-US" altLang="cs-CZ" sz="1800" b="1"/>
          </a:p>
        </p:txBody>
      </p:sp>
      <p:sp>
        <p:nvSpPr>
          <p:cNvPr id="19477" name="Text Box 23"/>
          <p:cNvSpPr txBox="1">
            <a:spLocks noChangeArrowheads="1"/>
          </p:cNvSpPr>
          <p:nvPr/>
        </p:nvSpPr>
        <p:spPr bwMode="auto">
          <a:xfrm>
            <a:off x="5435600" y="11049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AX:</a:t>
            </a:r>
            <a:endParaRPr lang="en-US" altLang="cs-CZ" sz="2400"/>
          </a:p>
        </p:txBody>
      </p:sp>
      <p:sp>
        <p:nvSpPr>
          <p:cNvPr id="19478" name="Text Box 24"/>
          <p:cNvSpPr txBox="1">
            <a:spLocks noChangeArrowheads="1"/>
          </p:cNvSpPr>
          <p:nvPr/>
        </p:nvSpPr>
        <p:spPr bwMode="auto">
          <a:xfrm>
            <a:off x="6335713" y="17002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4589</a:t>
            </a:r>
            <a:endParaRPr lang="en-US" altLang="cs-CZ" sz="1800" b="1"/>
          </a:p>
        </p:txBody>
      </p:sp>
      <p:sp>
        <p:nvSpPr>
          <p:cNvPr id="19479" name="Text Box 25"/>
          <p:cNvSpPr txBox="1">
            <a:spLocks noChangeArrowheads="1"/>
          </p:cNvSpPr>
          <p:nvPr/>
        </p:nvSpPr>
        <p:spPr bwMode="auto">
          <a:xfrm>
            <a:off x="5614988" y="16446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endParaRPr lang="en-US" altLang="cs-CZ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719138" y="476250"/>
            <a:ext cx="3924300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fakt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n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1: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(n&lt;=1)</a:t>
            </a:r>
            <a:endParaRPr lang="cs-CZ" altLang="cs-CZ" sz="24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cs-CZ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cs-CZ" altLang="cs-CZ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fakt(n-1);</a:t>
            </a:r>
            <a:endParaRPr lang="cs-CZ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 = n*x;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x;</a:t>
            </a:r>
            <a:endParaRPr lang="en-US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en-US" altLang="cs-CZ" sz="2400" b="1">
                <a:latin typeface="Courier New" panose="02070309020205020404" pitchFamily="49" charset="0"/>
              </a:rPr>
              <a:t>long</a:t>
            </a:r>
            <a:r>
              <a:rPr lang="en-US" altLang="cs-CZ" sz="2400">
                <a:latin typeface="Courier New" panose="02070309020205020404" pitchFamily="49" charset="0"/>
              </a:rPr>
              <a:t> a;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10:</a:t>
            </a:r>
            <a:r>
              <a:rPr lang="en-US" altLang="cs-CZ" sz="2400">
                <a:latin typeface="Courier New" panose="02070309020205020404" pitchFamily="49" charset="0"/>
              </a:rPr>
              <a:t> a = fakt(</a:t>
            </a:r>
            <a:r>
              <a:rPr lang="cs-CZ" altLang="cs-CZ" sz="2400">
                <a:latin typeface="Courier New" panose="02070309020205020404" pitchFamily="49" charset="0"/>
              </a:rPr>
              <a:t>3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11:</a:t>
            </a:r>
            <a:r>
              <a:rPr lang="en-US" altLang="cs-CZ" sz="2400">
                <a:latin typeface="Courier New" panose="02070309020205020404" pitchFamily="49" charset="0"/>
              </a:rPr>
              <a:t> cout &lt;&lt; a; 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264275" y="6005513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3</a:t>
            </a:r>
            <a:endParaRPr lang="en-US" altLang="cs-CZ" sz="1800" b="1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5472113" y="6381750"/>
            <a:ext cx="305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V="1">
            <a:off x="179388" y="3321050"/>
            <a:ext cx="5397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472113" y="2349500"/>
            <a:ext cx="313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/>
              <a:t>Z</a:t>
            </a:r>
            <a:r>
              <a:rPr lang="cs-CZ" altLang="cs-CZ" sz="2400" b="1"/>
              <a:t>ásobník</a:t>
            </a:r>
            <a:endParaRPr lang="en-US" altLang="cs-CZ" sz="2400" b="1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264275" y="56245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11</a:t>
            </a:r>
            <a:endParaRPr lang="en-US" altLang="cs-CZ" sz="1800" b="1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264275" y="4889500"/>
            <a:ext cx="1584325" cy="3762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</a:t>
            </a:r>
            <a:endParaRPr lang="en-US" altLang="cs-CZ" sz="1800" b="1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6264275" y="4510088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5</a:t>
            </a:r>
            <a:endParaRPr lang="en-US" altLang="cs-CZ" sz="1800" b="1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6264275" y="5248275"/>
            <a:ext cx="1584325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12346786</a:t>
            </a:r>
          </a:p>
        </p:txBody>
      </p:sp>
      <p:sp>
        <p:nvSpPr>
          <p:cNvPr id="20491" name="Text Box 12"/>
          <p:cNvSpPr txBox="1">
            <a:spLocks noChangeArrowheads="1"/>
          </p:cNvSpPr>
          <p:nvPr/>
        </p:nvSpPr>
        <p:spPr bwMode="auto">
          <a:xfrm>
            <a:off x="5543550" y="59499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0492" name="Text Box 13"/>
          <p:cNvSpPr txBox="1">
            <a:spLocks noChangeArrowheads="1"/>
          </p:cNvSpPr>
          <p:nvPr/>
        </p:nvSpPr>
        <p:spPr bwMode="auto">
          <a:xfrm>
            <a:off x="5543550" y="519271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0493" name="Text Box 14"/>
          <p:cNvSpPr txBox="1">
            <a:spLocks noChangeArrowheads="1"/>
          </p:cNvSpPr>
          <p:nvPr/>
        </p:nvSpPr>
        <p:spPr bwMode="auto">
          <a:xfrm>
            <a:off x="5543550" y="4833938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0494" name="Text Box 15"/>
          <p:cNvSpPr txBox="1">
            <a:spLocks noChangeArrowheads="1"/>
          </p:cNvSpPr>
          <p:nvPr/>
        </p:nvSpPr>
        <p:spPr bwMode="auto">
          <a:xfrm>
            <a:off x="5543550" y="407670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0495" name="Text Box 21"/>
          <p:cNvSpPr txBox="1">
            <a:spLocks noChangeArrowheads="1"/>
          </p:cNvSpPr>
          <p:nvPr/>
        </p:nvSpPr>
        <p:spPr bwMode="auto">
          <a:xfrm>
            <a:off x="6264275" y="3748088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</a:t>
            </a:r>
          </a:p>
        </p:txBody>
      </p:sp>
      <p:sp>
        <p:nvSpPr>
          <p:cNvPr id="20496" name="Text Box 22"/>
          <p:cNvSpPr txBox="1">
            <a:spLocks noChangeArrowheads="1"/>
          </p:cNvSpPr>
          <p:nvPr/>
        </p:nvSpPr>
        <p:spPr bwMode="auto">
          <a:xfrm>
            <a:off x="5543550" y="3692525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0497" name="Text Box 23"/>
          <p:cNvSpPr txBox="1">
            <a:spLocks noChangeArrowheads="1"/>
          </p:cNvSpPr>
          <p:nvPr/>
        </p:nvSpPr>
        <p:spPr bwMode="auto">
          <a:xfrm>
            <a:off x="6264275" y="4132263"/>
            <a:ext cx="1584325" cy="376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1</a:t>
            </a:r>
            <a:endParaRPr lang="en-US" altLang="cs-CZ" sz="1800" b="1"/>
          </a:p>
        </p:txBody>
      </p:sp>
      <p:sp>
        <p:nvSpPr>
          <p:cNvPr id="20498" name="Text Box 24"/>
          <p:cNvSpPr txBox="1">
            <a:spLocks noChangeArrowheads="1"/>
          </p:cNvSpPr>
          <p:nvPr/>
        </p:nvSpPr>
        <p:spPr bwMode="auto">
          <a:xfrm>
            <a:off x="5472113" y="40481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V registru procesoru AX se předává návratová hodnota</a:t>
            </a:r>
          </a:p>
        </p:txBody>
      </p:sp>
      <p:sp>
        <p:nvSpPr>
          <p:cNvPr id="20499" name="Text Box 25"/>
          <p:cNvSpPr txBox="1">
            <a:spLocks noChangeArrowheads="1"/>
          </p:cNvSpPr>
          <p:nvPr/>
        </p:nvSpPr>
        <p:spPr bwMode="auto">
          <a:xfrm>
            <a:off x="6335713" y="116046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1</a:t>
            </a:r>
            <a:endParaRPr lang="en-US" altLang="cs-CZ" sz="1800" b="1"/>
          </a:p>
        </p:txBody>
      </p:sp>
      <p:sp>
        <p:nvSpPr>
          <p:cNvPr id="20500" name="Text Box 26"/>
          <p:cNvSpPr txBox="1">
            <a:spLocks noChangeArrowheads="1"/>
          </p:cNvSpPr>
          <p:nvPr/>
        </p:nvSpPr>
        <p:spPr bwMode="auto">
          <a:xfrm>
            <a:off x="5435600" y="11049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AX:</a:t>
            </a:r>
            <a:endParaRPr lang="en-US" altLang="cs-CZ" sz="2400"/>
          </a:p>
        </p:txBody>
      </p:sp>
      <p:sp>
        <p:nvSpPr>
          <p:cNvPr id="20501" name="Text Box 27"/>
          <p:cNvSpPr txBox="1">
            <a:spLocks noChangeArrowheads="1"/>
          </p:cNvSpPr>
          <p:nvPr/>
        </p:nvSpPr>
        <p:spPr bwMode="auto">
          <a:xfrm>
            <a:off x="6335713" y="17002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4589</a:t>
            </a:r>
            <a:endParaRPr lang="en-US" altLang="cs-CZ" sz="1800" b="1"/>
          </a:p>
        </p:txBody>
      </p:sp>
      <p:sp>
        <p:nvSpPr>
          <p:cNvPr id="20502" name="Text Box 28"/>
          <p:cNvSpPr txBox="1">
            <a:spLocks noChangeArrowheads="1"/>
          </p:cNvSpPr>
          <p:nvPr/>
        </p:nvSpPr>
        <p:spPr bwMode="auto">
          <a:xfrm>
            <a:off x="5614988" y="16446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endParaRPr lang="en-US" altLang="cs-CZ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Rekurze</a:t>
            </a:r>
            <a:endParaRPr lang="en-GB" altLang="cs-CZ" b="1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volání podprogramu opětovně v jeho těle </a:t>
            </a:r>
          </a:p>
          <a:p>
            <a:pPr lvl="1" eaLnBrk="1" hangingPunct="1"/>
            <a:r>
              <a:rPr lang="cs-CZ" altLang="cs-CZ" smtClean="0"/>
              <a:t>v době, kdy předchozí volání ještě nebylo ukončeno</a:t>
            </a:r>
          </a:p>
          <a:p>
            <a:pPr eaLnBrk="1" hangingPunct="1">
              <a:buFontTx/>
              <a:buNone/>
            </a:pPr>
            <a:endParaRPr lang="cs-CZ" altLang="cs-CZ" smtClean="0"/>
          </a:p>
          <a:p>
            <a:pPr eaLnBrk="1" hangingPunct="1">
              <a:buFontTx/>
              <a:buNone/>
            </a:pPr>
            <a:r>
              <a:rPr lang="cs-CZ" altLang="cs-CZ" i="1" smtClean="0"/>
              <a:t>Druhy rekurze</a:t>
            </a:r>
          </a:p>
          <a:p>
            <a:pPr eaLnBrk="1" hangingPunct="1"/>
            <a:r>
              <a:rPr lang="cs-CZ" altLang="cs-CZ" smtClean="0">
                <a:solidFill>
                  <a:srgbClr val="FF0000"/>
                </a:solidFill>
              </a:rPr>
              <a:t>přímá rekurze</a:t>
            </a:r>
          </a:p>
          <a:p>
            <a:pPr eaLnBrk="1" hangingPunct="1"/>
            <a:r>
              <a:rPr lang="cs-CZ" altLang="cs-CZ" smtClean="0">
                <a:solidFill>
                  <a:srgbClr val="FF0000"/>
                </a:solidFill>
              </a:rPr>
              <a:t>nepřímá rekurze</a:t>
            </a:r>
            <a:endParaRPr lang="en-GB" altLang="cs-CZ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719138" y="476250"/>
            <a:ext cx="3924300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fakt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n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1: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(n&lt;=1)</a:t>
            </a:r>
            <a:endParaRPr lang="cs-CZ" altLang="cs-CZ" sz="24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cs-CZ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cs-CZ" altLang="cs-CZ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fakt(n-1);</a:t>
            </a:r>
            <a:endParaRPr lang="cs-CZ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 = n*x;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x;</a:t>
            </a:r>
            <a:endParaRPr lang="en-US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en-US" altLang="cs-CZ" sz="2400" b="1">
                <a:latin typeface="Courier New" panose="02070309020205020404" pitchFamily="49" charset="0"/>
              </a:rPr>
              <a:t>long</a:t>
            </a:r>
            <a:r>
              <a:rPr lang="en-US" altLang="cs-CZ" sz="2400">
                <a:latin typeface="Courier New" panose="02070309020205020404" pitchFamily="49" charset="0"/>
              </a:rPr>
              <a:t> a;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10:</a:t>
            </a:r>
            <a:r>
              <a:rPr lang="en-US" altLang="cs-CZ" sz="2400">
                <a:latin typeface="Courier New" panose="02070309020205020404" pitchFamily="49" charset="0"/>
              </a:rPr>
              <a:t> a = fakt(</a:t>
            </a:r>
            <a:r>
              <a:rPr lang="cs-CZ" altLang="cs-CZ" sz="2400">
                <a:latin typeface="Courier New" panose="02070309020205020404" pitchFamily="49" charset="0"/>
              </a:rPr>
              <a:t>3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11:</a:t>
            </a:r>
            <a:r>
              <a:rPr lang="en-US" altLang="cs-CZ" sz="2400">
                <a:latin typeface="Courier New" panose="02070309020205020404" pitchFamily="49" charset="0"/>
              </a:rPr>
              <a:t> cout &lt;&lt; a; 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264275" y="6005513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3</a:t>
            </a:r>
            <a:endParaRPr lang="en-US" altLang="cs-CZ" sz="1800" b="1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5472113" y="6381750"/>
            <a:ext cx="305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V="1">
            <a:off x="179388" y="3321050"/>
            <a:ext cx="5397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5472113" y="2349500"/>
            <a:ext cx="313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/>
              <a:t>Z</a:t>
            </a:r>
            <a:r>
              <a:rPr lang="cs-CZ" altLang="cs-CZ" sz="2400" b="1"/>
              <a:t>ásobník</a:t>
            </a:r>
            <a:endParaRPr lang="en-US" altLang="cs-CZ" sz="2400" b="1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6264275" y="56245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11</a:t>
            </a:r>
            <a:endParaRPr lang="en-US" altLang="cs-CZ" sz="1800" b="1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6264275" y="4889500"/>
            <a:ext cx="1584325" cy="3762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</a:t>
            </a:r>
            <a:endParaRPr lang="en-US" altLang="cs-CZ" sz="1800" b="1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6264275" y="4510088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5</a:t>
            </a:r>
            <a:endParaRPr lang="en-US" altLang="cs-CZ" sz="1800" b="1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6264275" y="5248275"/>
            <a:ext cx="1584325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12346786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6264275" y="4132263"/>
            <a:ext cx="1584325" cy="376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5543550" y="59499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5543550" y="519271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5543550" y="4833938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5543550" y="407670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5472113" y="40481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V registru procesoru AX se předává návratová hodnota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6335713" y="116046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1</a:t>
            </a:r>
            <a:endParaRPr lang="en-US" altLang="cs-CZ" sz="1800" b="1"/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5435600" y="11049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AX:</a:t>
            </a:r>
            <a:endParaRPr lang="en-US" altLang="cs-CZ" sz="2400"/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6335713" y="17002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4589</a:t>
            </a:r>
            <a:endParaRPr lang="en-US" altLang="cs-CZ" sz="1800" b="1"/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5614988" y="16446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endParaRPr lang="en-US" altLang="cs-CZ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719138" y="476250"/>
            <a:ext cx="3924300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fakt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n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1: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(n&lt;=1)</a:t>
            </a:r>
            <a:endParaRPr lang="cs-CZ" altLang="cs-CZ" sz="24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cs-CZ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cs-CZ" altLang="cs-CZ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fakt(n-1);</a:t>
            </a:r>
            <a:endParaRPr lang="cs-CZ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 = n*x;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x;</a:t>
            </a:r>
            <a:endParaRPr lang="en-US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en-US" altLang="cs-CZ" sz="2400" b="1">
                <a:latin typeface="Courier New" panose="02070309020205020404" pitchFamily="49" charset="0"/>
              </a:rPr>
              <a:t>long</a:t>
            </a:r>
            <a:r>
              <a:rPr lang="en-US" altLang="cs-CZ" sz="2400">
                <a:latin typeface="Courier New" panose="02070309020205020404" pitchFamily="49" charset="0"/>
              </a:rPr>
              <a:t> a;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10:</a:t>
            </a:r>
            <a:r>
              <a:rPr lang="en-US" altLang="cs-CZ" sz="2400">
                <a:latin typeface="Courier New" panose="02070309020205020404" pitchFamily="49" charset="0"/>
              </a:rPr>
              <a:t> a = fakt(</a:t>
            </a:r>
            <a:r>
              <a:rPr lang="cs-CZ" altLang="cs-CZ" sz="2400">
                <a:latin typeface="Courier New" panose="02070309020205020404" pitchFamily="49" charset="0"/>
              </a:rPr>
              <a:t>3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11:</a:t>
            </a:r>
            <a:r>
              <a:rPr lang="en-US" altLang="cs-CZ" sz="2400">
                <a:latin typeface="Courier New" panose="02070309020205020404" pitchFamily="49" charset="0"/>
              </a:rPr>
              <a:t> cout &lt;&lt; a; 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264275" y="6005513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3</a:t>
            </a:r>
            <a:endParaRPr lang="en-US" altLang="cs-CZ" sz="1800" b="1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5472113" y="6381750"/>
            <a:ext cx="305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V="1">
            <a:off x="179388" y="3681413"/>
            <a:ext cx="5397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472113" y="2349500"/>
            <a:ext cx="313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/>
              <a:t>Z</a:t>
            </a:r>
            <a:r>
              <a:rPr lang="cs-CZ" altLang="cs-CZ" sz="2400" b="1"/>
              <a:t>ásobník</a:t>
            </a:r>
            <a:endParaRPr lang="en-US" altLang="cs-CZ" sz="2400" b="1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6264275" y="56245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11</a:t>
            </a:r>
            <a:endParaRPr lang="en-US" altLang="cs-CZ" sz="1800" b="1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6264275" y="4889500"/>
            <a:ext cx="1584325" cy="3762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</a:t>
            </a:r>
            <a:endParaRPr lang="en-US" altLang="cs-CZ" sz="1800" b="1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6264275" y="4510088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5</a:t>
            </a:r>
            <a:endParaRPr lang="en-US" altLang="cs-CZ" sz="1800" b="1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6264275" y="5248275"/>
            <a:ext cx="1584325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12346786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6264275" y="4149725"/>
            <a:ext cx="1584325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2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5543550" y="59499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5543550" y="519271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5543550" y="4833938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5543550" y="407670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5472113" y="40481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V registru procesoru AX se předává návratová hodnota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6335713" y="116046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2584</a:t>
            </a:r>
            <a:endParaRPr lang="en-US" altLang="cs-CZ" sz="1800" b="1"/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5435600" y="11049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AX:</a:t>
            </a:r>
            <a:endParaRPr lang="en-US" altLang="cs-CZ" sz="2400"/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6335713" y="17002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4589</a:t>
            </a:r>
            <a:endParaRPr lang="en-US" altLang="cs-CZ" sz="1800" b="1"/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5614988" y="16446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endParaRPr lang="en-US" altLang="cs-CZ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719138" y="476250"/>
            <a:ext cx="3924300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fakt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n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1: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(n&lt;=1)</a:t>
            </a:r>
            <a:endParaRPr lang="cs-CZ" altLang="cs-CZ" sz="24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cs-CZ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cs-CZ" altLang="cs-CZ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fakt(n-1);</a:t>
            </a:r>
            <a:endParaRPr lang="cs-CZ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 = n*x;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x;</a:t>
            </a:r>
            <a:endParaRPr lang="en-US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en-US" altLang="cs-CZ" sz="2400" b="1">
                <a:latin typeface="Courier New" panose="02070309020205020404" pitchFamily="49" charset="0"/>
              </a:rPr>
              <a:t>long</a:t>
            </a:r>
            <a:r>
              <a:rPr lang="en-US" altLang="cs-CZ" sz="2400">
                <a:latin typeface="Courier New" panose="02070309020205020404" pitchFamily="49" charset="0"/>
              </a:rPr>
              <a:t> a;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10:</a:t>
            </a:r>
            <a:r>
              <a:rPr lang="en-US" altLang="cs-CZ" sz="2400">
                <a:latin typeface="Courier New" panose="02070309020205020404" pitchFamily="49" charset="0"/>
              </a:rPr>
              <a:t> a = fakt(</a:t>
            </a:r>
            <a:r>
              <a:rPr lang="cs-CZ" altLang="cs-CZ" sz="2400">
                <a:latin typeface="Courier New" panose="02070309020205020404" pitchFamily="49" charset="0"/>
              </a:rPr>
              <a:t>3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11:</a:t>
            </a:r>
            <a:r>
              <a:rPr lang="en-US" altLang="cs-CZ" sz="2400">
                <a:latin typeface="Courier New" panose="02070309020205020404" pitchFamily="49" charset="0"/>
              </a:rPr>
              <a:t> cout &lt;&lt; a; 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264275" y="6005513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3</a:t>
            </a:r>
            <a:endParaRPr lang="en-US" altLang="cs-CZ" sz="1800" b="1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5472113" y="6381750"/>
            <a:ext cx="305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V="1">
            <a:off x="179388" y="3681413"/>
            <a:ext cx="5397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5472113" y="2349500"/>
            <a:ext cx="313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/>
              <a:t>Z</a:t>
            </a:r>
            <a:r>
              <a:rPr lang="cs-CZ" altLang="cs-CZ" sz="2400" b="1"/>
              <a:t>ásobník</a:t>
            </a:r>
            <a:endParaRPr lang="en-US" altLang="cs-CZ" sz="2400" b="1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6264275" y="56245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11</a:t>
            </a:r>
            <a:endParaRPr lang="en-US" altLang="cs-CZ" sz="1800" b="1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6264275" y="4889500"/>
            <a:ext cx="1584325" cy="3762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</a:t>
            </a:r>
            <a:endParaRPr lang="en-US" altLang="cs-CZ" sz="1800" b="1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6264275" y="4510088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5</a:t>
            </a:r>
            <a:endParaRPr lang="en-US" altLang="cs-CZ" sz="1800" b="1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6264275" y="5248275"/>
            <a:ext cx="1584325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12346786</a:t>
            </a:r>
          </a:p>
        </p:txBody>
      </p:sp>
      <p:sp>
        <p:nvSpPr>
          <p:cNvPr id="23563" name="Text Box 12"/>
          <p:cNvSpPr txBox="1">
            <a:spLocks noChangeArrowheads="1"/>
          </p:cNvSpPr>
          <p:nvPr/>
        </p:nvSpPr>
        <p:spPr bwMode="auto">
          <a:xfrm>
            <a:off x="5543550" y="59499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3564" name="Text Box 13"/>
          <p:cNvSpPr txBox="1">
            <a:spLocks noChangeArrowheads="1"/>
          </p:cNvSpPr>
          <p:nvPr/>
        </p:nvSpPr>
        <p:spPr bwMode="auto">
          <a:xfrm>
            <a:off x="5543550" y="519271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3565" name="Text Box 14"/>
          <p:cNvSpPr txBox="1">
            <a:spLocks noChangeArrowheads="1"/>
          </p:cNvSpPr>
          <p:nvPr/>
        </p:nvSpPr>
        <p:spPr bwMode="auto">
          <a:xfrm>
            <a:off x="5543550" y="4833938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3566" name="Text Box 16"/>
          <p:cNvSpPr txBox="1">
            <a:spLocks noChangeArrowheads="1"/>
          </p:cNvSpPr>
          <p:nvPr/>
        </p:nvSpPr>
        <p:spPr bwMode="auto">
          <a:xfrm>
            <a:off x="5472113" y="40481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V registru procesoru AX se předává návratová hodnota</a:t>
            </a:r>
          </a:p>
        </p:txBody>
      </p:sp>
      <p:sp>
        <p:nvSpPr>
          <p:cNvPr id="23567" name="Text Box 17"/>
          <p:cNvSpPr txBox="1">
            <a:spLocks noChangeArrowheads="1"/>
          </p:cNvSpPr>
          <p:nvPr/>
        </p:nvSpPr>
        <p:spPr bwMode="auto">
          <a:xfrm>
            <a:off x="6335713" y="116046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</a:t>
            </a:r>
            <a:endParaRPr lang="en-US" altLang="cs-CZ" sz="1800" b="1"/>
          </a:p>
        </p:txBody>
      </p:sp>
      <p:sp>
        <p:nvSpPr>
          <p:cNvPr id="23568" name="Text Box 18"/>
          <p:cNvSpPr txBox="1">
            <a:spLocks noChangeArrowheads="1"/>
          </p:cNvSpPr>
          <p:nvPr/>
        </p:nvSpPr>
        <p:spPr bwMode="auto">
          <a:xfrm>
            <a:off x="5435600" y="11049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AX:</a:t>
            </a:r>
            <a:endParaRPr lang="en-US" altLang="cs-CZ" sz="2400"/>
          </a:p>
        </p:txBody>
      </p:sp>
      <p:sp>
        <p:nvSpPr>
          <p:cNvPr id="23569" name="Text Box 19"/>
          <p:cNvSpPr txBox="1">
            <a:spLocks noChangeArrowheads="1"/>
          </p:cNvSpPr>
          <p:nvPr/>
        </p:nvSpPr>
        <p:spPr bwMode="auto">
          <a:xfrm>
            <a:off x="6335713" y="17002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4589</a:t>
            </a:r>
            <a:endParaRPr lang="en-US" altLang="cs-CZ" sz="1800" b="1"/>
          </a:p>
        </p:txBody>
      </p:sp>
      <p:sp>
        <p:nvSpPr>
          <p:cNvPr id="23570" name="Text Box 20"/>
          <p:cNvSpPr txBox="1">
            <a:spLocks noChangeArrowheads="1"/>
          </p:cNvSpPr>
          <p:nvPr/>
        </p:nvSpPr>
        <p:spPr bwMode="auto">
          <a:xfrm>
            <a:off x="5614988" y="16446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endParaRPr lang="en-US" altLang="cs-CZ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719138" y="476250"/>
            <a:ext cx="3924300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fakt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n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1: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(n&lt;=1)</a:t>
            </a:r>
            <a:endParaRPr lang="cs-CZ" altLang="cs-CZ" sz="24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cs-CZ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cs-CZ" altLang="cs-CZ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fakt(n-1);</a:t>
            </a:r>
            <a:endParaRPr lang="cs-CZ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 = n*x;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x;</a:t>
            </a:r>
            <a:endParaRPr lang="en-US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en-US" altLang="cs-CZ" sz="2400" b="1">
                <a:latin typeface="Courier New" panose="02070309020205020404" pitchFamily="49" charset="0"/>
              </a:rPr>
              <a:t>long</a:t>
            </a:r>
            <a:r>
              <a:rPr lang="en-US" altLang="cs-CZ" sz="2400">
                <a:latin typeface="Courier New" panose="02070309020205020404" pitchFamily="49" charset="0"/>
              </a:rPr>
              <a:t> a;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10:</a:t>
            </a:r>
            <a:r>
              <a:rPr lang="en-US" altLang="cs-CZ" sz="2400">
                <a:latin typeface="Courier New" panose="02070309020205020404" pitchFamily="49" charset="0"/>
              </a:rPr>
              <a:t> a = fakt(</a:t>
            </a:r>
            <a:r>
              <a:rPr lang="cs-CZ" altLang="cs-CZ" sz="2400">
                <a:latin typeface="Courier New" panose="02070309020205020404" pitchFamily="49" charset="0"/>
              </a:rPr>
              <a:t>3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11:</a:t>
            </a:r>
            <a:r>
              <a:rPr lang="en-US" altLang="cs-CZ" sz="2400">
                <a:latin typeface="Courier New" panose="02070309020205020404" pitchFamily="49" charset="0"/>
              </a:rPr>
              <a:t> cout &lt;&lt; a; 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6264275" y="6005513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3</a:t>
            </a:r>
            <a:endParaRPr lang="en-US" altLang="cs-CZ" sz="1800" b="1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5472113" y="6381750"/>
            <a:ext cx="305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 flipV="1">
            <a:off x="179388" y="3321050"/>
            <a:ext cx="5397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5472113" y="2349500"/>
            <a:ext cx="313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/>
              <a:t>Z</a:t>
            </a:r>
            <a:r>
              <a:rPr lang="cs-CZ" altLang="cs-CZ" sz="2400" b="1"/>
              <a:t>ásobník</a:t>
            </a:r>
            <a:endParaRPr lang="en-US" altLang="cs-CZ" sz="2400" b="1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264275" y="56245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11</a:t>
            </a:r>
            <a:endParaRPr lang="en-US" altLang="cs-CZ" sz="1800" b="1"/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6264275" y="4889500"/>
            <a:ext cx="1584325" cy="3762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</a:t>
            </a:r>
            <a:endParaRPr lang="en-US" altLang="cs-CZ" sz="1800" b="1"/>
          </a:p>
        </p:txBody>
      </p:sp>
      <p:sp>
        <p:nvSpPr>
          <p:cNvPr id="24585" name="Text Box 10"/>
          <p:cNvSpPr txBox="1">
            <a:spLocks noChangeArrowheads="1"/>
          </p:cNvSpPr>
          <p:nvPr/>
        </p:nvSpPr>
        <p:spPr bwMode="auto">
          <a:xfrm>
            <a:off x="6264275" y="5248275"/>
            <a:ext cx="1584325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</a:t>
            </a:r>
            <a:endParaRPr lang="en-US" altLang="cs-CZ" sz="1800" b="1"/>
          </a:p>
        </p:txBody>
      </p:sp>
      <p:sp>
        <p:nvSpPr>
          <p:cNvPr id="24586" name="Text Box 12"/>
          <p:cNvSpPr txBox="1">
            <a:spLocks noChangeArrowheads="1"/>
          </p:cNvSpPr>
          <p:nvPr/>
        </p:nvSpPr>
        <p:spPr bwMode="auto">
          <a:xfrm>
            <a:off x="5543550" y="59499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4587" name="Text Box 13"/>
          <p:cNvSpPr txBox="1">
            <a:spLocks noChangeArrowheads="1"/>
          </p:cNvSpPr>
          <p:nvPr/>
        </p:nvSpPr>
        <p:spPr bwMode="auto">
          <a:xfrm>
            <a:off x="5543550" y="519271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4588" name="Text Box 14"/>
          <p:cNvSpPr txBox="1">
            <a:spLocks noChangeArrowheads="1"/>
          </p:cNvSpPr>
          <p:nvPr/>
        </p:nvSpPr>
        <p:spPr bwMode="auto">
          <a:xfrm>
            <a:off x="5543550" y="4833938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4589" name="Text Box 16"/>
          <p:cNvSpPr txBox="1">
            <a:spLocks noChangeArrowheads="1"/>
          </p:cNvSpPr>
          <p:nvPr/>
        </p:nvSpPr>
        <p:spPr bwMode="auto">
          <a:xfrm>
            <a:off x="5472113" y="40481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V registru procesoru AX se předává návratová hodnota</a:t>
            </a:r>
          </a:p>
        </p:txBody>
      </p:sp>
      <p:sp>
        <p:nvSpPr>
          <p:cNvPr id="24590" name="Text Box 17"/>
          <p:cNvSpPr txBox="1">
            <a:spLocks noChangeArrowheads="1"/>
          </p:cNvSpPr>
          <p:nvPr/>
        </p:nvSpPr>
        <p:spPr bwMode="auto">
          <a:xfrm>
            <a:off x="6335713" y="116046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</a:t>
            </a:r>
            <a:endParaRPr lang="en-US" altLang="cs-CZ" sz="1800" b="1"/>
          </a:p>
        </p:txBody>
      </p:sp>
      <p:sp>
        <p:nvSpPr>
          <p:cNvPr id="24591" name="Text Box 18"/>
          <p:cNvSpPr txBox="1">
            <a:spLocks noChangeArrowheads="1"/>
          </p:cNvSpPr>
          <p:nvPr/>
        </p:nvSpPr>
        <p:spPr bwMode="auto">
          <a:xfrm>
            <a:off x="5435600" y="11049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AX:</a:t>
            </a:r>
            <a:endParaRPr lang="en-US" altLang="cs-CZ" sz="2400"/>
          </a:p>
        </p:txBody>
      </p:sp>
      <p:sp>
        <p:nvSpPr>
          <p:cNvPr id="24592" name="Text Box 19"/>
          <p:cNvSpPr txBox="1">
            <a:spLocks noChangeArrowheads="1"/>
          </p:cNvSpPr>
          <p:nvPr/>
        </p:nvSpPr>
        <p:spPr bwMode="auto">
          <a:xfrm>
            <a:off x="6335713" y="17002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4589</a:t>
            </a:r>
            <a:endParaRPr lang="en-US" altLang="cs-CZ" sz="1800" b="1"/>
          </a:p>
        </p:txBody>
      </p:sp>
      <p:sp>
        <p:nvSpPr>
          <p:cNvPr id="24593" name="Text Box 20"/>
          <p:cNvSpPr txBox="1">
            <a:spLocks noChangeArrowheads="1"/>
          </p:cNvSpPr>
          <p:nvPr/>
        </p:nvSpPr>
        <p:spPr bwMode="auto">
          <a:xfrm>
            <a:off x="5614988" y="16446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endParaRPr lang="en-US" altLang="cs-CZ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719138" y="476250"/>
            <a:ext cx="3924300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fakt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n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1: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(n&lt;=1)</a:t>
            </a:r>
            <a:endParaRPr lang="cs-CZ" altLang="cs-CZ" sz="24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cs-CZ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cs-CZ" altLang="cs-CZ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fakt(n-1);</a:t>
            </a:r>
            <a:endParaRPr lang="cs-CZ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 = n*x;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x;</a:t>
            </a:r>
            <a:endParaRPr lang="en-US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en-US" altLang="cs-CZ" sz="2400" b="1">
                <a:latin typeface="Courier New" panose="02070309020205020404" pitchFamily="49" charset="0"/>
              </a:rPr>
              <a:t>long</a:t>
            </a:r>
            <a:r>
              <a:rPr lang="en-US" altLang="cs-CZ" sz="2400">
                <a:latin typeface="Courier New" panose="02070309020205020404" pitchFamily="49" charset="0"/>
              </a:rPr>
              <a:t> a;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10:</a:t>
            </a:r>
            <a:r>
              <a:rPr lang="en-US" altLang="cs-CZ" sz="2400">
                <a:latin typeface="Courier New" panose="02070309020205020404" pitchFamily="49" charset="0"/>
              </a:rPr>
              <a:t> a = fakt(</a:t>
            </a:r>
            <a:r>
              <a:rPr lang="cs-CZ" altLang="cs-CZ" sz="2400">
                <a:latin typeface="Courier New" panose="02070309020205020404" pitchFamily="49" charset="0"/>
              </a:rPr>
              <a:t>3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11:</a:t>
            </a:r>
            <a:r>
              <a:rPr lang="en-US" altLang="cs-CZ" sz="2400">
                <a:latin typeface="Courier New" panose="02070309020205020404" pitchFamily="49" charset="0"/>
              </a:rPr>
              <a:t> cout &lt;&lt; a; 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6264275" y="6005513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3</a:t>
            </a:r>
            <a:endParaRPr lang="en-US" altLang="cs-CZ" sz="1800" b="1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5472113" y="6381750"/>
            <a:ext cx="305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flipV="1">
            <a:off x="179388" y="3321050"/>
            <a:ext cx="5397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5472113" y="2349500"/>
            <a:ext cx="313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/>
              <a:t>Z</a:t>
            </a:r>
            <a:r>
              <a:rPr lang="cs-CZ" altLang="cs-CZ" sz="2400" b="1"/>
              <a:t>ásobník</a:t>
            </a:r>
            <a:endParaRPr lang="en-US" altLang="cs-CZ" sz="2400" b="1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6264275" y="56245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11</a:t>
            </a:r>
            <a:endParaRPr lang="en-US" altLang="cs-CZ" sz="1800" b="1"/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6264275" y="5248275"/>
            <a:ext cx="1584325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</a:t>
            </a:r>
            <a:endParaRPr lang="en-US" altLang="cs-CZ" sz="1800" b="1"/>
          </a:p>
        </p:txBody>
      </p:sp>
      <p:sp>
        <p:nvSpPr>
          <p:cNvPr id="25609" name="Text Box 10"/>
          <p:cNvSpPr txBox="1">
            <a:spLocks noChangeArrowheads="1"/>
          </p:cNvSpPr>
          <p:nvPr/>
        </p:nvSpPr>
        <p:spPr bwMode="auto">
          <a:xfrm>
            <a:off x="5543550" y="59499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5543550" y="519271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5611" name="Text Box 13"/>
          <p:cNvSpPr txBox="1">
            <a:spLocks noChangeArrowheads="1"/>
          </p:cNvSpPr>
          <p:nvPr/>
        </p:nvSpPr>
        <p:spPr bwMode="auto">
          <a:xfrm>
            <a:off x="5472113" y="40481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V registru procesoru AX se předává návratová hodnota</a:t>
            </a:r>
          </a:p>
        </p:txBody>
      </p:sp>
      <p:sp>
        <p:nvSpPr>
          <p:cNvPr id="25612" name="Text Box 14"/>
          <p:cNvSpPr txBox="1">
            <a:spLocks noChangeArrowheads="1"/>
          </p:cNvSpPr>
          <p:nvPr/>
        </p:nvSpPr>
        <p:spPr bwMode="auto">
          <a:xfrm>
            <a:off x="6335713" y="116046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</a:t>
            </a:r>
            <a:endParaRPr lang="en-US" altLang="cs-CZ" sz="1800" b="1"/>
          </a:p>
        </p:txBody>
      </p:sp>
      <p:sp>
        <p:nvSpPr>
          <p:cNvPr id="25613" name="Text Box 15"/>
          <p:cNvSpPr txBox="1">
            <a:spLocks noChangeArrowheads="1"/>
          </p:cNvSpPr>
          <p:nvPr/>
        </p:nvSpPr>
        <p:spPr bwMode="auto">
          <a:xfrm>
            <a:off x="5435600" y="11049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AX:</a:t>
            </a:r>
            <a:endParaRPr lang="en-US" altLang="cs-CZ" sz="2400"/>
          </a:p>
        </p:txBody>
      </p:sp>
      <p:sp>
        <p:nvSpPr>
          <p:cNvPr id="25614" name="Text Box 16"/>
          <p:cNvSpPr txBox="1">
            <a:spLocks noChangeArrowheads="1"/>
          </p:cNvSpPr>
          <p:nvPr/>
        </p:nvSpPr>
        <p:spPr bwMode="auto">
          <a:xfrm>
            <a:off x="6335713" y="17002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4589</a:t>
            </a:r>
            <a:endParaRPr lang="en-US" altLang="cs-CZ" sz="1800" b="1"/>
          </a:p>
        </p:txBody>
      </p:sp>
      <p:sp>
        <p:nvSpPr>
          <p:cNvPr id="25615" name="Text Box 17"/>
          <p:cNvSpPr txBox="1">
            <a:spLocks noChangeArrowheads="1"/>
          </p:cNvSpPr>
          <p:nvPr/>
        </p:nvSpPr>
        <p:spPr bwMode="auto">
          <a:xfrm>
            <a:off x="5614988" y="16446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endParaRPr lang="en-US" altLang="cs-CZ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719138" y="476250"/>
            <a:ext cx="3924300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fakt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n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1: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(n&lt;=1)</a:t>
            </a:r>
            <a:endParaRPr lang="cs-CZ" altLang="cs-CZ" sz="24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cs-CZ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cs-CZ" altLang="cs-CZ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fakt(n-1);</a:t>
            </a:r>
            <a:endParaRPr lang="cs-CZ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 = n*x;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x;</a:t>
            </a:r>
            <a:endParaRPr lang="en-US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en-US" altLang="cs-CZ" sz="2400" b="1">
                <a:latin typeface="Courier New" panose="02070309020205020404" pitchFamily="49" charset="0"/>
              </a:rPr>
              <a:t>long</a:t>
            </a:r>
            <a:r>
              <a:rPr lang="en-US" altLang="cs-CZ" sz="2400">
                <a:latin typeface="Courier New" panose="02070309020205020404" pitchFamily="49" charset="0"/>
              </a:rPr>
              <a:t> a;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10:</a:t>
            </a:r>
            <a:r>
              <a:rPr lang="en-US" altLang="cs-CZ" sz="2400">
                <a:latin typeface="Courier New" panose="02070309020205020404" pitchFamily="49" charset="0"/>
              </a:rPr>
              <a:t> a = fakt(</a:t>
            </a:r>
            <a:r>
              <a:rPr lang="cs-CZ" altLang="cs-CZ" sz="2400">
                <a:latin typeface="Courier New" panose="02070309020205020404" pitchFamily="49" charset="0"/>
              </a:rPr>
              <a:t>3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11:</a:t>
            </a:r>
            <a:r>
              <a:rPr lang="en-US" altLang="cs-CZ" sz="2400">
                <a:latin typeface="Courier New" panose="02070309020205020404" pitchFamily="49" charset="0"/>
              </a:rPr>
              <a:t> cout &lt;&lt; a; 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6264275" y="6005513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3</a:t>
            </a:r>
            <a:endParaRPr lang="en-US" altLang="cs-CZ" sz="1800" b="1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5472113" y="6381750"/>
            <a:ext cx="305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V="1">
            <a:off x="179388" y="3681413"/>
            <a:ext cx="5397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472113" y="2349500"/>
            <a:ext cx="313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/>
              <a:t>Z</a:t>
            </a:r>
            <a:r>
              <a:rPr lang="cs-CZ" altLang="cs-CZ" sz="2400" b="1"/>
              <a:t>ásobník</a:t>
            </a:r>
            <a:endParaRPr lang="en-US" altLang="cs-CZ" sz="2400" b="1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264275" y="56245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11</a:t>
            </a:r>
            <a:endParaRPr lang="en-US" altLang="cs-CZ" sz="1800" b="1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6264275" y="5248275"/>
            <a:ext cx="1584325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6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5543550" y="59499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543550" y="519271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472113" y="40481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V registru procesoru AX se předává návratová hodnota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6335713" y="116046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</a:t>
            </a:r>
            <a:endParaRPr lang="en-US" altLang="cs-CZ" sz="1800" b="1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5435600" y="11049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AX:</a:t>
            </a:r>
            <a:endParaRPr lang="en-US" altLang="cs-CZ" sz="2400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6335713" y="17002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4589</a:t>
            </a:r>
            <a:endParaRPr lang="en-US" altLang="cs-CZ" sz="1800" b="1"/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5614988" y="16446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endParaRPr lang="en-US" altLang="cs-CZ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719138" y="476250"/>
            <a:ext cx="3924300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fakt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n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1: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(n&lt;=1)</a:t>
            </a:r>
            <a:endParaRPr lang="cs-CZ" altLang="cs-CZ" sz="24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cs-CZ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cs-CZ" altLang="cs-CZ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fakt(n-1);</a:t>
            </a:r>
            <a:endParaRPr lang="cs-CZ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 = n*x;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x;</a:t>
            </a:r>
            <a:endParaRPr lang="en-US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en-US" altLang="cs-CZ" sz="2400" b="1">
                <a:latin typeface="Courier New" panose="02070309020205020404" pitchFamily="49" charset="0"/>
              </a:rPr>
              <a:t>long</a:t>
            </a:r>
            <a:r>
              <a:rPr lang="en-US" altLang="cs-CZ" sz="2400">
                <a:latin typeface="Courier New" panose="02070309020205020404" pitchFamily="49" charset="0"/>
              </a:rPr>
              <a:t> a;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10:</a:t>
            </a:r>
            <a:r>
              <a:rPr lang="en-US" altLang="cs-CZ" sz="2400">
                <a:latin typeface="Courier New" panose="02070309020205020404" pitchFamily="49" charset="0"/>
              </a:rPr>
              <a:t> a = fakt(</a:t>
            </a:r>
            <a:r>
              <a:rPr lang="cs-CZ" altLang="cs-CZ" sz="2400">
                <a:latin typeface="Courier New" panose="02070309020205020404" pitchFamily="49" charset="0"/>
              </a:rPr>
              <a:t>3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11:</a:t>
            </a:r>
            <a:r>
              <a:rPr lang="en-US" altLang="cs-CZ" sz="2400">
                <a:latin typeface="Courier New" panose="02070309020205020404" pitchFamily="49" charset="0"/>
              </a:rPr>
              <a:t> cout &lt;&lt; a; 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264275" y="6005513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3</a:t>
            </a:r>
            <a:endParaRPr lang="en-US" altLang="cs-CZ" sz="1800" b="1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5472113" y="6381750"/>
            <a:ext cx="305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V="1">
            <a:off x="179388" y="3681413"/>
            <a:ext cx="5397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5472113" y="2349500"/>
            <a:ext cx="313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/>
              <a:t>Z</a:t>
            </a:r>
            <a:r>
              <a:rPr lang="cs-CZ" altLang="cs-CZ" sz="2400" b="1"/>
              <a:t>ásobník</a:t>
            </a:r>
            <a:endParaRPr lang="en-US" altLang="cs-CZ" sz="2400" b="1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6264275" y="56245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11</a:t>
            </a:r>
            <a:endParaRPr lang="en-US" altLang="cs-CZ" sz="1800" b="1"/>
          </a:p>
        </p:txBody>
      </p:sp>
      <p:sp>
        <p:nvSpPr>
          <p:cNvPr id="27656" name="Text Box 9"/>
          <p:cNvSpPr txBox="1">
            <a:spLocks noChangeArrowheads="1"/>
          </p:cNvSpPr>
          <p:nvPr/>
        </p:nvSpPr>
        <p:spPr bwMode="auto">
          <a:xfrm>
            <a:off x="5543550" y="59499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7657" name="Text Box 11"/>
          <p:cNvSpPr txBox="1">
            <a:spLocks noChangeArrowheads="1"/>
          </p:cNvSpPr>
          <p:nvPr/>
        </p:nvSpPr>
        <p:spPr bwMode="auto">
          <a:xfrm>
            <a:off x="5472113" y="40481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V registru procesoru AX se předává návratová hodnota</a:t>
            </a:r>
          </a:p>
        </p:txBody>
      </p:sp>
      <p:sp>
        <p:nvSpPr>
          <p:cNvPr id="27658" name="Text Box 12"/>
          <p:cNvSpPr txBox="1">
            <a:spLocks noChangeArrowheads="1"/>
          </p:cNvSpPr>
          <p:nvPr/>
        </p:nvSpPr>
        <p:spPr bwMode="auto">
          <a:xfrm>
            <a:off x="6335713" y="116046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6</a:t>
            </a:r>
            <a:endParaRPr lang="en-US" altLang="cs-CZ" sz="1800" b="1"/>
          </a:p>
        </p:txBody>
      </p:sp>
      <p:sp>
        <p:nvSpPr>
          <p:cNvPr id="27659" name="Text Box 13"/>
          <p:cNvSpPr txBox="1">
            <a:spLocks noChangeArrowheads="1"/>
          </p:cNvSpPr>
          <p:nvPr/>
        </p:nvSpPr>
        <p:spPr bwMode="auto">
          <a:xfrm>
            <a:off x="5435600" y="11049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AX:</a:t>
            </a:r>
            <a:endParaRPr lang="en-US" altLang="cs-CZ" sz="2400"/>
          </a:p>
        </p:txBody>
      </p:sp>
      <p:sp>
        <p:nvSpPr>
          <p:cNvPr id="27660" name="Text Box 14"/>
          <p:cNvSpPr txBox="1">
            <a:spLocks noChangeArrowheads="1"/>
          </p:cNvSpPr>
          <p:nvPr/>
        </p:nvSpPr>
        <p:spPr bwMode="auto">
          <a:xfrm>
            <a:off x="6335713" y="17002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4589</a:t>
            </a:r>
            <a:endParaRPr lang="en-US" altLang="cs-CZ" sz="1800" b="1"/>
          </a:p>
        </p:txBody>
      </p:sp>
      <p:sp>
        <p:nvSpPr>
          <p:cNvPr id="27661" name="Text Box 15"/>
          <p:cNvSpPr txBox="1">
            <a:spLocks noChangeArrowheads="1"/>
          </p:cNvSpPr>
          <p:nvPr/>
        </p:nvSpPr>
        <p:spPr bwMode="auto">
          <a:xfrm>
            <a:off x="5614988" y="16446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endParaRPr lang="en-US" altLang="cs-CZ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719138" y="476250"/>
            <a:ext cx="3924300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fakt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n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1: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(n&lt;=1)</a:t>
            </a:r>
            <a:endParaRPr lang="cs-CZ" altLang="cs-CZ" sz="24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cs-CZ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cs-CZ" altLang="cs-CZ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fakt(n-1);</a:t>
            </a:r>
            <a:endParaRPr lang="cs-CZ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 = n*x;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x;</a:t>
            </a:r>
            <a:endParaRPr lang="en-US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en-US" altLang="cs-CZ" sz="2400" b="1">
                <a:latin typeface="Courier New" panose="02070309020205020404" pitchFamily="49" charset="0"/>
              </a:rPr>
              <a:t>long</a:t>
            </a:r>
            <a:r>
              <a:rPr lang="en-US" altLang="cs-CZ" sz="2400">
                <a:latin typeface="Courier New" panose="02070309020205020404" pitchFamily="49" charset="0"/>
              </a:rPr>
              <a:t> a;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10:</a:t>
            </a:r>
            <a:r>
              <a:rPr lang="en-US" altLang="cs-CZ" sz="2400">
                <a:latin typeface="Courier New" panose="02070309020205020404" pitchFamily="49" charset="0"/>
              </a:rPr>
              <a:t> a = fakt(</a:t>
            </a:r>
            <a:r>
              <a:rPr lang="cs-CZ" altLang="cs-CZ" sz="2400">
                <a:latin typeface="Courier New" panose="02070309020205020404" pitchFamily="49" charset="0"/>
              </a:rPr>
              <a:t>3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11:</a:t>
            </a:r>
            <a:r>
              <a:rPr lang="en-US" altLang="cs-CZ" sz="2400">
                <a:latin typeface="Courier New" panose="02070309020205020404" pitchFamily="49" charset="0"/>
              </a:rPr>
              <a:t> cout &lt;&lt; a; 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6264275" y="6005513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3</a:t>
            </a:r>
            <a:endParaRPr lang="en-US" altLang="cs-CZ" sz="1800" b="1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5472113" y="6381750"/>
            <a:ext cx="305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flipV="1">
            <a:off x="179388" y="6237288"/>
            <a:ext cx="5397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5472113" y="2349500"/>
            <a:ext cx="313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/>
              <a:t>Z</a:t>
            </a:r>
            <a:r>
              <a:rPr lang="cs-CZ" altLang="cs-CZ" sz="2400" b="1"/>
              <a:t>ásobník</a:t>
            </a:r>
            <a:endParaRPr lang="en-US" altLang="cs-CZ" sz="2400" b="1"/>
          </a:p>
        </p:txBody>
      </p:sp>
      <p:sp>
        <p:nvSpPr>
          <p:cNvPr id="28679" name="Text Box 8"/>
          <p:cNvSpPr txBox="1">
            <a:spLocks noChangeArrowheads="1"/>
          </p:cNvSpPr>
          <p:nvPr/>
        </p:nvSpPr>
        <p:spPr bwMode="auto">
          <a:xfrm>
            <a:off x="5543550" y="59499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8680" name="Text Box 9"/>
          <p:cNvSpPr txBox="1">
            <a:spLocks noChangeArrowheads="1"/>
          </p:cNvSpPr>
          <p:nvPr/>
        </p:nvSpPr>
        <p:spPr bwMode="auto">
          <a:xfrm>
            <a:off x="5472113" y="40481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V registru procesoru AX se předává návratová hodnota</a:t>
            </a:r>
          </a:p>
        </p:txBody>
      </p:sp>
      <p:sp>
        <p:nvSpPr>
          <p:cNvPr id="28681" name="Text Box 10"/>
          <p:cNvSpPr txBox="1">
            <a:spLocks noChangeArrowheads="1"/>
          </p:cNvSpPr>
          <p:nvPr/>
        </p:nvSpPr>
        <p:spPr bwMode="auto">
          <a:xfrm>
            <a:off x="6335713" y="116046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6</a:t>
            </a:r>
            <a:endParaRPr lang="en-US" altLang="cs-CZ" sz="1800" b="1"/>
          </a:p>
        </p:txBody>
      </p:sp>
      <p:sp>
        <p:nvSpPr>
          <p:cNvPr id="28682" name="Text Box 11"/>
          <p:cNvSpPr txBox="1">
            <a:spLocks noChangeArrowheads="1"/>
          </p:cNvSpPr>
          <p:nvPr/>
        </p:nvSpPr>
        <p:spPr bwMode="auto">
          <a:xfrm>
            <a:off x="5435600" y="11049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AX:</a:t>
            </a:r>
            <a:endParaRPr lang="en-US" altLang="cs-CZ" sz="2400"/>
          </a:p>
        </p:txBody>
      </p:sp>
      <p:sp>
        <p:nvSpPr>
          <p:cNvPr id="28683" name="Text Box 12"/>
          <p:cNvSpPr txBox="1">
            <a:spLocks noChangeArrowheads="1"/>
          </p:cNvSpPr>
          <p:nvPr/>
        </p:nvSpPr>
        <p:spPr bwMode="auto">
          <a:xfrm>
            <a:off x="6335713" y="17002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6</a:t>
            </a:r>
            <a:endParaRPr lang="en-US" altLang="cs-CZ" sz="1800" b="1"/>
          </a:p>
        </p:txBody>
      </p:sp>
      <p:sp>
        <p:nvSpPr>
          <p:cNvPr id="28684" name="Text Box 13"/>
          <p:cNvSpPr txBox="1">
            <a:spLocks noChangeArrowheads="1"/>
          </p:cNvSpPr>
          <p:nvPr/>
        </p:nvSpPr>
        <p:spPr bwMode="auto">
          <a:xfrm>
            <a:off x="5614988" y="16446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endParaRPr lang="en-US" altLang="cs-CZ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719138" y="476250"/>
            <a:ext cx="3924300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fakt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n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1: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(n&lt;=1)</a:t>
            </a:r>
            <a:endParaRPr lang="cs-CZ" altLang="cs-CZ" sz="24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cs-CZ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cs-CZ" altLang="cs-CZ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fakt(n-1);</a:t>
            </a:r>
            <a:endParaRPr lang="cs-CZ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 = n*x;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x;</a:t>
            </a:r>
            <a:endParaRPr lang="en-US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en-US" altLang="cs-CZ" sz="2400" b="1">
                <a:latin typeface="Courier New" panose="02070309020205020404" pitchFamily="49" charset="0"/>
              </a:rPr>
              <a:t>long</a:t>
            </a:r>
            <a:r>
              <a:rPr lang="en-US" altLang="cs-CZ" sz="2400">
                <a:latin typeface="Courier New" panose="02070309020205020404" pitchFamily="49" charset="0"/>
              </a:rPr>
              <a:t> a;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10:</a:t>
            </a:r>
            <a:r>
              <a:rPr lang="en-US" altLang="cs-CZ" sz="2400">
                <a:latin typeface="Courier New" panose="02070309020205020404" pitchFamily="49" charset="0"/>
              </a:rPr>
              <a:t> a = fakt(</a:t>
            </a:r>
            <a:r>
              <a:rPr lang="cs-CZ" altLang="cs-CZ" sz="2400">
                <a:latin typeface="Courier New" panose="02070309020205020404" pitchFamily="49" charset="0"/>
              </a:rPr>
              <a:t>3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11:</a:t>
            </a:r>
            <a:r>
              <a:rPr lang="en-US" altLang="cs-CZ" sz="2400">
                <a:latin typeface="Courier New" panose="02070309020205020404" pitchFamily="49" charset="0"/>
              </a:rPr>
              <a:t> cout &lt;&lt; a; 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29699" name="Line 5"/>
          <p:cNvSpPr>
            <a:spLocks noChangeShapeType="1"/>
          </p:cNvSpPr>
          <p:nvPr/>
        </p:nvSpPr>
        <p:spPr bwMode="auto">
          <a:xfrm flipV="1">
            <a:off x="179388" y="6237288"/>
            <a:ext cx="5397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5472113" y="2349500"/>
            <a:ext cx="313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/>
              <a:t>Z</a:t>
            </a:r>
            <a:r>
              <a:rPr lang="cs-CZ" altLang="cs-CZ" sz="2400" b="1"/>
              <a:t>ásobník</a:t>
            </a:r>
            <a:endParaRPr lang="en-US" altLang="cs-CZ" sz="2400" b="1"/>
          </a:p>
        </p:txBody>
      </p:sp>
      <p:sp>
        <p:nvSpPr>
          <p:cNvPr id="29701" name="Text Box 8"/>
          <p:cNvSpPr txBox="1">
            <a:spLocks noChangeArrowheads="1"/>
          </p:cNvSpPr>
          <p:nvPr/>
        </p:nvSpPr>
        <p:spPr bwMode="auto">
          <a:xfrm>
            <a:off x="5472113" y="40481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V registru procesoru AX se předává návratová hodnota</a:t>
            </a:r>
          </a:p>
        </p:txBody>
      </p:sp>
      <p:sp>
        <p:nvSpPr>
          <p:cNvPr id="29702" name="Text Box 9"/>
          <p:cNvSpPr txBox="1">
            <a:spLocks noChangeArrowheads="1"/>
          </p:cNvSpPr>
          <p:nvPr/>
        </p:nvSpPr>
        <p:spPr bwMode="auto">
          <a:xfrm>
            <a:off x="6335713" y="116046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6</a:t>
            </a:r>
            <a:endParaRPr lang="en-US" altLang="cs-CZ" sz="1800" b="1"/>
          </a:p>
        </p:txBody>
      </p:sp>
      <p:sp>
        <p:nvSpPr>
          <p:cNvPr id="29703" name="Text Box 10"/>
          <p:cNvSpPr txBox="1">
            <a:spLocks noChangeArrowheads="1"/>
          </p:cNvSpPr>
          <p:nvPr/>
        </p:nvSpPr>
        <p:spPr bwMode="auto">
          <a:xfrm>
            <a:off x="5435600" y="11049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AX:</a:t>
            </a:r>
            <a:endParaRPr lang="en-US" altLang="cs-CZ" sz="2400"/>
          </a:p>
        </p:txBody>
      </p:sp>
      <p:sp>
        <p:nvSpPr>
          <p:cNvPr id="29704" name="Text Box 11"/>
          <p:cNvSpPr txBox="1">
            <a:spLocks noChangeArrowheads="1"/>
          </p:cNvSpPr>
          <p:nvPr/>
        </p:nvSpPr>
        <p:spPr bwMode="auto">
          <a:xfrm>
            <a:off x="6335713" y="17002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6</a:t>
            </a:r>
            <a:endParaRPr lang="en-US" altLang="cs-CZ" sz="1800" b="1"/>
          </a:p>
        </p:txBody>
      </p:sp>
      <p:sp>
        <p:nvSpPr>
          <p:cNvPr id="29705" name="Text Box 12"/>
          <p:cNvSpPr txBox="1">
            <a:spLocks noChangeArrowheads="1"/>
          </p:cNvSpPr>
          <p:nvPr/>
        </p:nvSpPr>
        <p:spPr bwMode="auto">
          <a:xfrm>
            <a:off x="5614988" y="16446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endParaRPr lang="en-US" altLang="cs-CZ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7610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je-li rekurze příliš hluboká, způsobí růst velikosti zásobníku a může způsobit chybu za běhu typu "</a:t>
            </a:r>
            <a:r>
              <a:rPr lang="en-US" altLang="cs-CZ" dirty="0" smtClean="0"/>
              <a:t>stack </a:t>
            </a:r>
            <a:r>
              <a:rPr lang="en-US" altLang="cs-CZ" dirty="0" smtClean="0"/>
              <a:t>overflow"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smtClean="0"/>
              <a:t>je užitečné nastavit při překladu zvětšení velikosti zásobníku </a:t>
            </a: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53123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Přímá rekurze</a:t>
            </a:r>
            <a:endParaRPr lang="en-GB" altLang="cs-CZ" sz="40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podprogram volá  sám sebe</a:t>
            </a:r>
          </a:p>
          <a:p>
            <a:pPr eaLnBrk="1" hangingPunct="1"/>
            <a:endParaRPr lang="cs-CZ" altLang="cs-CZ" smtClean="0"/>
          </a:p>
          <a:p>
            <a:pPr eaLnBrk="1" hangingPunct="1">
              <a:buFontTx/>
              <a:buNone/>
            </a:pPr>
            <a:r>
              <a:rPr lang="cs-CZ" altLang="cs-CZ" sz="2400" smtClean="0">
                <a:latin typeface="Courier New" panose="02070309020205020404" pitchFamily="49" charset="0"/>
              </a:rPr>
              <a:t>void A(…)</a:t>
            </a: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buFontTx/>
              <a:buNone/>
            </a:pPr>
            <a:endParaRPr lang="en-US" altLang="cs-CZ" sz="2400" smtClean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A();</a:t>
            </a:r>
          </a:p>
          <a:p>
            <a:pPr eaLnBrk="1" hangingPunct="1">
              <a:buFontTx/>
              <a:buNone/>
            </a:pPr>
            <a:endParaRPr lang="en-US" altLang="cs-CZ" sz="2400" smtClean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}</a:t>
            </a:r>
            <a:endParaRPr lang="en-GB" altLang="cs-CZ" sz="2400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7610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v </a:t>
            </a:r>
            <a:r>
              <a:rPr lang="cs-CZ" altLang="cs-CZ" dirty="0" smtClean="0"/>
              <a:t>některých případech je možné ji nahradit pouhým </a:t>
            </a:r>
            <a:r>
              <a:rPr lang="cs-CZ" altLang="cs-CZ" dirty="0" smtClean="0"/>
              <a:t>cyklem, jindy </a:t>
            </a:r>
            <a:r>
              <a:rPr lang="cs-CZ" altLang="cs-CZ" dirty="0" smtClean="0"/>
              <a:t>se musí simulovat zásobník</a:t>
            </a:r>
          </a:p>
          <a:p>
            <a:pPr lvl="1" eaLnBrk="1" hangingPunct="1">
              <a:lnSpc>
                <a:spcPct val="90000"/>
              </a:lnSpc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b="1" dirty="0" smtClean="0">
                <a:latin typeface="Courier New" panose="02070309020205020404" pitchFamily="49" charset="0"/>
              </a:rPr>
              <a:t>long</a:t>
            </a:r>
            <a:r>
              <a:rPr lang="cs-CZ" altLang="cs-CZ" sz="2400" dirty="0" smtClean="0">
                <a:latin typeface="Courier New" panose="02070309020205020404" pitchFamily="49" charset="0"/>
              </a:rPr>
              <a:t> fakt(</a:t>
            </a:r>
            <a:r>
              <a:rPr lang="cs-CZ" altLang="cs-CZ" sz="2400" b="1" dirty="0" err="1" smtClean="0">
                <a:latin typeface="Courier New" panose="02070309020205020404" pitchFamily="49" charset="0"/>
              </a:rPr>
              <a:t>int</a:t>
            </a:r>
            <a:r>
              <a:rPr lang="cs-CZ" altLang="cs-CZ" sz="2400" dirty="0" smtClean="0">
                <a:latin typeface="Courier New" panose="02070309020205020404" pitchFamily="49" charset="0"/>
              </a:rPr>
              <a:t> 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 sz="2400" dirty="0" smtClean="0">
                <a:latin typeface="Courier New" panose="02070309020205020404" pitchFamily="49" charset="0"/>
              </a:rPr>
              <a:t>{</a:t>
            </a:r>
            <a:endParaRPr lang="cs-CZ" altLang="cs-CZ" sz="2400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cs-CZ" sz="2400" dirty="0" smtClean="0">
                <a:latin typeface="Courier New" panose="02070309020205020404" pitchFamily="49" charset="0"/>
              </a:rPr>
              <a:t>  </a:t>
            </a:r>
            <a:r>
              <a:rPr lang="en-GB" altLang="cs-CZ" sz="2400" b="1" dirty="0" smtClean="0">
                <a:latin typeface="Courier New" panose="02070309020205020404" pitchFamily="49" charset="0"/>
              </a:rPr>
              <a:t>long</a:t>
            </a:r>
            <a:r>
              <a:rPr lang="en-GB" altLang="cs-CZ" sz="2400" dirty="0" smtClean="0">
                <a:latin typeface="Courier New" panose="02070309020205020404" pitchFamily="49" charset="0"/>
              </a:rPr>
              <a:t> </a:t>
            </a:r>
            <a:r>
              <a:rPr lang="en-GB" altLang="cs-CZ" sz="2400" dirty="0" err="1" smtClean="0">
                <a:latin typeface="Courier New" panose="02070309020205020404" pitchFamily="49" charset="0"/>
              </a:rPr>
              <a:t>faktorial</a:t>
            </a:r>
            <a:r>
              <a:rPr lang="en-GB" altLang="cs-CZ" sz="2400" dirty="0" smtClean="0">
                <a:latin typeface="Courier New" panose="02070309020205020404" pitchFamily="49" charset="0"/>
              </a:rPr>
              <a:t> = 1;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cs-CZ" sz="2400" dirty="0" smtClean="0">
                <a:latin typeface="Courier New" panose="02070309020205020404" pitchFamily="49" charset="0"/>
              </a:rPr>
              <a:t>  </a:t>
            </a:r>
            <a:r>
              <a:rPr lang="en-GB" altLang="cs-CZ" sz="2400" b="1" dirty="0" smtClean="0">
                <a:latin typeface="Courier New" panose="02070309020205020404" pitchFamily="49" charset="0"/>
              </a:rPr>
              <a:t>for</a:t>
            </a:r>
            <a:r>
              <a:rPr lang="en-GB" altLang="cs-CZ" sz="2400" dirty="0" smtClean="0">
                <a:latin typeface="Courier New" panose="02070309020205020404" pitchFamily="49" charset="0"/>
              </a:rPr>
              <a:t>(</a:t>
            </a:r>
            <a:r>
              <a:rPr lang="en-GB" altLang="cs-CZ" sz="2400" dirty="0" err="1" smtClean="0">
                <a:latin typeface="Courier New" panose="02070309020205020404" pitchFamily="49" charset="0"/>
              </a:rPr>
              <a:t>i</a:t>
            </a:r>
            <a:r>
              <a:rPr lang="en-GB" altLang="cs-CZ" sz="2400" dirty="0" smtClean="0">
                <a:latin typeface="Courier New" panose="02070309020205020404" pitchFamily="49" charset="0"/>
              </a:rPr>
              <a:t>=2;i&lt;=</a:t>
            </a:r>
            <a:r>
              <a:rPr lang="en-GB" altLang="cs-CZ" sz="2400" dirty="0" err="1" smtClean="0">
                <a:latin typeface="Courier New" panose="02070309020205020404" pitchFamily="49" charset="0"/>
              </a:rPr>
              <a:t>n;i</a:t>
            </a:r>
            <a:r>
              <a:rPr lang="en-GB" altLang="cs-CZ" sz="2400" dirty="0" smtClean="0">
                <a:latin typeface="Courier New" panose="02070309020205020404" pitchFamily="49" charset="0"/>
              </a:rPr>
              <a:t>=i+1)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cs-CZ" sz="2400" dirty="0" smtClean="0">
                <a:latin typeface="Courier New" panose="02070309020205020404" pitchFamily="49" charset="0"/>
              </a:rPr>
              <a:t>    </a:t>
            </a:r>
            <a:r>
              <a:rPr lang="en-GB" altLang="cs-CZ" sz="2400" dirty="0" err="1" smtClean="0">
                <a:latin typeface="Courier New" panose="02070309020205020404" pitchFamily="49" charset="0"/>
              </a:rPr>
              <a:t>faktorial</a:t>
            </a:r>
            <a:r>
              <a:rPr lang="en-GB" altLang="cs-CZ" sz="2400" dirty="0" smtClean="0">
                <a:latin typeface="Courier New" panose="02070309020205020404" pitchFamily="49" charset="0"/>
              </a:rPr>
              <a:t> = </a:t>
            </a:r>
            <a:r>
              <a:rPr lang="en-GB" altLang="cs-CZ" sz="2400" dirty="0" err="1" smtClean="0">
                <a:latin typeface="Courier New" panose="02070309020205020404" pitchFamily="49" charset="0"/>
              </a:rPr>
              <a:t>faktorial</a:t>
            </a:r>
            <a:r>
              <a:rPr lang="en-GB" altLang="cs-CZ" sz="2400" dirty="0" smtClean="0">
                <a:latin typeface="Courier New" panose="02070309020205020404" pitchFamily="49" charset="0"/>
              </a:rPr>
              <a:t>*</a:t>
            </a:r>
            <a:r>
              <a:rPr lang="en-GB" altLang="cs-CZ" sz="2400" dirty="0" err="1" smtClean="0">
                <a:latin typeface="Courier New" panose="02070309020205020404" pitchFamily="49" charset="0"/>
              </a:rPr>
              <a:t>i</a:t>
            </a:r>
            <a:r>
              <a:rPr lang="en-GB" altLang="cs-CZ" sz="2400" dirty="0" smtClean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 sz="2400" dirty="0" smtClean="0">
                <a:latin typeface="Courier New" panose="02070309020205020404" pitchFamily="49" charset="0"/>
              </a:rPr>
              <a:t>  </a:t>
            </a:r>
            <a:r>
              <a:rPr lang="en-US" altLang="cs-CZ" sz="2400" b="1" dirty="0" smtClean="0">
                <a:latin typeface="Courier New" panose="02070309020205020404" pitchFamily="49" charset="0"/>
              </a:rPr>
              <a:t>return</a:t>
            </a:r>
            <a:r>
              <a:rPr lang="en-US" altLang="cs-CZ" sz="2400" dirty="0" smtClean="0">
                <a:latin typeface="Courier New" panose="02070309020205020404" pitchFamily="49" charset="0"/>
              </a:rPr>
              <a:t> </a:t>
            </a:r>
            <a:r>
              <a:rPr lang="en-US" altLang="cs-CZ" sz="2400" dirty="0" err="1" smtClean="0">
                <a:latin typeface="Courier New" panose="02070309020205020404" pitchFamily="49" charset="0"/>
              </a:rPr>
              <a:t>faktorial</a:t>
            </a:r>
            <a:r>
              <a:rPr lang="en-US" altLang="cs-CZ" sz="2400" dirty="0" smtClean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 sz="2400" dirty="0" smtClean="0">
                <a:latin typeface="Courier New" panose="02070309020205020404" pitchFamily="49" charset="0"/>
              </a:rPr>
              <a:t>}</a:t>
            </a:r>
            <a:endParaRPr lang="en-GB" altLang="cs-CZ" sz="2400" dirty="0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Hanojské věže</a:t>
            </a:r>
            <a:endParaRPr lang="en-GB" altLang="cs-CZ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18488" cy="51482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máme 3 tyče (1, 2, 3)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na první tyči je věž z </a:t>
            </a:r>
            <a:r>
              <a:rPr lang="cs-CZ" altLang="cs-CZ" i="1" smtClean="0"/>
              <a:t>n </a:t>
            </a:r>
            <a:r>
              <a:rPr lang="cs-CZ" altLang="cs-CZ" smtClean="0"/>
              <a:t>disků naskládaných na sebe, spodní disk má největší průměr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úkol: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přemístit věž z tyče </a:t>
            </a:r>
            <a:r>
              <a:rPr lang="cs-CZ" altLang="cs-CZ" i="1" smtClean="0"/>
              <a:t>1</a:t>
            </a:r>
            <a:r>
              <a:rPr lang="cs-CZ" altLang="cs-CZ" smtClean="0"/>
              <a:t> na tyč </a:t>
            </a:r>
            <a:r>
              <a:rPr lang="cs-CZ" altLang="cs-CZ" i="1" smtClean="0"/>
              <a:t>2</a:t>
            </a:r>
            <a:r>
              <a:rPr lang="cs-CZ" altLang="cs-CZ" smtClean="0"/>
              <a:t> pomocí třetí tyče </a:t>
            </a:r>
            <a:r>
              <a:rPr lang="cs-CZ" altLang="cs-CZ" i="1" smtClean="0"/>
              <a:t>3 </a:t>
            </a:r>
            <a:r>
              <a:rPr lang="cs-CZ" altLang="cs-CZ" smtClean="0"/>
              <a:t>přesouváním disků za podmínek: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mtClean="0"/>
              <a:t>v jediném kroku lze přenést jeden disk z tyče na tyč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mtClean="0"/>
              <a:t>disk lze odložit pouze na tyč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mtClean="0"/>
              <a:t>nelze položit disk o větším průměru na disk s menším průměrem. </a:t>
            </a:r>
            <a:endParaRPr lang="en-GB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4"/>
          <p:cNvGrpSpPr>
            <a:grpSpLocks/>
          </p:cNvGrpSpPr>
          <p:nvPr/>
        </p:nvGrpSpPr>
        <p:grpSpPr bwMode="auto">
          <a:xfrm>
            <a:off x="1682750" y="2997200"/>
            <a:ext cx="6192838" cy="1584325"/>
            <a:chOff x="1202" y="2205"/>
            <a:chExt cx="3901" cy="998"/>
          </a:xfrm>
        </p:grpSpPr>
        <p:sp>
          <p:nvSpPr>
            <p:cNvPr id="35846" name="Line 5"/>
            <p:cNvSpPr>
              <a:spLocks noChangeShapeType="1"/>
            </p:cNvSpPr>
            <p:nvPr/>
          </p:nvSpPr>
          <p:spPr bwMode="auto">
            <a:xfrm>
              <a:off x="1202" y="3203"/>
              <a:ext cx="390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47" name="Line 6"/>
            <p:cNvSpPr>
              <a:spLocks noChangeShapeType="1"/>
            </p:cNvSpPr>
            <p:nvPr/>
          </p:nvSpPr>
          <p:spPr bwMode="auto">
            <a:xfrm>
              <a:off x="1882" y="2205"/>
              <a:ext cx="0" cy="99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48" name="Line 7"/>
            <p:cNvSpPr>
              <a:spLocks noChangeShapeType="1"/>
            </p:cNvSpPr>
            <p:nvPr/>
          </p:nvSpPr>
          <p:spPr bwMode="auto">
            <a:xfrm>
              <a:off x="3061" y="2205"/>
              <a:ext cx="0" cy="99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49" name="Line 8"/>
            <p:cNvSpPr>
              <a:spLocks noChangeShapeType="1"/>
            </p:cNvSpPr>
            <p:nvPr/>
          </p:nvSpPr>
          <p:spPr bwMode="auto">
            <a:xfrm>
              <a:off x="4332" y="2205"/>
              <a:ext cx="0" cy="99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1898650" y="4365625"/>
            <a:ext cx="1727200" cy="2159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2124075" y="4149725"/>
            <a:ext cx="1276350" cy="2159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2349500" y="3933825"/>
            <a:ext cx="825500" cy="2159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57067E-6 L 3.88889E-6 -0.299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9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29907 L 0.20573 -0.299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78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573 -0.2993 L 0.20573 0.0680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6" dur="2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33055 L 0.42622 -0.33078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0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622 -0.33078 L 0.42622 0.0365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573 0.06806 L 0.20573 -0.299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63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573 -0.2993 L 0.42621 -0.2993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42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622 -0.2993 L 0.42622 0.0365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0.00555 L -1.94444E-6 -0.3620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1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36203 L 0.20573 -0.3622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78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573 -0.36226 L 0.20573 0.005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4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622 0.03403 L 0.42622 -0.299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35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24 -0.2993 L -0.00086 -0.2993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1" presetID="42" presetClass="path" presetSubtype="0" accel="50000" decel="5000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29907 L 0.00105 0.0680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18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64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622 0.03658 L 0.42622 -0.33078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35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431 -0.33078 L 0.20573 -0.33078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1" presetID="42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573 -0.33078 L 0.20573 0.005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64" presetClass="path" presetSubtype="0" accel="50000" decel="5000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5 0.06806 L 0.00105 -0.2993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8" presetID="63" presetClass="path" presetSubtype="0" accel="50000" decel="5000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29907 L 0.20573 -0.2993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78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1" presetID="42" presetClass="path" presetSubtype="0" accel="50000" decel="5000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573 -0.2993 L 0.20573 0.00509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nimBg="1"/>
      <p:bldP spid="13321" grpId="1" animBg="1"/>
      <p:bldP spid="13321" grpId="2" animBg="1"/>
      <p:bldP spid="13322" grpId="0" animBg="1"/>
      <p:bldP spid="13322" grpId="1" animBg="1"/>
      <p:bldP spid="13322" grpId="2" animBg="1"/>
      <p:bldP spid="13322" grpId="3" animBg="1"/>
      <p:bldP spid="13322" grpId="4" animBg="1"/>
      <p:bldP spid="13322" grpId="5" animBg="1"/>
      <p:bldP spid="13323" grpId="0" animBg="1"/>
      <p:bldP spid="13323" grpId="1" animBg="1"/>
      <p:bldP spid="13323" grpId="2" animBg="1"/>
      <p:bldP spid="13323" grpId="3" animBg="1"/>
      <p:bldP spid="13323" grpId="4" animBg="1"/>
      <p:bldP spid="13323" grpId="5" animBg="1"/>
      <p:bldP spid="13323" grpId="6" animBg="1"/>
      <p:bldP spid="13323" grpId="7" animBg="1"/>
      <p:bldP spid="13323" grpId="8" animBg="1"/>
      <p:bldP spid="13323" grpId="9" animBg="1"/>
      <p:bldP spid="13323" grpId="10" animBg="1"/>
      <p:bldP spid="13323" grpId="1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ChangeArrowheads="1"/>
          </p:cNvSpPr>
          <p:nvPr/>
        </p:nvSpPr>
        <p:spPr bwMode="auto">
          <a:xfrm>
            <a:off x="0" y="2066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graphicFrame>
        <p:nvGraphicFramePr>
          <p:cNvPr id="36867" name="Object 4"/>
          <p:cNvGraphicFramePr>
            <a:graphicFrameLocks noChangeAspect="1"/>
          </p:cNvGraphicFramePr>
          <p:nvPr/>
        </p:nvGraphicFramePr>
        <p:xfrm>
          <a:off x="827088" y="1506538"/>
          <a:ext cx="7740650" cy="390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2" name="Obrázek" r:id="rId3" imgW="5796116" imgH="2920181" progId="Word.Picture.8">
                  <p:embed/>
                </p:oleObj>
              </mc:Choice>
              <mc:Fallback>
                <p:oleObj name="Obrázek" r:id="rId3" imgW="5796116" imgH="2920181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506538"/>
                        <a:ext cx="7740650" cy="390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8" name="Text Box 6"/>
          <p:cNvSpPr txBox="1">
            <a:spLocks noChangeArrowheads="1"/>
          </p:cNvSpPr>
          <p:nvPr/>
        </p:nvSpPr>
        <p:spPr bwMode="auto">
          <a:xfrm>
            <a:off x="3240088" y="5573713"/>
            <a:ext cx="27717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800"/>
              <a:t>odkud</a:t>
            </a:r>
            <a:r>
              <a:rPr lang="cs-CZ" altLang="cs-CZ" sz="1800"/>
              <a:t>  </a:t>
            </a:r>
            <a:r>
              <a:rPr lang="en-US" altLang="cs-CZ" sz="1800"/>
              <a:t> = ty</a:t>
            </a:r>
            <a:r>
              <a:rPr lang="cs-CZ" altLang="cs-CZ" sz="1800"/>
              <a:t>č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kam      = tyč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pomocí = tyč 3</a:t>
            </a:r>
            <a:endParaRPr lang="en-US" altLang="cs-CZ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832475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triviální úloha</a:t>
            </a:r>
          </a:p>
          <a:p>
            <a:pPr lvl="1" eaLnBrk="1" hangingPunct="1"/>
            <a:r>
              <a:rPr lang="cs-CZ" altLang="cs-CZ" sz="2400" smtClean="0"/>
              <a:t>přenesení věže o výšce 1, tj. přenesení disku, z tyče na tyč</a:t>
            </a:r>
          </a:p>
          <a:p>
            <a:pPr lvl="1" eaLnBrk="1" hangingPunct="1"/>
            <a:r>
              <a:rPr lang="cs-CZ" altLang="cs-CZ" sz="2400" smtClean="0"/>
              <a:t>je reprezentována procedurou </a:t>
            </a:r>
          </a:p>
          <a:p>
            <a:pPr algn="ctr" eaLnBrk="1" hangingPunct="1"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void Prenes_disk(int odkud, int kam),</a:t>
            </a:r>
          </a:p>
          <a:p>
            <a:pPr eaLnBrk="1" hangingPunct="1">
              <a:buFontTx/>
              <a:buNone/>
            </a:pPr>
            <a:r>
              <a:rPr lang="cs-CZ" altLang="cs-CZ" sz="2800" smtClean="0"/>
              <a:t>	 </a:t>
            </a:r>
            <a:r>
              <a:rPr lang="cs-CZ" altLang="cs-CZ" sz="2400" smtClean="0"/>
              <a:t>která v našem programu vypíše informaci o přesunu disku</a:t>
            </a:r>
            <a:r>
              <a:rPr lang="en-US" altLang="cs-CZ" sz="2400" smtClean="0"/>
              <a:t>,  nap</a:t>
            </a:r>
            <a:r>
              <a:rPr lang="cs-CZ" altLang="cs-CZ" sz="2400" smtClean="0"/>
              <a:t>ř.: </a:t>
            </a:r>
            <a:r>
              <a:rPr lang="cs-CZ" altLang="cs-CZ" sz="2400" smtClean="0">
                <a:latin typeface="Courier New" panose="02070309020205020404" pitchFamily="49" charset="0"/>
              </a:rPr>
              <a:t>1 -</a:t>
            </a:r>
            <a:r>
              <a:rPr lang="en-US" altLang="cs-CZ" sz="2400" smtClean="0">
                <a:latin typeface="Courier New" panose="02070309020205020404" pitchFamily="49" charset="0"/>
              </a:rPr>
              <a:t>&gt; 2</a:t>
            </a:r>
            <a:endParaRPr lang="cs-CZ" altLang="cs-CZ" sz="240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cs-CZ" altLang="cs-CZ" sz="2800" smtClean="0"/>
              <a:t>úvaha</a:t>
            </a:r>
          </a:p>
          <a:p>
            <a:pPr lvl="1" eaLnBrk="1" hangingPunct="1"/>
            <a:r>
              <a:rPr lang="cs-CZ" altLang="cs-CZ" sz="2400" smtClean="0"/>
              <a:t>chci-li přesunout věž např. o výšce 3 disky z tyče 1 na tyč 2 pomocí tyče 3, musím nejprve přesunout věž o výšce 2 (počítáno od shora)  na tyč 3 pomocí 2, pak přesunout spodní největší disk z tyče 1 na tyč 2 a nakonec přesunout věž o výšce 2 z tyče 3 na tyč 2 pomocí tyče 1 </a:t>
            </a:r>
            <a:endParaRPr lang="en-GB" alt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92150"/>
            <a:ext cx="8435975" cy="54340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smtClean="0">
                <a:latin typeface="Courier New" panose="02070309020205020404" pitchFamily="49" charset="0"/>
              </a:rPr>
              <a:t>void</a:t>
            </a:r>
            <a:r>
              <a:rPr lang="cs-CZ" altLang="cs-CZ" sz="2000" smtClean="0">
                <a:latin typeface="Courier New" panose="02070309020205020404" pitchFamily="49" charset="0"/>
              </a:rPr>
              <a:t> prenes_vez(</a:t>
            </a:r>
            <a:r>
              <a:rPr lang="cs-CZ" altLang="cs-CZ" sz="2000" b="1" smtClean="0">
                <a:latin typeface="Courier New" panose="02070309020205020404" pitchFamily="49" charset="0"/>
              </a:rPr>
              <a:t>int</a:t>
            </a:r>
            <a:r>
              <a:rPr lang="cs-CZ" altLang="cs-CZ" sz="2000" smtClean="0">
                <a:latin typeface="Courier New" panose="02070309020205020404" pitchFamily="49" charset="0"/>
              </a:rPr>
              <a:t> vyska, </a:t>
            </a:r>
            <a:r>
              <a:rPr lang="cs-CZ" altLang="cs-CZ" sz="2000" b="1" smtClean="0">
                <a:latin typeface="Courier New" panose="02070309020205020404" pitchFamily="49" charset="0"/>
              </a:rPr>
              <a:t>int</a:t>
            </a:r>
            <a:r>
              <a:rPr lang="cs-CZ" altLang="cs-CZ" sz="2000" smtClean="0">
                <a:latin typeface="Courier New" panose="02070309020205020404" pitchFamily="49" charset="0"/>
              </a:rPr>
              <a:t> odkud, </a:t>
            </a:r>
            <a:r>
              <a:rPr lang="cs-CZ" altLang="cs-CZ" sz="2000" b="1" smtClean="0">
                <a:latin typeface="Courier New" panose="02070309020205020404" pitchFamily="49" charset="0"/>
              </a:rPr>
              <a:t>int</a:t>
            </a:r>
            <a:r>
              <a:rPr lang="cs-CZ" altLang="cs-CZ" sz="2000" smtClean="0">
                <a:latin typeface="Courier New" panose="02070309020205020404" pitchFamily="49" charset="0"/>
              </a:rPr>
              <a:t> kam, </a:t>
            </a:r>
            <a:r>
              <a:rPr lang="cs-CZ" altLang="cs-CZ" sz="2000" b="1" smtClean="0">
                <a:latin typeface="Courier New" panose="02070309020205020404" pitchFamily="49" charset="0"/>
              </a:rPr>
              <a:t>int</a:t>
            </a:r>
            <a:r>
              <a:rPr lang="cs-CZ" altLang="cs-CZ" sz="2000" smtClean="0">
                <a:latin typeface="Courier New" panose="02070309020205020404" pitchFamily="49" charset="0"/>
              </a:rPr>
              <a:t> pomoci)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</a:t>
            </a:r>
            <a:r>
              <a:rPr lang="cs-CZ" altLang="cs-CZ" sz="2000" b="1" smtClean="0">
                <a:latin typeface="Courier New" panose="02070309020205020404" pitchFamily="49" charset="0"/>
              </a:rPr>
              <a:t>if</a:t>
            </a:r>
            <a:r>
              <a:rPr lang="cs-CZ" altLang="cs-CZ" sz="2000" smtClean="0">
                <a:latin typeface="Courier New" panose="02070309020205020404" pitchFamily="49" charset="0"/>
              </a:rPr>
              <a:t> (vyska == 1) prenes_disk(odkud,kam);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</a:t>
            </a:r>
            <a:r>
              <a:rPr lang="cs-CZ" altLang="cs-CZ" sz="2000" b="1" smtClean="0">
                <a:latin typeface="Courier New" panose="02070309020205020404" pitchFamily="49" charset="0"/>
              </a:rPr>
              <a:t>else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  prenes_vez(vyska-1, odkud, pomoci, kam);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  prenes_disk(odkud,kam);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  prenes_vez(vyska-1,pomoci,kam,odkud);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</a:rPr>
              <a:t>}</a:t>
            </a:r>
            <a:endParaRPr lang="en-GB" altLang="cs-CZ" sz="2000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Nepřímá rekurze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aktivují se vzájemně dva podprogramy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b="1" smtClean="0">
                <a:latin typeface="Courier New" panose="02070309020205020404" pitchFamily="49" charset="0"/>
              </a:rPr>
              <a:t>void</a:t>
            </a:r>
            <a:r>
              <a:rPr lang="cs-CZ" altLang="cs-CZ" sz="2400" smtClean="0">
                <a:latin typeface="Courier New" panose="02070309020205020404" pitchFamily="49" charset="0"/>
              </a:rPr>
              <a:t> A(…)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</a:t>
            </a:r>
            <a:r>
              <a:rPr lang="cs-CZ" altLang="cs-CZ" sz="2400" smtClean="0">
                <a:latin typeface="Courier New" panose="02070309020205020404" pitchFamily="49" charset="0"/>
              </a:rPr>
              <a:t>B</a:t>
            </a:r>
            <a:r>
              <a:rPr lang="en-US" altLang="cs-CZ" sz="2400" smtClean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}</a:t>
            </a:r>
            <a:endParaRPr lang="cs-CZ" altLang="cs-CZ" sz="24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b="1" smtClean="0">
                <a:latin typeface="Courier New" panose="02070309020205020404" pitchFamily="49" charset="0"/>
              </a:rPr>
              <a:t>void</a:t>
            </a:r>
            <a:r>
              <a:rPr lang="cs-CZ" altLang="cs-CZ" sz="2400" smtClean="0">
                <a:latin typeface="Courier New" panose="02070309020205020404" pitchFamily="49" charset="0"/>
              </a:rPr>
              <a:t> B(…)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  </a:t>
            </a:r>
            <a:r>
              <a:rPr lang="cs-CZ" altLang="cs-CZ" sz="2400" smtClean="0">
                <a:latin typeface="Courier New" panose="02070309020205020404" pitchFamily="49" charset="0"/>
              </a:rPr>
              <a:t>A</a:t>
            </a:r>
            <a:r>
              <a:rPr lang="en-US" altLang="cs-CZ" sz="2400" smtClean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 sz="2400" smtClean="0">
                <a:latin typeface="Courier New" panose="02070309020205020404" pitchFamily="49" charset="0"/>
              </a:rPr>
              <a:t>}</a:t>
            </a:r>
            <a:endParaRPr lang="en-GB" altLang="cs-CZ" sz="2400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eaLnBrk="1" hangingPunct="1"/>
            <a:r>
              <a:rPr lang="en-US" altLang="cs-CZ" smtClean="0"/>
              <a:t>pravidla tvorby rekurzivn</a:t>
            </a:r>
            <a:r>
              <a:rPr lang="cs-CZ" altLang="cs-CZ" smtClean="0"/>
              <a:t>í</a:t>
            </a:r>
            <a:r>
              <a:rPr lang="en-US" altLang="cs-CZ" smtClean="0"/>
              <a:t> funkce</a:t>
            </a:r>
            <a:endParaRPr lang="cs-CZ" altLang="cs-CZ" smtClean="0"/>
          </a:p>
          <a:p>
            <a:pPr lvl="1" eaLnBrk="1" hangingPunct="1"/>
            <a:r>
              <a:rPr lang="cs-CZ" altLang="cs-CZ" smtClean="0">
                <a:solidFill>
                  <a:srgbClr val="FF0000"/>
                </a:solidFill>
              </a:rPr>
              <a:t>musí být definována podmínka pro ukončení rekurze</a:t>
            </a:r>
          </a:p>
          <a:p>
            <a:pPr lvl="2" eaLnBrk="1" hangingPunct="1"/>
            <a:r>
              <a:rPr lang="cs-CZ" altLang="cs-CZ" smtClean="0"/>
              <a:t>v algoritmu se musí ověřit, zda nenastala koncová situace</a:t>
            </a:r>
          </a:p>
          <a:p>
            <a:pPr lvl="1" eaLnBrk="1" hangingPunct="1"/>
            <a:r>
              <a:rPr lang="cs-CZ" altLang="cs-CZ" smtClean="0">
                <a:solidFill>
                  <a:schemeClr val="accent2"/>
                </a:solidFill>
              </a:rPr>
              <a:t>v každém kroku musí dojít ke zjednodušení problému</a:t>
            </a:r>
            <a:endParaRPr lang="en-GB" altLang="cs-CZ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Příklad</a:t>
            </a:r>
            <a:r>
              <a:rPr lang="en-US" altLang="cs-CZ" smtClean="0"/>
              <a:t> 1</a:t>
            </a:r>
            <a:endParaRPr lang="en-GB" altLang="cs-CZ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605838" cy="6762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smtClean="0"/>
              <a:t>Napište rekurzivní funkci pro výpočet faktoriálu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68313" y="2730500"/>
            <a:ext cx="73660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fakt(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(n&lt;=1) return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n*fakt(n-1);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Jak se rekurze volá?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3752850"/>
            <a:ext cx="1692275" cy="5032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smtClean="0">
                <a:latin typeface="Courier New" panose="02070309020205020404" pitchFamily="49" charset="0"/>
              </a:rPr>
              <a:t>fakt(2)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11188" y="1347788"/>
            <a:ext cx="2314575" cy="197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800" b="1">
                <a:latin typeface="Courier New" panose="02070309020205020404" pitchFamily="49" charset="0"/>
              </a:rPr>
              <a:t>int</a:t>
            </a:r>
            <a:r>
              <a:rPr lang="cs-CZ" altLang="cs-CZ" sz="2800">
                <a:latin typeface="Courier New" panose="02070309020205020404" pitchFamily="49" charset="0"/>
              </a:rPr>
              <a:t> main</a:t>
            </a:r>
            <a:r>
              <a:rPr lang="en-US" altLang="cs-CZ" sz="280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buFontTx/>
              <a:buNone/>
            </a:pPr>
            <a:r>
              <a:rPr lang="en-US" altLang="cs-CZ" sz="2800">
                <a:latin typeface="Courier New" panose="02070309020205020404" pitchFamily="49" charset="0"/>
              </a:rPr>
              <a:t>{</a:t>
            </a:r>
            <a:endParaRPr lang="cs-CZ" altLang="cs-CZ" sz="28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800">
                <a:latin typeface="Courier New" panose="02070309020205020404" pitchFamily="49" charset="0"/>
              </a:rPr>
              <a:t> </a:t>
            </a:r>
            <a:r>
              <a:rPr lang="cs-CZ" altLang="cs-CZ" sz="2800">
                <a:latin typeface="Courier New" panose="02070309020205020404" pitchFamily="49" charset="0"/>
              </a:rPr>
              <a:t>fakt(</a:t>
            </a:r>
            <a:r>
              <a:rPr lang="cs-CZ" altLang="cs-CZ" sz="2800" b="1">
                <a:latin typeface="Courier New" panose="02070309020205020404" pitchFamily="49" charset="0"/>
              </a:rPr>
              <a:t>2</a:t>
            </a:r>
            <a:r>
              <a:rPr lang="cs-CZ" altLang="cs-CZ" sz="2800">
                <a:latin typeface="Courier New" panose="02070309020205020404" pitchFamily="49" charset="0"/>
              </a:rPr>
              <a:t>)</a:t>
            </a:r>
            <a:r>
              <a:rPr lang="en-US" altLang="cs-CZ" sz="2800">
                <a:latin typeface="Courier New" panose="02070309020205020404" pitchFamily="49" charset="0"/>
              </a:rPr>
              <a:t>;</a:t>
            </a:r>
            <a:endParaRPr lang="cs-CZ" altLang="cs-CZ" sz="28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800">
                <a:latin typeface="Courier New" panose="02070309020205020404" pitchFamily="49" charset="0"/>
              </a:rPr>
              <a:t>}</a:t>
            </a:r>
            <a:endParaRPr lang="cs-CZ" altLang="cs-CZ" sz="2800">
              <a:latin typeface="Courier New" panose="02070309020205020404" pitchFamily="49" charset="0"/>
            </a:endParaRP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1366838" y="4183063"/>
            <a:ext cx="0" cy="2524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1366838" y="4435475"/>
            <a:ext cx="46831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232025" y="4184650"/>
            <a:ext cx="39243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b="1">
                <a:latin typeface="Courier New" panose="02070309020205020404" pitchFamily="49" charset="0"/>
              </a:rPr>
              <a:t>return</a:t>
            </a:r>
            <a:r>
              <a:rPr lang="cs-CZ" altLang="cs-CZ" sz="2800">
                <a:latin typeface="Courier New" panose="02070309020205020404" pitchFamily="49" charset="0"/>
              </a:rPr>
              <a:t> 2*fakt(1)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4824413" y="4689475"/>
            <a:ext cx="0" cy="2524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4824413" y="4941888"/>
            <a:ext cx="46831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5508625" y="4618038"/>
            <a:ext cx="1908175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b="1">
                <a:latin typeface="Courier New" panose="02070309020205020404" pitchFamily="49" charset="0"/>
              </a:rPr>
              <a:t>return</a:t>
            </a:r>
            <a:r>
              <a:rPr lang="cs-CZ" altLang="cs-CZ" sz="2800">
                <a:latin typeface="Courier New" panose="02070309020205020404" pitchFamily="49" charset="0"/>
              </a:rPr>
              <a:t> 1</a:t>
            </a:r>
          </a:p>
        </p:txBody>
      </p:sp>
      <p:sp>
        <p:nvSpPr>
          <p:cNvPr id="8203" name="Arc 11"/>
          <p:cNvSpPr>
            <a:spLocks/>
          </p:cNvSpPr>
          <p:nvPr/>
        </p:nvSpPr>
        <p:spPr bwMode="auto">
          <a:xfrm flipH="1" flipV="1">
            <a:off x="4248150" y="4943475"/>
            <a:ext cx="2339975" cy="790575"/>
          </a:xfrm>
          <a:custGeom>
            <a:avLst/>
            <a:gdLst>
              <a:gd name="T0" fmla="*/ 0 w 41681"/>
              <a:gd name="T1" fmla="*/ 2147483646 h 21600"/>
              <a:gd name="T2" fmla="*/ 2147483646 w 41681"/>
              <a:gd name="T3" fmla="*/ 2147483646 h 21600"/>
              <a:gd name="T4" fmla="*/ 2147483646 w 41681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681" h="21600" fill="none" extrusionOk="0">
                <a:moveTo>
                  <a:pt x="0" y="13648"/>
                </a:moveTo>
                <a:cubicBezTo>
                  <a:pt x="3261" y="5410"/>
                  <a:pt x="11223" y="-1"/>
                  <a:pt x="20083" y="0"/>
                </a:cubicBezTo>
                <a:cubicBezTo>
                  <a:pt x="31895" y="0"/>
                  <a:pt x="41517" y="9489"/>
                  <a:pt x="41680" y="21301"/>
                </a:cubicBezTo>
              </a:path>
              <a:path w="41681" h="21600" stroke="0" extrusionOk="0">
                <a:moveTo>
                  <a:pt x="0" y="13648"/>
                </a:moveTo>
                <a:cubicBezTo>
                  <a:pt x="3261" y="5410"/>
                  <a:pt x="11223" y="-1"/>
                  <a:pt x="20083" y="0"/>
                </a:cubicBezTo>
                <a:cubicBezTo>
                  <a:pt x="31895" y="0"/>
                  <a:pt x="41517" y="9489"/>
                  <a:pt x="41680" y="21301"/>
                </a:cubicBezTo>
                <a:lnTo>
                  <a:pt x="20083" y="21600"/>
                </a:lnTo>
                <a:lnTo>
                  <a:pt x="0" y="13648"/>
                </a:lnTo>
                <a:close/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067175" y="46164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99"/>
                </a:solidFill>
              </a:rPr>
              <a:t>1</a:t>
            </a:r>
            <a:endParaRPr lang="en-US" altLang="cs-CZ" sz="1800" b="1">
              <a:solidFill>
                <a:srgbClr val="000099"/>
              </a:solidFill>
            </a:endParaRPr>
          </a:p>
        </p:txBody>
      </p:sp>
      <p:sp>
        <p:nvSpPr>
          <p:cNvPr id="8205" name="Arc 13"/>
          <p:cNvSpPr>
            <a:spLocks/>
          </p:cNvSpPr>
          <p:nvPr/>
        </p:nvSpPr>
        <p:spPr bwMode="auto">
          <a:xfrm flipH="1" flipV="1">
            <a:off x="576263" y="4545013"/>
            <a:ext cx="2552700" cy="790575"/>
          </a:xfrm>
          <a:custGeom>
            <a:avLst/>
            <a:gdLst>
              <a:gd name="T0" fmla="*/ 0 w 41681"/>
              <a:gd name="T1" fmla="*/ 2147483646 h 21600"/>
              <a:gd name="T2" fmla="*/ 2147483646 w 41681"/>
              <a:gd name="T3" fmla="*/ 2147483646 h 21600"/>
              <a:gd name="T4" fmla="*/ 2147483646 w 41681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681" h="21600" fill="none" extrusionOk="0">
                <a:moveTo>
                  <a:pt x="0" y="13648"/>
                </a:moveTo>
                <a:cubicBezTo>
                  <a:pt x="3261" y="5410"/>
                  <a:pt x="11223" y="-1"/>
                  <a:pt x="20083" y="0"/>
                </a:cubicBezTo>
                <a:cubicBezTo>
                  <a:pt x="31895" y="0"/>
                  <a:pt x="41517" y="9489"/>
                  <a:pt x="41680" y="21301"/>
                </a:cubicBezTo>
              </a:path>
              <a:path w="41681" h="21600" stroke="0" extrusionOk="0">
                <a:moveTo>
                  <a:pt x="0" y="13648"/>
                </a:moveTo>
                <a:cubicBezTo>
                  <a:pt x="3261" y="5410"/>
                  <a:pt x="11223" y="-1"/>
                  <a:pt x="20083" y="0"/>
                </a:cubicBezTo>
                <a:cubicBezTo>
                  <a:pt x="31895" y="0"/>
                  <a:pt x="41517" y="9489"/>
                  <a:pt x="41680" y="21301"/>
                </a:cubicBezTo>
                <a:lnTo>
                  <a:pt x="20083" y="21600"/>
                </a:lnTo>
                <a:lnTo>
                  <a:pt x="0" y="13648"/>
                </a:lnTo>
                <a:close/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95288" y="4076700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0099"/>
                </a:solidFill>
              </a:rPr>
              <a:t>2</a:t>
            </a:r>
            <a:endParaRPr lang="en-US" altLang="cs-CZ" sz="1800" b="1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719138" y="476250"/>
            <a:ext cx="3924300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fakt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n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1: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(n&lt;=1)</a:t>
            </a:r>
            <a:endParaRPr lang="cs-CZ" altLang="cs-CZ" sz="24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cs-CZ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cs-CZ" altLang="cs-CZ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fakt(n-1);</a:t>
            </a:r>
            <a:endParaRPr lang="cs-CZ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 = n*x;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x;</a:t>
            </a:r>
            <a:endParaRPr lang="en-US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en-US" altLang="cs-CZ" sz="2400" b="1">
                <a:latin typeface="Courier New" panose="02070309020205020404" pitchFamily="49" charset="0"/>
              </a:rPr>
              <a:t>long</a:t>
            </a:r>
            <a:r>
              <a:rPr lang="en-US" altLang="cs-CZ" sz="2400">
                <a:latin typeface="Courier New" panose="02070309020205020404" pitchFamily="49" charset="0"/>
              </a:rPr>
              <a:t> a;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10:</a:t>
            </a:r>
            <a:r>
              <a:rPr lang="en-US" altLang="cs-CZ" sz="2400">
                <a:latin typeface="Courier New" panose="02070309020205020404" pitchFamily="49" charset="0"/>
              </a:rPr>
              <a:t> a = fakt(</a:t>
            </a:r>
            <a:r>
              <a:rPr lang="cs-CZ" altLang="cs-CZ" sz="2400">
                <a:latin typeface="Courier New" panose="02070309020205020404" pitchFamily="49" charset="0"/>
              </a:rPr>
              <a:t>3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11:</a:t>
            </a:r>
            <a:r>
              <a:rPr lang="en-US" altLang="cs-CZ" sz="2400">
                <a:latin typeface="Courier New" panose="02070309020205020404" pitchFamily="49" charset="0"/>
              </a:rPr>
              <a:t> cout &lt;&lt; a; 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9219" name="Text Box 16"/>
          <p:cNvSpPr txBox="1">
            <a:spLocks noChangeArrowheads="1"/>
          </p:cNvSpPr>
          <p:nvPr/>
        </p:nvSpPr>
        <p:spPr bwMode="auto">
          <a:xfrm>
            <a:off x="6264275" y="6005513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3</a:t>
            </a:r>
            <a:endParaRPr lang="en-US" altLang="cs-CZ" sz="1800" b="1"/>
          </a:p>
        </p:txBody>
      </p:sp>
      <p:sp>
        <p:nvSpPr>
          <p:cNvPr id="9220" name="Line 17"/>
          <p:cNvSpPr>
            <a:spLocks noChangeShapeType="1"/>
          </p:cNvSpPr>
          <p:nvPr/>
        </p:nvSpPr>
        <p:spPr bwMode="auto">
          <a:xfrm>
            <a:off x="5472113" y="6381750"/>
            <a:ext cx="305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1" name="Line 19"/>
          <p:cNvSpPr>
            <a:spLocks noChangeShapeType="1"/>
          </p:cNvSpPr>
          <p:nvPr/>
        </p:nvSpPr>
        <p:spPr bwMode="auto">
          <a:xfrm flipV="1">
            <a:off x="107950" y="5805488"/>
            <a:ext cx="5397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2" name="Text Box 20"/>
          <p:cNvSpPr txBox="1">
            <a:spLocks noChangeArrowheads="1"/>
          </p:cNvSpPr>
          <p:nvPr/>
        </p:nvSpPr>
        <p:spPr bwMode="auto">
          <a:xfrm>
            <a:off x="5472113" y="2349500"/>
            <a:ext cx="313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/>
              <a:t>Z</a:t>
            </a:r>
            <a:r>
              <a:rPr lang="cs-CZ" altLang="cs-CZ" sz="2400" b="1"/>
              <a:t>ásobník</a:t>
            </a:r>
            <a:endParaRPr lang="en-US" altLang="cs-CZ" sz="2400" b="1"/>
          </a:p>
        </p:txBody>
      </p:sp>
      <p:sp>
        <p:nvSpPr>
          <p:cNvPr id="9223" name="Text Box 31"/>
          <p:cNvSpPr txBox="1">
            <a:spLocks noChangeArrowheads="1"/>
          </p:cNvSpPr>
          <p:nvPr/>
        </p:nvSpPr>
        <p:spPr bwMode="auto">
          <a:xfrm>
            <a:off x="5543550" y="59499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9224" name="Text Box 32"/>
          <p:cNvSpPr txBox="1">
            <a:spLocks noChangeArrowheads="1"/>
          </p:cNvSpPr>
          <p:nvPr/>
        </p:nvSpPr>
        <p:spPr bwMode="auto">
          <a:xfrm>
            <a:off x="5472113" y="40481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V registru procesoru AX se předává návratová hodnota</a:t>
            </a:r>
          </a:p>
        </p:txBody>
      </p:sp>
      <p:sp>
        <p:nvSpPr>
          <p:cNvPr id="9225" name="Text Box 33"/>
          <p:cNvSpPr txBox="1">
            <a:spLocks noChangeArrowheads="1"/>
          </p:cNvSpPr>
          <p:nvPr/>
        </p:nvSpPr>
        <p:spPr bwMode="auto">
          <a:xfrm>
            <a:off x="6335713" y="116046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2584</a:t>
            </a:r>
            <a:endParaRPr lang="en-US" altLang="cs-CZ" sz="1800" b="1"/>
          </a:p>
        </p:txBody>
      </p:sp>
      <p:sp>
        <p:nvSpPr>
          <p:cNvPr id="9226" name="Text Box 34"/>
          <p:cNvSpPr txBox="1">
            <a:spLocks noChangeArrowheads="1"/>
          </p:cNvSpPr>
          <p:nvPr/>
        </p:nvSpPr>
        <p:spPr bwMode="auto">
          <a:xfrm>
            <a:off x="5435600" y="11049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AX:</a:t>
            </a:r>
            <a:endParaRPr lang="en-US" altLang="cs-CZ" sz="2400"/>
          </a:p>
        </p:txBody>
      </p:sp>
      <p:sp>
        <p:nvSpPr>
          <p:cNvPr id="9227" name="Text Box 35"/>
          <p:cNvSpPr txBox="1">
            <a:spLocks noChangeArrowheads="1"/>
          </p:cNvSpPr>
          <p:nvPr/>
        </p:nvSpPr>
        <p:spPr bwMode="auto">
          <a:xfrm>
            <a:off x="6335713" y="17002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4589</a:t>
            </a:r>
            <a:endParaRPr lang="en-US" altLang="cs-CZ" sz="1800" b="1"/>
          </a:p>
        </p:txBody>
      </p:sp>
      <p:sp>
        <p:nvSpPr>
          <p:cNvPr id="9228" name="Text Box 36"/>
          <p:cNvSpPr txBox="1">
            <a:spLocks noChangeArrowheads="1"/>
          </p:cNvSpPr>
          <p:nvPr/>
        </p:nvSpPr>
        <p:spPr bwMode="auto">
          <a:xfrm>
            <a:off x="5614988" y="16446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endParaRPr lang="en-US" altLang="cs-CZ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719138" y="476250"/>
            <a:ext cx="3924300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fakt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n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long</a:t>
            </a:r>
            <a:r>
              <a:rPr lang="cs-CZ" altLang="cs-CZ" sz="2400">
                <a:latin typeface="Courier New" panose="02070309020205020404" pitchFamily="49" charset="0"/>
              </a:rPr>
              <a:t>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1: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(n&lt;=1)</a:t>
            </a:r>
            <a:endParaRPr lang="cs-CZ" altLang="cs-CZ" sz="2400" b="1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cs-CZ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cs-CZ" altLang="cs-CZ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fakt(n-1);</a:t>
            </a:r>
            <a:endParaRPr lang="cs-CZ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x = n*x;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x;</a:t>
            </a:r>
            <a:endParaRPr lang="en-US" altLang="cs-CZ" sz="24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en-US" altLang="cs-CZ" sz="2400" b="1">
                <a:latin typeface="Courier New" panose="02070309020205020404" pitchFamily="49" charset="0"/>
              </a:rPr>
              <a:t>long</a:t>
            </a:r>
            <a:r>
              <a:rPr lang="en-US" altLang="cs-CZ" sz="2400">
                <a:latin typeface="Courier New" panose="02070309020205020404" pitchFamily="49" charset="0"/>
              </a:rPr>
              <a:t> a;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10:</a:t>
            </a:r>
            <a:r>
              <a:rPr lang="en-US" altLang="cs-CZ" sz="2400">
                <a:latin typeface="Courier New" panose="02070309020205020404" pitchFamily="49" charset="0"/>
              </a:rPr>
              <a:t> a = fakt(</a:t>
            </a:r>
            <a:r>
              <a:rPr lang="cs-CZ" altLang="cs-CZ" sz="2400">
                <a:latin typeface="Courier New" panose="02070309020205020404" pitchFamily="49" charset="0"/>
              </a:rPr>
              <a:t>3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11:</a:t>
            </a:r>
            <a:r>
              <a:rPr lang="en-US" altLang="cs-CZ" sz="2400">
                <a:latin typeface="Courier New" panose="02070309020205020404" pitchFamily="49" charset="0"/>
              </a:rPr>
              <a:t> cout &lt;&lt; a; 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264275" y="6005513"/>
            <a:ext cx="158432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3</a:t>
            </a:r>
            <a:endParaRPr lang="en-US" altLang="cs-CZ" sz="1800" b="1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5472113" y="6381750"/>
            <a:ext cx="305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V="1">
            <a:off x="179388" y="1484313"/>
            <a:ext cx="53975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472113" y="2349500"/>
            <a:ext cx="313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/>
              <a:t>Z</a:t>
            </a:r>
            <a:r>
              <a:rPr lang="cs-CZ" altLang="cs-CZ" sz="2400" b="1"/>
              <a:t>ásobník</a:t>
            </a:r>
            <a:endParaRPr lang="en-US" altLang="cs-CZ" sz="2400" b="1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264275" y="56245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11</a:t>
            </a:r>
            <a:endParaRPr lang="en-US" altLang="cs-CZ" sz="1800" b="1"/>
          </a:p>
        </p:txBody>
      </p:sp>
      <p:sp>
        <p:nvSpPr>
          <p:cNvPr id="10248" name="Text Box 12"/>
          <p:cNvSpPr txBox="1">
            <a:spLocks noChangeArrowheads="1"/>
          </p:cNvSpPr>
          <p:nvPr/>
        </p:nvSpPr>
        <p:spPr bwMode="auto">
          <a:xfrm>
            <a:off x="6264275" y="5248275"/>
            <a:ext cx="1584325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 b="1"/>
              <a:t>12346786</a:t>
            </a:r>
          </a:p>
        </p:txBody>
      </p:sp>
      <p:sp>
        <p:nvSpPr>
          <p:cNvPr id="10249" name="Text Box 15"/>
          <p:cNvSpPr txBox="1">
            <a:spLocks noChangeArrowheads="1"/>
          </p:cNvSpPr>
          <p:nvPr/>
        </p:nvSpPr>
        <p:spPr bwMode="auto">
          <a:xfrm>
            <a:off x="5543550" y="59499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0250" name="Text Box 16"/>
          <p:cNvSpPr txBox="1">
            <a:spLocks noChangeArrowheads="1"/>
          </p:cNvSpPr>
          <p:nvPr/>
        </p:nvSpPr>
        <p:spPr bwMode="auto">
          <a:xfrm>
            <a:off x="5543550" y="519271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0251" name="Text Box 17"/>
          <p:cNvSpPr txBox="1">
            <a:spLocks noChangeArrowheads="1"/>
          </p:cNvSpPr>
          <p:nvPr/>
        </p:nvSpPr>
        <p:spPr bwMode="auto">
          <a:xfrm>
            <a:off x="5472113" y="40481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V registru procesoru AX se předává návratová hodnota</a:t>
            </a:r>
          </a:p>
        </p:txBody>
      </p:sp>
      <p:sp>
        <p:nvSpPr>
          <p:cNvPr id="10252" name="Text Box 18"/>
          <p:cNvSpPr txBox="1">
            <a:spLocks noChangeArrowheads="1"/>
          </p:cNvSpPr>
          <p:nvPr/>
        </p:nvSpPr>
        <p:spPr bwMode="auto">
          <a:xfrm>
            <a:off x="6335713" y="116046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2584</a:t>
            </a:r>
            <a:endParaRPr lang="en-US" altLang="cs-CZ" sz="1800" b="1"/>
          </a:p>
        </p:txBody>
      </p:sp>
      <p:sp>
        <p:nvSpPr>
          <p:cNvPr id="10253" name="Text Box 19"/>
          <p:cNvSpPr txBox="1">
            <a:spLocks noChangeArrowheads="1"/>
          </p:cNvSpPr>
          <p:nvPr/>
        </p:nvSpPr>
        <p:spPr bwMode="auto">
          <a:xfrm>
            <a:off x="5435600" y="11049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AX:</a:t>
            </a:r>
            <a:endParaRPr lang="en-US" altLang="cs-CZ" sz="2400"/>
          </a:p>
        </p:txBody>
      </p:sp>
      <p:sp>
        <p:nvSpPr>
          <p:cNvPr id="10254" name="Text Box 20"/>
          <p:cNvSpPr txBox="1">
            <a:spLocks noChangeArrowheads="1"/>
          </p:cNvSpPr>
          <p:nvPr/>
        </p:nvSpPr>
        <p:spPr bwMode="auto">
          <a:xfrm>
            <a:off x="6335713" y="1700213"/>
            <a:ext cx="1584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/>
              <a:t>4589</a:t>
            </a:r>
            <a:endParaRPr lang="en-US" altLang="cs-CZ" sz="1800" b="1"/>
          </a:p>
        </p:txBody>
      </p:sp>
      <p:sp>
        <p:nvSpPr>
          <p:cNvPr id="10255" name="Text Box 21"/>
          <p:cNvSpPr txBox="1">
            <a:spLocks noChangeArrowheads="1"/>
          </p:cNvSpPr>
          <p:nvPr/>
        </p:nvSpPr>
        <p:spPr bwMode="auto">
          <a:xfrm>
            <a:off x="5614988" y="16446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endParaRPr lang="en-US" altLang="cs-CZ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2225</Words>
  <Application>Microsoft Office PowerPoint</Application>
  <PresentationFormat>Předvádění na obrazovce (4:3)</PresentationFormat>
  <Paragraphs>695</Paragraphs>
  <Slides>35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1" baseType="lpstr">
      <vt:lpstr>Arial</vt:lpstr>
      <vt:lpstr>Calibri</vt:lpstr>
      <vt:lpstr>Courier New</vt:lpstr>
      <vt:lpstr>Times New Roman</vt:lpstr>
      <vt:lpstr>Výchozí návrh</vt:lpstr>
      <vt:lpstr>Obrázek aplikace Microsoft Word</vt:lpstr>
      <vt:lpstr>Rekurze</vt:lpstr>
      <vt:lpstr>Rekurze</vt:lpstr>
      <vt:lpstr>Přímá rekurze</vt:lpstr>
      <vt:lpstr>Nepřímá rekurze</vt:lpstr>
      <vt:lpstr>Prezentace aplikace PowerPoint</vt:lpstr>
      <vt:lpstr>Příklad 1</vt:lpstr>
      <vt:lpstr>Jak se rekurze volá?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Hanojské věže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FD ČVUT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Rekurze</dc:title>
  <dc:creator>fabera</dc:creator>
  <cp:lastModifiedBy>KancelarTP13</cp:lastModifiedBy>
  <cp:revision>106</cp:revision>
  <dcterms:created xsi:type="dcterms:W3CDTF">2006-10-31T12:29:52Z</dcterms:created>
  <dcterms:modified xsi:type="dcterms:W3CDTF">2021-03-28T15:26:42Z</dcterms:modified>
</cp:coreProperties>
</file>