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354" r:id="rId3"/>
    <p:sldId id="407" r:id="rId4"/>
    <p:sldId id="355" r:id="rId5"/>
    <p:sldId id="408" r:id="rId6"/>
    <p:sldId id="356" r:id="rId7"/>
    <p:sldId id="368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409" r:id="rId17"/>
    <p:sldId id="365" r:id="rId18"/>
    <p:sldId id="410" r:id="rId19"/>
    <p:sldId id="309" r:id="rId20"/>
    <p:sldId id="310" r:id="rId21"/>
    <p:sldId id="312" r:id="rId22"/>
    <p:sldId id="313" r:id="rId23"/>
    <p:sldId id="311" r:id="rId24"/>
    <p:sldId id="369" r:id="rId25"/>
    <p:sldId id="371" r:id="rId26"/>
    <p:sldId id="380" r:id="rId27"/>
    <p:sldId id="372" r:id="rId28"/>
    <p:sldId id="381" r:id="rId29"/>
    <p:sldId id="379" r:id="rId30"/>
    <p:sldId id="382" r:id="rId31"/>
    <p:sldId id="383" r:id="rId32"/>
    <p:sldId id="384" r:id="rId33"/>
    <p:sldId id="385" r:id="rId34"/>
    <p:sldId id="386" r:id="rId35"/>
    <p:sldId id="290" r:id="rId36"/>
    <p:sldId id="314" r:id="rId37"/>
    <p:sldId id="315" r:id="rId38"/>
    <p:sldId id="322" r:id="rId39"/>
    <p:sldId id="324" r:id="rId40"/>
    <p:sldId id="325" r:id="rId41"/>
    <p:sldId id="326" r:id="rId42"/>
    <p:sldId id="327" r:id="rId43"/>
    <p:sldId id="330" r:id="rId44"/>
    <p:sldId id="328" r:id="rId45"/>
    <p:sldId id="329" r:id="rId46"/>
    <p:sldId id="331" r:id="rId47"/>
    <p:sldId id="332" r:id="rId48"/>
    <p:sldId id="333" r:id="rId49"/>
    <p:sldId id="406" r:id="rId50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3" autoAdjust="0"/>
  </p:normalViewPr>
  <p:slideViewPr>
    <p:cSldViewPr>
      <p:cViewPr varScale="1">
        <p:scale>
          <a:sx n="64" d="100"/>
          <a:sy n="64" d="100"/>
        </p:scale>
        <p:origin x="126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BBA2E-A521-41AE-91E6-E7B02635C5D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6054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8002A-360B-4E49-96E1-9D849EECE36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8591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C33D-B1B1-4112-8E60-304FF9C85E9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8028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91A0F-92A1-4380-A541-2E6B577C4E9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2058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EB59B-AF11-4ED8-886A-1BBD3081A55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2634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C4FCA-045B-4F1F-9F2A-70276FA401B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1392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F4E60-19A0-4305-A711-D1E0E29031B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084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552DD-AC94-43BB-AEF4-1501C8DB14B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0806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16484-1695-44B5-A071-3744F5BD23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614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33440-3C77-4B37-BAA7-92315FB451D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869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6B881-7C18-4C34-9F52-BFBF421552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486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ADF55-19DC-4D6B-94B8-31D2E02BC3F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035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CAC89-994F-4699-8796-82FA22413D7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781300"/>
            <a:ext cx="7772400" cy="1143000"/>
          </a:xfrm>
        </p:spPr>
        <p:txBody>
          <a:bodyPr anchor="ctr"/>
          <a:lstStyle/>
          <a:p>
            <a:r>
              <a:rPr lang="cs-CZ" altLang="cs-CZ" sz="4400" b="1" smtClean="0"/>
              <a:t>Abstraktní datové typy</a:t>
            </a:r>
            <a:endParaRPr lang="cs-CZ" altLang="cs-CZ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647700"/>
          </a:xfrm>
        </p:spPr>
        <p:txBody>
          <a:bodyPr/>
          <a:lstStyle/>
          <a:p>
            <a:r>
              <a:rPr lang="cs-CZ" altLang="cs-CZ" sz="3600" b="1" smtClean="0"/>
              <a:t>Vložení na konec seznamu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773988" cy="1584325"/>
          </a:xfrm>
        </p:spPr>
        <p:txBody>
          <a:bodyPr/>
          <a:lstStyle/>
          <a:p>
            <a:pPr marL="609600" indent="-609600">
              <a:buFontTx/>
              <a:buAutoNum type="arabicParenR"/>
            </a:pPr>
            <a:r>
              <a:rPr lang="cs-CZ" altLang="cs-CZ" smtClean="0"/>
              <a:t>dynamicky vytvořím novou položku </a:t>
            </a:r>
          </a:p>
          <a:p>
            <a:pPr marL="609600" indent="-609600">
              <a:buFontTx/>
              <a:buNone/>
            </a:pPr>
            <a:r>
              <a:rPr lang="cs-CZ" altLang="cs-CZ" smtClean="0"/>
              <a:t>	(ukazatel na další položku nastavím na  NULL)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9750" y="3543300"/>
            <a:ext cx="1673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zacatek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752725" y="4086225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2981325" y="4391025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223" name="Oval 7"/>
          <p:cNvSpPr>
            <a:spLocks noChangeAspect="1" noChangeArrowheads="1"/>
          </p:cNvSpPr>
          <p:nvPr/>
        </p:nvSpPr>
        <p:spPr bwMode="auto">
          <a:xfrm>
            <a:off x="2905125" y="4322763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295525" y="4086225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360613" y="408622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3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352925" y="4086225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4581525" y="4391025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228" name="Oval 12"/>
          <p:cNvSpPr>
            <a:spLocks noChangeAspect="1" noChangeArrowheads="1"/>
          </p:cNvSpPr>
          <p:nvPr/>
        </p:nvSpPr>
        <p:spPr bwMode="auto">
          <a:xfrm>
            <a:off x="4505325" y="4322763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3895725" y="4086225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924300" y="4129088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1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953125" y="4086225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5495925" y="4086225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5561013" y="408622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3</a:t>
            </a: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5953125" y="4086225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1152525" y="4086225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1381125" y="4391025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237" name="Oval 21"/>
          <p:cNvSpPr>
            <a:spLocks noChangeAspect="1" noChangeArrowheads="1"/>
          </p:cNvSpPr>
          <p:nvPr/>
        </p:nvSpPr>
        <p:spPr bwMode="auto">
          <a:xfrm>
            <a:off x="1304925" y="4322763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5645150" y="3197225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211638" y="3270250"/>
            <a:ext cx="1247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konec</a:t>
            </a:r>
          </a:p>
        </p:txBody>
      </p:sp>
      <p:sp>
        <p:nvSpPr>
          <p:cNvPr id="9240" name="Oval 24"/>
          <p:cNvSpPr>
            <a:spLocks noChangeAspect="1" noChangeArrowheads="1"/>
          </p:cNvSpPr>
          <p:nvPr/>
        </p:nvSpPr>
        <p:spPr bwMode="auto">
          <a:xfrm>
            <a:off x="5813425" y="3413125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5886450" y="3486150"/>
            <a:ext cx="0" cy="576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7164388" y="6005513"/>
            <a:ext cx="1035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nova</a:t>
            </a:r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7570788" y="4060825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7173913" y="4060825"/>
            <a:ext cx="41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5</a:t>
            </a:r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 flipH="1">
            <a:off x="7570788" y="4060825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246" name="Rectangle 32"/>
          <p:cNvSpPr>
            <a:spLocks noChangeArrowheads="1"/>
          </p:cNvSpPr>
          <p:nvPr/>
        </p:nvSpPr>
        <p:spPr bwMode="auto">
          <a:xfrm>
            <a:off x="7113588" y="4060825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9247" name="Oval 33"/>
          <p:cNvSpPr>
            <a:spLocks noChangeAspect="1" noChangeArrowheads="1"/>
          </p:cNvSpPr>
          <p:nvPr/>
        </p:nvSpPr>
        <p:spPr bwMode="auto">
          <a:xfrm>
            <a:off x="7596188" y="5500688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9248" name="Line 34"/>
          <p:cNvSpPr>
            <a:spLocks noChangeShapeType="1"/>
          </p:cNvSpPr>
          <p:nvPr/>
        </p:nvSpPr>
        <p:spPr bwMode="auto">
          <a:xfrm flipH="1" flipV="1">
            <a:off x="7667625" y="4708525"/>
            <a:ext cx="1588" cy="865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9249" name="Rectangle 35"/>
          <p:cNvSpPr>
            <a:spLocks noChangeArrowheads="1"/>
          </p:cNvSpPr>
          <p:nvPr/>
        </p:nvSpPr>
        <p:spPr bwMode="auto">
          <a:xfrm>
            <a:off x="7451725" y="5284788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647700"/>
          </a:xfrm>
        </p:spPr>
        <p:txBody>
          <a:bodyPr/>
          <a:lstStyle/>
          <a:p>
            <a:r>
              <a:rPr lang="cs-CZ" altLang="cs-CZ" sz="3600" b="1" smtClean="0"/>
              <a:t>Vložení na konec seznamu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772400" cy="1081087"/>
          </a:xfrm>
        </p:spPr>
        <p:txBody>
          <a:bodyPr/>
          <a:lstStyle/>
          <a:p>
            <a:pPr marL="609600" indent="-609600">
              <a:buFontTx/>
              <a:buAutoNum type="arabicParenR" startAt="2"/>
            </a:pPr>
            <a:r>
              <a:rPr lang="cs-CZ" altLang="cs-CZ" smtClean="0"/>
              <a:t>ukazatel </a:t>
            </a:r>
            <a:r>
              <a:rPr lang="cs-CZ" altLang="cs-CZ" smtClean="0">
                <a:latin typeface="Courier New" panose="02070309020205020404" pitchFamily="49" charset="0"/>
                <a:cs typeface="Courier New" panose="02070309020205020404" pitchFamily="49" charset="0"/>
              </a:rPr>
              <a:t>dalsi</a:t>
            </a:r>
            <a:r>
              <a:rPr lang="cs-CZ" altLang="cs-CZ" smtClean="0"/>
              <a:t> u posledního prvku seznamu nastavím na novou položku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39750" y="2911475"/>
            <a:ext cx="1673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zacatek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7527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981325" y="3759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7" name="Oval 7"/>
          <p:cNvSpPr>
            <a:spLocks noChangeAspect="1" noChangeArrowheads="1"/>
          </p:cNvSpPr>
          <p:nvPr/>
        </p:nvSpPr>
        <p:spPr bwMode="auto">
          <a:xfrm>
            <a:off x="2905125" y="36909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2955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360613" y="34544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3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43529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4581525" y="3759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52" name="Oval 12"/>
          <p:cNvSpPr>
            <a:spLocks noChangeAspect="1" noChangeArrowheads="1"/>
          </p:cNvSpPr>
          <p:nvPr/>
        </p:nvSpPr>
        <p:spPr bwMode="auto">
          <a:xfrm>
            <a:off x="4505325" y="36909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8957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924300" y="349726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1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59531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4959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561013" y="34544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3</a:t>
            </a:r>
          </a:p>
        </p:txBody>
      </p:sp>
      <p:sp>
        <p:nvSpPr>
          <p:cNvPr id="10258" name="Rectangle 19"/>
          <p:cNvSpPr>
            <a:spLocks noChangeArrowheads="1"/>
          </p:cNvSpPr>
          <p:nvPr/>
        </p:nvSpPr>
        <p:spPr bwMode="auto">
          <a:xfrm>
            <a:off x="11525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0259" name="Line 20"/>
          <p:cNvSpPr>
            <a:spLocks noChangeShapeType="1"/>
          </p:cNvSpPr>
          <p:nvPr/>
        </p:nvSpPr>
        <p:spPr bwMode="auto">
          <a:xfrm>
            <a:off x="1381125" y="3759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60" name="Oval 21"/>
          <p:cNvSpPr>
            <a:spLocks noChangeAspect="1" noChangeArrowheads="1"/>
          </p:cNvSpPr>
          <p:nvPr/>
        </p:nvSpPr>
        <p:spPr bwMode="auto">
          <a:xfrm>
            <a:off x="1304925" y="36909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0261" name="Rectangle 22"/>
          <p:cNvSpPr>
            <a:spLocks noChangeArrowheads="1"/>
          </p:cNvSpPr>
          <p:nvPr/>
        </p:nvSpPr>
        <p:spPr bwMode="auto">
          <a:xfrm>
            <a:off x="5645150" y="2565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0262" name="Text Box 23"/>
          <p:cNvSpPr txBox="1">
            <a:spLocks noChangeArrowheads="1"/>
          </p:cNvSpPr>
          <p:nvPr/>
        </p:nvSpPr>
        <p:spPr bwMode="auto">
          <a:xfrm>
            <a:off x="4284663" y="2638425"/>
            <a:ext cx="1247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konec</a:t>
            </a:r>
          </a:p>
        </p:txBody>
      </p:sp>
      <p:sp>
        <p:nvSpPr>
          <p:cNvPr id="10263" name="Oval 24"/>
          <p:cNvSpPr>
            <a:spLocks noChangeAspect="1" noChangeArrowheads="1"/>
          </p:cNvSpPr>
          <p:nvPr/>
        </p:nvSpPr>
        <p:spPr bwMode="auto">
          <a:xfrm>
            <a:off x="5813425" y="2781300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0264" name="Line 25"/>
          <p:cNvSpPr>
            <a:spLocks noChangeShapeType="1"/>
          </p:cNvSpPr>
          <p:nvPr/>
        </p:nvSpPr>
        <p:spPr bwMode="auto">
          <a:xfrm>
            <a:off x="5886450" y="2854325"/>
            <a:ext cx="0" cy="576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265" name="Text Box 26"/>
          <p:cNvSpPr txBox="1">
            <a:spLocks noChangeArrowheads="1"/>
          </p:cNvSpPr>
          <p:nvPr/>
        </p:nvSpPr>
        <p:spPr bwMode="auto">
          <a:xfrm>
            <a:off x="7164388" y="5445125"/>
            <a:ext cx="1035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nova</a:t>
            </a:r>
          </a:p>
        </p:txBody>
      </p:sp>
      <p:sp>
        <p:nvSpPr>
          <p:cNvPr id="10266" name="Rectangle 27"/>
          <p:cNvSpPr>
            <a:spLocks noChangeArrowheads="1"/>
          </p:cNvSpPr>
          <p:nvPr/>
        </p:nvSpPr>
        <p:spPr bwMode="auto">
          <a:xfrm>
            <a:off x="7643813" y="34671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0267" name="Text Box 28"/>
          <p:cNvSpPr txBox="1">
            <a:spLocks noChangeArrowheads="1"/>
          </p:cNvSpPr>
          <p:nvPr/>
        </p:nvSpPr>
        <p:spPr bwMode="auto">
          <a:xfrm>
            <a:off x="7246938" y="3467100"/>
            <a:ext cx="41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5</a:t>
            </a:r>
          </a:p>
        </p:txBody>
      </p:sp>
      <p:sp>
        <p:nvSpPr>
          <p:cNvPr id="10268" name="Line 29"/>
          <p:cNvSpPr>
            <a:spLocks noChangeShapeType="1"/>
          </p:cNvSpPr>
          <p:nvPr/>
        </p:nvSpPr>
        <p:spPr bwMode="auto">
          <a:xfrm flipH="1">
            <a:off x="7643813" y="34671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69" name="Rectangle 30"/>
          <p:cNvSpPr>
            <a:spLocks noChangeArrowheads="1"/>
          </p:cNvSpPr>
          <p:nvPr/>
        </p:nvSpPr>
        <p:spPr bwMode="auto">
          <a:xfrm>
            <a:off x="7186613" y="34671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0270" name="Oval 31"/>
          <p:cNvSpPr>
            <a:spLocks noChangeAspect="1" noChangeArrowheads="1"/>
          </p:cNvSpPr>
          <p:nvPr/>
        </p:nvSpPr>
        <p:spPr bwMode="auto">
          <a:xfrm>
            <a:off x="7596188" y="5084763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0271" name="Line 32"/>
          <p:cNvSpPr>
            <a:spLocks noChangeShapeType="1"/>
          </p:cNvSpPr>
          <p:nvPr/>
        </p:nvSpPr>
        <p:spPr bwMode="auto">
          <a:xfrm flipH="1" flipV="1">
            <a:off x="7667625" y="4076700"/>
            <a:ext cx="0" cy="1081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272" name="Rectangle 33"/>
          <p:cNvSpPr>
            <a:spLocks noChangeArrowheads="1"/>
          </p:cNvSpPr>
          <p:nvPr/>
        </p:nvSpPr>
        <p:spPr bwMode="auto">
          <a:xfrm>
            <a:off x="7451725" y="4868863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0273" name="Oval 34"/>
          <p:cNvSpPr>
            <a:spLocks noChangeAspect="1" noChangeArrowheads="1"/>
          </p:cNvSpPr>
          <p:nvPr/>
        </p:nvSpPr>
        <p:spPr bwMode="auto">
          <a:xfrm>
            <a:off x="6083300" y="37163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0274" name="Line 35"/>
          <p:cNvSpPr>
            <a:spLocks noChangeShapeType="1"/>
          </p:cNvSpPr>
          <p:nvPr/>
        </p:nvSpPr>
        <p:spPr bwMode="auto">
          <a:xfrm>
            <a:off x="6156325" y="3789363"/>
            <a:ext cx="1008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647700"/>
          </a:xfrm>
        </p:spPr>
        <p:txBody>
          <a:bodyPr/>
          <a:lstStyle/>
          <a:p>
            <a:r>
              <a:rPr lang="cs-CZ" altLang="cs-CZ" sz="3600" b="1" smtClean="0"/>
              <a:t>Vložení na konec seznamu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772400" cy="1081087"/>
          </a:xfrm>
        </p:spPr>
        <p:txBody>
          <a:bodyPr/>
          <a:lstStyle/>
          <a:p>
            <a:pPr marL="609600" indent="-609600">
              <a:buFontTx/>
              <a:buAutoNum type="arabicParenR" startAt="3"/>
            </a:pPr>
            <a:r>
              <a:rPr lang="cs-CZ" altLang="cs-CZ" smtClean="0"/>
              <a:t>posunu ukazatel na konec seznamu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9750" y="2551113"/>
            <a:ext cx="1673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zacatek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752725" y="3094038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981325" y="3398838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271" name="Oval 7"/>
          <p:cNvSpPr>
            <a:spLocks noChangeAspect="1" noChangeArrowheads="1"/>
          </p:cNvSpPr>
          <p:nvPr/>
        </p:nvSpPr>
        <p:spPr bwMode="auto">
          <a:xfrm>
            <a:off x="2905125" y="3330575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295525" y="3094038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360613" y="3094038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3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352925" y="3094038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4581525" y="3398838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276" name="Oval 12"/>
          <p:cNvSpPr>
            <a:spLocks noChangeAspect="1" noChangeArrowheads="1"/>
          </p:cNvSpPr>
          <p:nvPr/>
        </p:nvSpPr>
        <p:spPr bwMode="auto">
          <a:xfrm>
            <a:off x="4505325" y="3330575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3895725" y="3094038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924300" y="31369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1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5953125" y="3094038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5495925" y="3094038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5561013" y="3094038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3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1152525" y="3094038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1381125" y="3398838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284" name="Oval 20"/>
          <p:cNvSpPr>
            <a:spLocks noChangeAspect="1" noChangeArrowheads="1"/>
          </p:cNvSpPr>
          <p:nvPr/>
        </p:nvSpPr>
        <p:spPr bwMode="auto">
          <a:xfrm>
            <a:off x="1304925" y="3330575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7445375" y="2205038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6084888" y="2278063"/>
            <a:ext cx="1247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konec</a:t>
            </a:r>
          </a:p>
        </p:txBody>
      </p:sp>
      <p:sp>
        <p:nvSpPr>
          <p:cNvPr id="11287" name="Oval 23"/>
          <p:cNvSpPr>
            <a:spLocks noChangeAspect="1" noChangeArrowheads="1"/>
          </p:cNvSpPr>
          <p:nvPr/>
        </p:nvSpPr>
        <p:spPr bwMode="auto">
          <a:xfrm>
            <a:off x="7613650" y="24209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7686675" y="2493963"/>
            <a:ext cx="0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7164388" y="5084763"/>
            <a:ext cx="1035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nova</a:t>
            </a: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7643813" y="3106738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7246938" y="3106738"/>
            <a:ext cx="419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5</a:t>
            </a:r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 flipH="1">
            <a:off x="7643813" y="3106738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7186613" y="3106738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1294" name="Oval 30"/>
          <p:cNvSpPr>
            <a:spLocks noChangeAspect="1" noChangeArrowheads="1"/>
          </p:cNvSpPr>
          <p:nvPr/>
        </p:nvSpPr>
        <p:spPr bwMode="auto">
          <a:xfrm>
            <a:off x="7596188" y="4724400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 flipH="1" flipV="1">
            <a:off x="7667625" y="3716338"/>
            <a:ext cx="0" cy="10810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7451725" y="45085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1297" name="Oval 33"/>
          <p:cNvSpPr>
            <a:spLocks noChangeAspect="1" noChangeArrowheads="1"/>
          </p:cNvSpPr>
          <p:nvPr/>
        </p:nvSpPr>
        <p:spPr bwMode="auto">
          <a:xfrm>
            <a:off x="6083300" y="3355975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6156325" y="3429000"/>
            <a:ext cx="1008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539750" y="5802313"/>
            <a:ext cx="7993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i="1">
                <a:solidFill>
                  <a:schemeClr val="accent2"/>
                </a:solidFill>
              </a:rPr>
              <a:t>Pozor, vkládám-li do prázdného seznamu</a:t>
            </a:r>
            <a:endParaRPr lang="en-US" altLang="cs-CZ" i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81000"/>
            <a:ext cx="8713788" cy="6096000"/>
          </a:xfrm>
        </p:spPr>
        <p:txBody>
          <a:bodyPr/>
          <a:lstStyle/>
          <a:p>
            <a:pPr marL="0" indent="0" defTabSz="952500">
              <a:buFontTx/>
              <a:buNone/>
            </a:pPr>
            <a:r>
              <a:rPr lang="en-US" altLang="cs-CZ" sz="2400" b="1" dirty="0" smtClean="0">
                <a:latin typeface="Courier New" panose="02070309020205020404" pitchFamily="49" charset="0"/>
              </a:rPr>
              <a:t>void </a:t>
            </a:r>
            <a:r>
              <a:rPr lang="en-US" altLang="cs-CZ" sz="2400" dirty="0" err="1" smtClean="0">
                <a:latin typeface="Courier New" panose="02070309020205020404" pitchFamily="49" charset="0"/>
              </a:rPr>
              <a:t>Vloz_na_konec</a:t>
            </a:r>
            <a:r>
              <a:rPr lang="en-US" altLang="cs-CZ" sz="2400" dirty="0" smtClean="0">
                <a:latin typeface="Courier New" panose="02070309020205020404" pitchFamily="49" charset="0"/>
              </a:rPr>
              <a:t>(</a:t>
            </a:r>
            <a:r>
              <a:rPr lang="en-US" altLang="cs-CZ" sz="2400" dirty="0" err="1" smtClean="0">
                <a:latin typeface="Courier New" panose="02070309020205020404" pitchFamily="49" charset="0"/>
              </a:rPr>
              <a:t>TSeznam</a:t>
            </a:r>
            <a:r>
              <a:rPr lang="en-US" altLang="cs-CZ" sz="2400" dirty="0" smtClean="0">
                <a:latin typeface="Courier New" panose="02070309020205020404" pitchFamily="49" charset="0"/>
              </a:rPr>
              <a:t> *</a:t>
            </a:r>
            <a:r>
              <a:rPr lang="en-US" altLang="cs-CZ" sz="2400" dirty="0" err="1" smtClean="0">
                <a:latin typeface="Courier New" panose="02070309020205020404" pitchFamily="49" charset="0"/>
              </a:rPr>
              <a:t>seznam</a:t>
            </a:r>
            <a:r>
              <a:rPr lang="en-US" altLang="cs-CZ" sz="2400" dirty="0" smtClean="0">
                <a:latin typeface="Courier New" panose="02070309020205020404" pitchFamily="49" charset="0"/>
              </a:rPr>
              <a:t>, </a:t>
            </a:r>
            <a:r>
              <a:rPr lang="en-US" altLang="cs-CZ" sz="24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cs-CZ" sz="2400" dirty="0" smtClean="0">
                <a:latin typeface="Courier New" panose="02070309020205020404" pitchFamily="49" charset="0"/>
              </a:rPr>
              <a:t> </a:t>
            </a:r>
            <a:r>
              <a:rPr lang="en-US" altLang="cs-CZ" sz="2400" dirty="0" err="1" smtClean="0">
                <a:latin typeface="Courier New" panose="02070309020205020404" pitchFamily="49" charset="0"/>
              </a:rPr>
              <a:t>cislo</a:t>
            </a:r>
            <a:r>
              <a:rPr lang="en-US" altLang="cs-CZ" sz="2400" dirty="0" smtClean="0">
                <a:latin typeface="Courier New" panose="02070309020205020404" pitchFamily="49" charset="0"/>
              </a:rPr>
              <a:t>)</a:t>
            </a:r>
          </a:p>
          <a:p>
            <a:pPr marL="0" indent="0" defTabSz="952500">
              <a:buFontTx/>
              <a:buNone/>
            </a:pPr>
            <a:r>
              <a:rPr lang="en-US" altLang="cs-CZ" sz="2400" dirty="0" smtClean="0">
                <a:latin typeface="Courier New" panose="02070309020205020404" pitchFamily="49" charset="0"/>
              </a:rPr>
              <a:t>{</a:t>
            </a:r>
          </a:p>
          <a:p>
            <a:pPr marL="0" indent="0" defTabSz="952500">
              <a:buFontTx/>
              <a:buNone/>
            </a:pPr>
            <a:r>
              <a:rPr lang="en-US" altLang="cs-CZ" sz="2400" dirty="0" smtClean="0">
                <a:latin typeface="Courier New" panose="02070309020205020404" pitchFamily="49" charset="0"/>
              </a:rPr>
              <a:t>  </a:t>
            </a:r>
            <a:r>
              <a:rPr lang="en-US" altLang="cs-CZ" sz="2400" dirty="0" err="1" smtClean="0">
                <a:latin typeface="Courier New" panose="02070309020205020404" pitchFamily="49" charset="0"/>
              </a:rPr>
              <a:t>TPolozka</a:t>
            </a:r>
            <a:r>
              <a:rPr lang="en-US" altLang="cs-CZ" sz="2400" dirty="0" smtClean="0">
                <a:latin typeface="Courier New" panose="02070309020205020404" pitchFamily="49" charset="0"/>
              </a:rPr>
              <a:t> *nova;</a:t>
            </a:r>
          </a:p>
          <a:p>
            <a:pPr marL="0" indent="0" defTabSz="952500">
              <a:buFontTx/>
              <a:buNone/>
            </a:pPr>
            <a:r>
              <a:rPr lang="en-US" altLang="cs-CZ" sz="2400" dirty="0" smtClean="0">
                <a:latin typeface="Courier New" panose="02070309020205020404" pitchFamily="49" charset="0"/>
              </a:rPr>
              <a:t>  nova = (</a:t>
            </a:r>
            <a:r>
              <a:rPr lang="en-US" altLang="cs-CZ" sz="2400" dirty="0" smtClean="0">
                <a:latin typeface="Courier New" panose="02070309020205020404" pitchFamily="49" charset="0"/>
              </a:rPr>
              <a:t>T</a:t>
            </a:r>
            <a:r>
              <a:rPr lang="cs-CZ" altLang="cs-CZ" sz="2400" dirty="0" smtClean="0">
                <a:latin typeface="Courier New" panose="02070309020205020404" pitchFamily="49" charset="0"/>
              </a:rPr>
              <a:t>P</a:t>
            </a:r>
            <a:r>
              <a:rPr lang="en-US" altLang="cs-CZ" sz="2400" dirty="0" err="1" smtClean="0">
                <a:latin typeface="Courier New" panose="02070309020205020404" pitchFamily="49" charset="0"/>
              </a:rPr>
              <a:t>olozka</a:t>
            </a:r>
            <a:r>
              <a:rPr lang="en-US" altLang="cs-CZ" sz="2400" dirty="0" smtClean="0">
                <a:latin typeface="Courier New" panose="02070309020205020404" pitchFamily="49" charset="0"/>
              </a:rPr>
              <a:t>*)</a:t>
            </a:r>
            <a:r>
              <a:rPr lang="en-US" altLang="cs-CZ" sz="2400" dirty="0" err="1" smtClean="0">
                <a:latin typeface="Courier New" panose="02070309020205020404" pitchFamily="49" charset="0"/>
              </a:rPr>
              <a:t>malloc</a:t>
            </a:r>
            <a:r>
              <a:rPr lang="en-US" altLang="cs-CZ" sz="2400" dirty="0" smtClean="0">
                <a:latin typeface="Courier New" panose="02070309020205020404" pitchFamily="49" charset="0"/>
              </a:rPr>
              <a:t>(</a:t>
            </a:r>
            <a:r>
              <a:rPr lang="en-US" altLang="cs-CZ" sz="2400" b="1" dirty="0" err="1" smtClean="0">
                <a:latin typeface="Courier New" panose="02070309020205020404" pitchFamily="49" charset="0"/>
              </a:rPr>
              <a:t>sizeof</a:t>
            </a:r>
            <a:r>
              <a:rPr lang="en-US" altLang="cs-CZ" sz="2400" dirty="0" smtClean="0">
                <a:latin typeface="Courier New" panose="02070309020205020404" pitchFamily="49" charset="0"/>
              </a:rPr>
              <a:t>(T</a:t>
            </a:r>
            <a:r>
              <a:rPr lang="cs-CZ" altLang="cs-CZ" sz="2400" dirty="0" smtClean="0">
                <a:latin typeface="Courier New" panose="02070309020205020404" pitchFamily="49" charset="0"/>
              </a:rPr>
              <a:t>P</a:t>
            </a:r>
            <a:r>
              <a:rPr lang="en-US" altLang="cs-CZ" sz="2400" dirty="0" err="1" smtClean="0">
                <a:latin typeface="Courier New" panose="02070309020205020404" pitchFamily="49" charset="0"/>
              </a:rPr>
              <a:t>olozka</a:t>
            </a:r>
            <a:r>
              <a:rPr lang="en-US" altLang="cs-CZ" sz="2400" dirty="0" smtClean="0">
                <a:latin typeface="Courier New" panose="02070309020205020404" pitchFamily="49" charset="0"/>
              </a:rPr>
              <a:t>));</a:t>
            </a:r>
          </a:p>
          <a:p>
            <a:pPr marL="0" indent="0" defTabSz="952500">
              <a:buFontTx/>
              <a:buNone/>
            </a:pPr>
            <a:r>
              <a:rPr lang="en-US" altLang="cs-CZ" sz="2400" dirty="0" smtClean="0">
                <a:latin typeface="Courier New" panose="02070309020205020404" pitchFamily="49" charset="0"/>
              </a:rPr>
              <a:t>  nova -&gt; </a:t>
            </a:r>
            <a:r>
              <a:rPr lang="en-US" altLang="cs-CZ" sz="2400" dirty="0" err="1" smtClean="0">
                <a:latin typeface="Courier New" panose="02070309020205020404" pitchFamily="49" charset="0"/>
              </a:rPr>
              <a:t>prvek</a:t>
            </a:r>
            <a:r>
              <a:rPr lang="en-US" altLang="cs-CZ" sz="2400" dirty="0" smtClean="0">
                <a:latin typeface="Courier New" panose="02070309020205020404" pitchFamily="49" charset="0"/>
              </a:rPr>
              <a:t> = </a:t>
            </a:r>
            <a:r>
              <a:rPr lang="en-US" altLang="cs-CZ" sz="2400" dirty="0" err="1" smtClean="0">
                <a:latin typeface="Courier New" panose="02070309020205020404" pitchFamily="49" charset="0"/>
              </a:rPr>
              <a:t>cislo</a:t>
            </a:r>
            <a:r>
              <a:rPr lang="en-US" altLang="cs-CZ" sz="2400" dirty="0" smtClean="0">
                <a:latin typeface="Courier New" panose="02070309020205020404" pitchFamily="49" charset="0"/>
              </a:rPr>
              <a:t>; nova -&gt; </a:t>
            </a:r>
            <a:r>
              <a:rPr lang="en-US" altLang="cs-CZ" sz="2400" dirty="0" err="1" smtClean="0">
                <a:latin typeface="Courier New" panose="02070309020205020404" pitchFamily="49" charset="0"/>
              </a:rPr>
              <a:t>dalsi</a:t>
            </a:r>
            <a:r>
              <a:rPr lang="en-US" altLang="cs-CZ" sz="2400" dirty="0" smtClean="0">
                <a:latin typeface="Courier New" panose="02070309020205020404" pitchFamily="49" charset="0"/>
              </a:rPr>
              <a:t>=NULL;</a:t>
            </a:r>
          </a:p>
          <a:p>
            <a:pPr marL="0" indent="0" defTabSz="952500">
              <a:buFontTx/>
              <a:buNone/>
            </a:pPr>
            <a:r>
              <a:rPr lang="en-US" altLang="cs-CZ" sz="2400" dirty="0" smtClean="0">
                <a:latin typeface="Courier New" panose="02070309020205020404" pitchFamily="49" charset="0"/>
              </a:rPr>
              <a:t>  </a:t>
            </a:r>
            <a:r>
              <a:rPr lang="en-US" altLang="cs-CZ" sz="2400" b="1" dirty="0" smtClean="0">
                <a:latin typeface="Courier New" panose="02070309020205020404" pitchFamily="49" charset="0"/>
              </a:rPr>
              <a:t>if</a:t>
            </a:r>
            <a:r>
              <a:rPr lang="cs-CZ" altLang="cs-CZ" sz="2400" b="1" dirty="0" smtClean="0">
                <a:latin typeface="Courier New" panose="02070309020205020404" pitchFamily="49" charset="0"/>
              </a:rPr>
              <a:t> </a:t>
            </a:r>
            <a:r>
              <a:rPr lang="en-US" altLang="cs-CZ" sz="2400" dirty="0" smtClean="0">
                <a:latin typeface="Courier New" panose="02070309020205020404" pitchFamily="49" charset="0"/>
              </a:rPr>
              <a:t>(</a:t>
            </a:r>
            <a:r>
              <a:rPr lang="en-US" altLang="cs-CZ" sz="2400" dirty="0" err="1" smtClean="0">
                <a:latin typeface="Courier New" panose="02070309020205020404" pitchFamily="49" charset="0"/>
              </a:rPr>
              <a:t>seznam</a:t>
            </a:r>
            <a:r>
              <a:rPr lang="en-US" altLang="cs-CZ" sz="2400" dirty="0" smtClean="0">
                <a:latin typeface="Courier New" panose="02070309020205020404" pitchFamily="49" charset="0"/>
              </a:rPr>
              <a:t> -&gt; </a:t>
            </a:r>
            <a:r>
              <a:rPr lang="en-US" altLang="cs-CZ" sz="2400" dirty="0" err="1" smtClean="0">
                <a:latin typeface="Courier New" panose="02070309020205020404" pitchFamily="49" charset="0"/>
              </a:rPr>
              <a:t>zacatek</a:t>
            </a:r>
            <a:r>
              <a:rPr lang="en-US" altLang="cs-CZ" sz="2400" dirty="0" smtClean="0">
                <a:latin typeface="Courier New" panose="02070309020205020404" pitchFamily="49" charset="0"/>
              </a:rPr>
              <a:t> != NULL)</a:t>
            </a:r>
          </a:p>
          <a:p>
            <a:pPr marL="0" indent="0" defTabSz="952500">
              <a:buFontTx/>
              <a:buNone/>
            </a:pPr>
            <a:r>
              <a:rPr lang="en-US" altLang="cs-CZ" sz="2400" dirty="0" smtClean="0">
                <a:latin typeface="Courier New" panose="02070309020205020404" pitchFamily="49" charset="0"/>
              </a:rPr>
              <a:t>  {</a:t>
            </a:r>
          </a:p>
          <a:p>
            <a:pPr marL="0" indent="0" defTabSz="952500">
              <a:buFontTx/>
              <a:buNone/>
            </a:pPr>
            <a:r>
              <a:rPr lang="en-US" altLang="cs-CZ" sz="2400" dirty="0" smtClean="0">
                <a:latin typeface="Courier New" panose="02070309020205020404" pitchFamily="49" charset="0"/>
              </a:rPr>
              <a:t>    </a:t>
            </a:r>
            <a:r>
              <a:rPr lang="en-US" altLang="cs-CZ" sz="2400" dirty="0" err="1" smtClean="0">
                <a:latin typeface="Courier New" panose="02070309020205020404" pitchFamily="49" charset="0"/>
              </a:rPr>
              <a:t>seznam</a:t>
            </a:r>
            <a:r>
              <a:rPr lang="en-US" altLang="cs-CZ" sz="2400" dirty="0" smtClean="0">
                <a:latin typeface="Courier New" panose="02070309020205020404" pitchFamily="49" charset="0"/>
              </a:rPr>
              <a:t> -&gt; </a:t>
            </a:r>
            <a:r>
              <a:rPr lang="en-US" altLang="cs-CZ" sz="2400" dirty="0" err="1" smtClean="0">
                <a:latin typeface="Courier New" panose="02070309020205020404" pitchFamily="49" charset="0"/>
              </a:rPr>
              <a:t>konec</a:t>
            </a:r>
            <a:r>
              <a:rPr lang="en-US" altLang="cs-CZ" sz="2400" dirty="0" smtClean="0">
                <a:latin typeface="Courier New" panose="02070309020205020404" pitchFamily="49" charset="0"/>
              </a:rPr>
              <a:t> -&gt; </a:t>
            </a:r>
            <a:r>
              <a:rPr lang="en-US" altLang="cs-CZ" sz="2400" dirty="0" err="1" smtClean="0">
                <a:latin typeface="Courier New" panose="02070309020205020404" pitchFamily="49" charset="0"/>
              </a:rPr>
              <a:t>dalsi</a:t>
            </a:r>
            <a:r>
              <a:rPr lang="en-US" altLang="cs-CZ" sz="2400" dirty="0" smtClean="0">
                <a:latin typeface="Courier New" panose="02070309020205020404" pitchFamily="49" charset="0"/>
              </a:rPr>
              <a:t> = nova;</a:t>
            </a:r>
          </a:p>
          <a:p>
            <a:pPr marL="0" indent="0" defTabSz="952500">
              <a:buFontTx/>
              <a:buNone/>
            </a:pPr>
            <a:r>
              <a:rPr lang="en-US" altLang="cs-CZ" sz="2400" dirty="0" smtClean="0">
                <a:latin typeface="Courier New" panose="02070309020205020404" pitchFamily="49" charset="0"/>
              </a:rPr>
              <a:t>    </a:t>
            </a:r>
            <a:r>
              <a:rPr lang="en-US" altLang="cs-CZ" sz="2400" dirty="0" err="1" smtClean="0">
                <a:latin typeface="Courier New" panose="02070309020205020404" pitchFamily="49" charset="0"/>
              </a:rPr>
              <a:t>seznam</a:t>
            </a:r>
            <a:r>
              <a:rPr lang="en-US" altLang="cs-CZ" sz="2400" dirty="0" smtClean="0">
                <a:latin typeface="Courier New" panose="02070309020205020404" pitchFamily="49" charset="0"/>
              </a:rPr>
              <a:t> -&gt; </a:t>
            </a:r>
            <a:r>
              <a:rPr lang="en-US" altLang="cs-CZ" sz="2400" dirty="0" err="1" smtClean="0">
                <a:latin typeface="Courier New" panose="02070309020205020404" pitchFamily="49" charset="0"/>
              </a:rPr>
              <a:t>konec</a:t>
            </a:r>
            <a:r>
              <a:rPr lang="en-US" altLang="cs-CZ" sz="2400" dirty="0" smtClean="0">
                <a:latin typeface="Courier New" panose="02070309020205020404" pitchFamily="49" charset="0"/>
              </a:rPr>
              <a:t> = nova;</a:t>
            </a:r>
          </a:p>
          <a:p>
            <a:pPr marL="0" indent="0" defTabSz="952500">
              <a:buFontTx/>
              <a:buNone/>
            </a:pPr>
            <a:r>
              <a:rPr lang="en-US" altLang="cs-CZ" sz="2400" dirty="0" smtClean="0">
                <a:latin typeface="Courier New" panose="02070309020205020404" pitchFamily="49" charset="0"/>
              </a:rPr>
              <a:t>  }</a:t>
            </a:r>
          </a:p>
          <a:p>
            <a:pPr marL="190500" lvl="1" indent="0" defTabSz="952500">
              <a:buFontTx/>
              <a:buNone/>
            </a:pPr>
            <a:r>
              <a:rPr lang="cs-CZ" altLang="cs-CZ" sz="2400" dirty="0" smtClean="0">
                <a:latin typeface="Courier New" panose="02070309020205020404" pitchFamily="49" charset="0"/>
              </a:rPr>
              <a:t> </a:t>
            </a:r>
            <a:r>
              <a:rPr lang="cs-CZ" altLang="cs-CZ" sz="2400" b="1" dirty="0" err="1" smtClean="0">
                <a:latin typeface="Courier New" panose="02070309020205020404" pitchFamily="49" charset="0"/>
              </a:rPr>
              <a:t>else</a:t>
            </a:r>
            <a:r>
              <a:rPr lang="cs-CZ" altLang="cs-CZ" sz="2400" dirty="0" smtClean="0">
                <a:latin typeface="Courier New" panose="02070309020205020404" pitchFamily="49" charset="0"/>
              </a:rPr>
              <a:t> { seznam -&gt; konec = nova;</a:t>
            </a:r>
          </a:p>
          <a:p>
            <a:pPr marL="0" indent="0" defTabSz="952500">
              <a:buFontTx/>
              <a:buNone/>
            </a:pPr>
            <a:r>
              <a:rPr lang="cs-CZ" altLang="cs-CZ" sz="2400" dirty="0" smtClean="0">
                <a:latin typeface="Courier New" panose="02070309020205020404" pitchFamily="49" charset="0"/>
              </a:rPr>
              <a:t>         seznam -&gt; </a:t>
            </a:r>
            <a:r>
              <a:rPr lang="cs-CZ" altLang="cs-CZ" sz="2400" dirty="0" err="1" smtClean="0">
                <a:latin typeface="Courier New" panose="02070309020205020404" pitchFamily="49" charset="0"/>
              </a:rPr>
              <a:t>zacatek</a:t>
            </a:r>
            <a:r>
              <a:rPr lang="cs-CZ" altLang="cs-CZ" sz="2400" dirty="0" smtClean="0">
                <a:latin typeface="Courier New" panose="02070309020205020404" pitchFamily="49" charset="0"/>
              </a:rPr>
              <a:t> = nova; }</a:t>
            </a:r>
          </a:p>
          <a:p>
            <a:pPr marL="0" indent="0" defTabSz="952500">
              <a:buFontTx/>
              <a:buNone/>
            </a:pPr>
            <a:r>
              <a:rPr lang="cs-CZ" altLang="cs-CZ" sz="2400" dirty="0" smtClean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647700"/>
          </a:xfrm>
        </p:spPr>
        <p:txBody>
          <a:bodyPr/>
          <a:lstStyle/>
          <a:p>
            <a:r>
              <a:rPr lang="cs-CZ" altLang="cs-CZ" sz="3600" b="1" smtClean="0"/>
              <a:t>Vložení do seznamu za prvek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772400" cy="1081087"/>
          </a:xfrm>
        </p:spPr>
        <p:txBody>
          <a:bodyPr/>
          <a:lstStyle/>
          <a:p>
            <a:pPr marL="609600" indent="-609600">
              <a:buFontTx/>
              <a:buAutoNum type="arabicParenR"/>
            </a:pPr>
            <a:r>
              <a:rPr lang="cs-CZ" altLang="cs-CZ" smtClean="0"/>
              <a:t>dynamicky vytvořím novou položku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39750" y="2911475"/>
            <a:ext cx="1673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zacatek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7527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2981325" y="3759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3319" name="Oval 7"/>
          <p:cNvSpPr>
            <a:spLocks noChangeAspect="1" noChangeArrowheads="1"/>
          </p:cNvSpPr>
          <p:nvPr/>
        </p:nvSpPr>
        <p:spPr bwMode="auto">
          <a:xfrm>
            <a:off x="2905125" y="36909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22955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360613" y="34544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3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43529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4581525" y="3759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3324" name="Oval 12"/>
          <p:cNvSpPr>
            <a:spLocks noChangeAspect="1" noChangeArrowheads="1"/>
          </p:cNvSpPr>
          <p:nvPr/>
        </p:nvSpPr>
        <p:spPr bwMode="auto">
          <a:xfrm>
            <a:off x="4505325" y="36909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38957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924300" y="349726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1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59531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54959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5561013" y="34544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3</a:t>
            </a: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5953125" y="3454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11525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1381125" y="3759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3333" name="Oval 21"/>
          <p:cNvSpPr>
            <a:spLocks noChangeAspect="1" noChangeArrowheads="1"/>
          </p:cNvSpPr>
          <p:nvPr/>
        </p:nvSpPr>
        <p:spPr bwMode="auto">
          <a:xfrm>
            <a:off x="1304925" y="36909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5645150" y="2565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6276975" y="2638425"/>
            <a:ext cx="1247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konec</a:t>
            </a:r>
          </a:p>
        </p:txBody>
      </p:sp>
      <p:sp>
        <p:nvSpPr>
          <p:cNvPr id="13336" name="Oval 24"/>
          <p:cNvSpPr>
            <a:spLocks noChangeAspect="1" noChangeArrowheads="1"/>
          </p:cNvSpPr>
          <p:nvPr/>
        </p:nvSpPr>
        <p:spPr bwMode="auto">
          <a:xfrm>
            <a:off x="5813425" y="2781300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5886450" y="2854325"/>
            <a:ext cx="0" cy="576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3946525" y="5986463"/>
            <a:ext cx="1035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nova</a:t>
            </a:r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3516313" y="4691063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3119438" y="4691063"/>
            <a:ext cx="419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5</a:t>
            </a:r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 flipH="1">
            <a:off x="3516313" y="4691063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3059113" y="4691063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43" name="Oval 31"/>
          <p:cNvSpPr>
            <a:spLocks noChangeAspect="1" noChangeArrowheads="1"/>
          </p:cNvSpPr>
          <p:nvPr/>
        </p:nvSpPr>
        <p:spPr bwMode="auto">
          <a:xfrm>
            <a:off x="3421063" y="6130925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 flipH="1" flipV="1">
            <a:off x="3492500" y="5338763"/>
            <a:ext cx="1588" cy="865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3345" name="Rectangle 33"/>
          <p:cNvSpPr>
            <a:spLocks noChangeArrowheads="1"/>
          </p:cNvSpPr>
          <p:nvPr/>
        </p:nvSpPr>
        <p:spPr bwMode="auto">
          <a:xfrm>
            <a:off x="3276600" y="5915025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2484438" y="2565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3116263" y="2638425"/>
            <a:ext cx="1247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prvek</a:t>
            </a:r>
          </a:p>
        </p:txBody>
      </p:sp>
      <p:sp>
        <p:nvSpPr>
          <p:cNvPr id="13348" name="Oval 36"/>
          <p:cNvSpPr>
            <a:spLocks noChangeAspect="1" noChangeArrowheads="1"/>
          </p:cNvSpPr>
          <p:nvPr/>
        </p:nvSpPr>
        <p:spPr bwMode="auto">
          <a:xfrm>
            <a:off x="2652713" y="2781300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>
            <a:off x="2725738" y="2854325"/>
            <a:ext cx="0" cy="576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647700"/>
          </a:xfrm>
        </p:spPr>
        <p:txBody>
          <a:bodyPr/>
          <a:lstStyle/>
          <a:p>
            <a:r>
              <a:rPr lang="cs-CZ" altLang="cs-CZ" sz="3600" b="1" smtClean="0"/>
              <a:t>Vložení do seznamu za prvek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772400" cy="1081087"/>
          </a:xfrm>
        </p:spPr>
        <p:txBody>
          <a:bodyPr/>
          <a:lstStyle/>
          <a:p>
            <a:pPr marL="609600" indent="-609600">
              <a:buFontTx/>
              <a:buAutoNum type="arabicParenR" startAt="2"/>
            </a:pPr>
            <a:r>
              <a:rPr lang="cs-CZ" altLang="cs-CZ" smtClean="0"/>
              <a:t>prováži nový prvek se seznamem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39750" y="2911475"/>
            <a:ext cx="1673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zacatek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7527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4342" name="Oval 7"/>
          <p:cNvSpPr>
            <a:spLocks noChangeAspect="1" noChangeArrowheads="1"/>
          </p:cNvSpPr>
          <p:nvPr/>
        </p:nvSpPr>
        <p:spPr bwMode="auto">
          <a:xfrm>
            <a:off x="2905125" y="36909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22955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2360613" y="34544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3</a:t>
            </a: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43529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4346" name="Line 11"/>
          <p:cNvSpPr>
            <a:spLocks noChangeShapeType="1"/>
          </p:cNvSpPr>
          <p:nvPr/>
        </p:nvSpPr>
        <p:spPr bwMode="auto">
          <a:xfrm>
            <a:off x="4581525" y="3759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347" name="Oval 12"/>
          <p:cNvSpPr>
            <a:spLocks noChangeAspect="1" noChangeArrowheads="1"/>
          </p:cNvSpPr>
          <p:nvPr/>
        </p:nvSpPr>
        <p:spPr bwMode="auto">
          <a:xfrm>
            <a:off x="4505325" y="36909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38957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4349" name="Text Box 14"/>
          <p:cNvSpPr txBox="1">
            <a:spLocks noChangeArrowheads="1"/>
          </p:cNvSpPr>
          <p:nvPr/>
        </p:nvSpPr>
        <p:spPr bwMode="auto">
          <a:xfrm>
            <a:off x="3924300" y="349726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1</a:t>
            </a:r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59531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54959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4352" name="Text Box 17"/>
          <p:cNvSpPr txBox="1">
            <a:spLocks noChangeArrowheads="1"/>
          </p:cNvSpPr>
          <p:nvPr/>
        </p:nvSpPr>
        <p:spPr bwMode="auto">
          <a:xfrm>
            <a:off x="5561013" y="34544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3</a:t>
            </a:r>
          </a:p>
        </p:txBody>
      </p:sp>
      <p:sp>
        <p:nvSpPr>
          <p:cNvPr id="14353" name="Line 18"/>
          <p:cNvSpPr>
            <a:spLocks noChangeShapeType="1"/>
          </p:cNvSpPr>
          <p:nvPr/>
        </p:nvSpPr>
        <p:spPr bwMode="auto">
          <a:xfrm flipH="1">
            <a:off x="5953125" y="3454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354" name="Rectangle 19"/>
          <p:cNvSpPr>
            <a:spLocks noChangeArrowheads="1"/>
          </p:cNvSpPr>
          <p:nvPr/>
        </p:nvSpPr>
        <p:spPr bwMode="auto">
          <a:xfrm>
            <a:off x="11525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4355" name="Line 20"/>
          <p:cNvSpPr>
            <a:spLocks noChangeShapeType="1"/>
          </p:cNvSpPr>
          <p:nvPr/>
        </p:nvSpPr>
        <p:spPr bwMode="auto">
          <a:xfrm>
            <a:off x="1381125" y="3759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356" name="Oval 21"/>
          <p:cNvSpPr>
            <a:spLocks noChangeAspect="1" noChangeArrowheads="1"/>
          </p:cNvSpPr>
          <p:nvPr/>
        </p:nvSpPr>
        <p:spPr bwMode="auto">
          <a:xfrm>
            <a:off x="1304925" y="36909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4357" name="Rectangle 22"/>
          <p:cNvSpPr>
            <a:spLocks noChangeArrowheads="1"/>
          </p:cNvSpPr>
          <p:nvPr/>
        </p:nvSpPr>
        <p:spPr bwMode="auto">
          <a:xfrm>
            <a:off x="5645150" y="2565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4358" name="Text Box 23"/>
          <p:cNvSpPr txBox="1">
            <a:spLocks noChangeArrowheads="1"/>
          </p:cNvSpPr>
          <p:nvPr/>
        </p:nvSpPr>
        <p:spPr bwMode="auto">
          <a:xfrm>
            <a:off x="6276975" y="2638425"/>
            <a:ext cx="1247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konec</a:t>
            </a:r>
          </a:p>
        </p:txBody>
      </p:sp>
      <p:sp>
        <p:nvSpPr>
          <p:cNvPr id="14359" name="Oval 24"/>
          <p:cNvSpPr>
            <a:spLocks noChangeAspect="1" noChangeArrowheads="1"/>
          </p:cNvSpPr>
          <p:nvPr/>
        </p:nvSpPr>
        <p:spPr bwMode="auto">
          <a:xfrm>
            <a:off x="5813425" y="2781300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4360" name="Line 25"/>
          <p:cNvSpPr>
            <a:spLocks noChangeShapeType="1"/>
          </p:cNvSpPr>
          <p:nvPr/>
        </p:nvSpPr>
        <p:spPr bwMode="auto">
          <a:xfrm>
            <a:off x="5886450" y="2854325"/>
            <a:ext cx="0" cy="576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4361" name="Text Box 26"/>
          <p:cNvSpPr txBox="1">
            <a:spLocks noChangeArrowheads="1"/>
          </p:cNvSpPr>
          <p:nvPr/>
        </p:nvSpPr>
        <p:spPr bwMode="auto">
          <a:xfrm>
            <a:off x="3946525" y="5986463"/>
            <a:ext cx="1035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nova</a:t>
            </a:r>
          </a:p>
        </p:txBody>
      </p:sp>
      <p:sp>
        <p:nvSpPr>
          <p:cNvPr id="14362" name="Rectangle 27"/>
          <p:cNvSpPr>
            <a:spLocks noChangeArrowheads="1"/>
          </p:cNvSpPr>
          <p:nvPr/>
        </p:nvSpPr>
        <p:spPr bwMode="auto">
          <a:xfrm>
            <a:off x="3516313" y="4691063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4363" name="Text Box 28"/>
          <p:cNvSpPr txBox="1">
            <a:spLocks noChangeArrowheads="1"/>
          </p:cNvSpPr>
          <p:nvPr/>
        </p:nvSpPr>
        <p:spPr bwMode="auto">
          <a:xfrm>
            <a:off x="3119438" y="4691063"/>
            <a:ext cx="419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5</a:t>
            </a:r>
          </a:p>
        </p:txBody>
      </p:sp>
      <p:sp>
        <p:nvSpPr>
          <p:cNvPr id="14364" name="Rectangle 30"/>
          <p:cNvSpPr>
            <a:spLocks noChangeArrowheads="1"/>
          </p:cNvSpPr>
          <p:nvPr/>
        </p:nvSpPr>
        <p:spPr bwMode="auto">
          <a:xfrm>
            <a:off x="3059113" y="4691063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4365" name="Oval 31"/>
          <p:cNvSpPr>
            <a:spLocks noChangeAspect="1" noChangeArrowheads="1"/>
          </p:cNvSpPr>
          <p:nvPr/>
        </p:nvSpPr>
        <p:spPr bwMode="auto">
          <a:xfrm>
            <a:off x="3421063" y="6130925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4366" name="Line 32"/>
          <p:cNvSpPr>
            <a:spLocks noChangeShapeType="1"/>
          </p:cNvSpPr>
          <p:nvPr/>
        </p:nvSpPr>
        <p:spPr bwMode="auto">
          <a:xfrm flipH="1" flipV="1">
            <a:off x="3492500" y="5338763"/>
            <a:ext cx="1588" cy="865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4367" name="Rectangle 33"/>
          <p:cNvSpPr>
            <a:spLocks noChangeArrowheads="1"/>
          </p:cNvSpPr>
          <p:nvPr/>
        </p:nvSpPr>
        <p:spPr bwMode="auto">
          <a:xfrm>
            <a:off x="3276600" y="5915025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4368" name="Rectangle 34"/>
          <p:cNvSpPr>
            <a:spLocks noChangeArrowheads="1"/>
          </p:cNvSpPr>
          <p:nvPr/>
        </p:nvSpPr>
        <p:spPr bwMode="auto">
          <a:xfrm>
            <a:off x="2484438" y="2565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4369" name="Text Box 35"/>
          <p:cNvSpPr txBox="1">
            <a:spLocks noChangeArrowheads="1"/>
          </p:cNvSpPr>
          <p:nvPr/>
        </p:nvSpPr>
        <p:spPr bwMode="auto">
          <a:xfrm>
            <a:off x="3116263" y="2638425"/>
            <a:ext cx="1247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prvek</a:t>
            </a:r>
          </a:p>
        </p:txBody>
      </p:sp>
      <p:sp>
        <p:nvSpPr>
          <p:cNvPr id="14370" name="Oval 36"/>
          <p:cNvSpPr>
            <a:spLocks noChangeAspect="1" noChangeArrowheads="1"/>
          </p:cNvSpPr>
          <p:nvPr/>
        </p:nvSpPr>
        <p:spPr bwMode="auto">
          <a:xfrm>
            <a:off x="2652713" y="2781300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4371" name="Line 37"/>
          <p:cNvSpPr>
            <a:spLocks noChangeShapeType="1"/>
          </p:cNvSpPr>
          <p:nvPr/>
        </p:nvSpPr>
        <p:spPr bwMode="auto">
          <a:xfrm>
            <a:off x="2725738" y="2854325"/>
            <a:ext cx="0" cy="576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4372" name="Oval 38"/>
          <p:cNvSpPr>
            <a:spLocks noChangeAspect="1" noChangeArrowheads="1"/>
          </p:cNvSpPr>
          <p:nvPr/>
        </p:nvSpPr>
        <p:spPr bwMode="auto">
          <a:xfrm>
            <a:off x="3706813" y="4940300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4373" name="Freeform 39"/>
          <p:cNvSpPr>
            <a:spLocks/>
          </p:cNvSpPr>
          <p:nvPr/>
        </p:nvSpPr>
        <p:spPr bwMode="auto">
          <a:xfrm>
            <a:off x="3517900" y="3738563"/>
            <a:ext cx="803275" cy="1292225"/>
          </a:xfrm>
          <a:custGeom>
            <a:avLst/>
            <a:gdLst>
              <a:gd name="T0" fmla="*/ 2147483646 w 506"/>
              <a:gd name="T1" fmla="*/ 2147483646 h 814"/>
              <a:gd name="T2" fmla="*/ 2147483646 w 506"/>
              <a:gd name="T3" fmla="*/ 2147483646 h 814"/>
              <a:gd name="T4" fmla="*/ 2147483646 w 506"/>
              <a:gd name="T5" fmla="*/ 2147483646 h 814"/>
              <a:gd name="T6" fmla="*/ 2147483646 w 506"/>
              <a:gd name="T7" fmla="*/ 2147483646 h 814"/>
              <a:gd name="T8" fmla="*/ 2147483646 w 506"/>
              <a:gd name="T9" fmla="*/ 2147483646 h 814"/>
              <a:gd name="T10" fmla="*/ 2147483646 w 506"/>
              <a:gd name="T11" fmla="*/ 2147483646 h 814"/>
              <a:gd name="T12" fmla="*/ 2147483646 w 506"/>
              <a:gd name="T13" fmla="*/ 2147483646 h 814"/>
              <a:gd name="T14" fmla="*/ 2147483646 w 506"/>
              <a:gd name="T15" fmla="*/ 2147483646 h 814"/>
              <a:gd name="T16" fmla="*/ 2147483646 w 506"/>
              <a:gd name="T17" fmla="*/ 2147483646 h 814"/>
              <a:gd name="T18" fmla="*/ 2147483646 w 506"/>
              <a:gd name="T19" fmla="*/ 2147483646 h 8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06" h="814">
                <a:moveTo>
                  <a:pt x="210" y="803"/>
                </a:moveTo>
                <a:cubicBezTo>
                  <a:pt x="239" y="803"/>
                  <a:pt x="336" y="814"/>
                  <a:pt x="382" y="801"/>
                </a:cubicBezTo>
                <a:cubicBezTo>
                  <a:pt x="428" y="788"/>
                  <a:pt x="467" y="761"/>
                  <a:pt x="484" y="723"/>
                </a:cubicBezTo>
                <a:cubicBezTo>
                  <a:pt x="501" y="685"/>
                  <a:pt x="506" y="617"/>
                  <a:pt x="484" y="573"/>
                </a:cubicBezTo>
                <a:cubicBezTo>
                  <a:pt x="462" y="529"/>
                  <a:pt x="402" y="491"/>
                  <a:pt x="352" y="459"/>
                </a:cubicBezTo>
                <a:cubicBezTo>
                  <a:pt x="302" y="427"/>
                  <a:pt x="236" y="411"/>
                  <a:pt x="184" y="381"/>
                </a:cubicBezTo>
                <a:cubicBezTo>
                  <a:pt x="132" y="351"/>
                  <a:pt x="69" y="320"/>
                  <a:pt x="40" y="279"/>
                </a:cubicBezTo>
                <a:cubicBezTo>
                  <a:pt x="11" y="238"/>
                  <a:pt x="0" y="178"/>
                  <a:pt x="10" y="135"/>
                </a:cubicBezTo>
                <a:cubicBezTo>
                  <a:pt x="20" y="92"/>
                  <a:pt x="60" y="42"/>
                  <a:pt x="100" y="21"/>
                </a:cubicBezTo>
                <a:cubicBezTo>
                  <a:pt x="140" y="0"/>
                  <a:pt x="219" y="11"/>
                  <a:pt x="250" y="9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4374" name="Freeform 40"/>
          <p:cNvSpPr>
            <a:spLocks/>
          </p:cNvSpPr>
          <p:nvPr/>
        </p:nvSpPr>
        <p:spPr bwMode="auto">
          <a:xfrm>
            <a:off x="2635250" y="3732213"/>
            <a:ext cx="777875" cy="1281112"/>
          </a:xfrm>
          <a:custGeom>
            <a:avLst/>
            <a:gdLst>
              <a:gd name="T0" fmla="*/ 2147483646 w 490"/>
              <a:gd name="T1" fmla="*/ 2147483646 h 774"/>
              <a:gd name="T2" fmla="*/ 2147483646 w 490"/>
              <a:gd name="T3" fmla="*/ 2147483646 h 774"/>
              <a:gd name="T4" fmla="*/ 2147483646 w 490"/>
              <a:gd name="T5" fmla="*/ 2147483646 h 774"/>
              <a:gd name="T6" fmla="*/ 2147483646 w 490"/>
              <a:gd name="T7" fmla="*/ 2147483646 h 774"/>
              <a:gd name="T8" fmla="*/ 2147483646 w 490"/>
              <a:gd name="T9" fmla="*/ 2147483646 h 774"/>
              <a:gd name="T10" fmla="*/ 2147483646 w 490"/>
              <a:gd name="T11" fmla="*/ 2147483646 h 774"/>
              <a:gd name="T12" fmla="*/ 2147483646 w 490"/>
              <a:gd name="T13" fmla="*/ 2147483646 h 774"/>
              <a:gd name="T14" fmla="*/ 2147483646 w 490"/>
              <a:gd name="T15" fmla="*/ 2147483646 h 774"/>
              <a:gd name="T16" fmla="*/ 2147483646 w 490"/>
              <a:gd name="T17" fmla="*/ 2147483646 h 774"/>
              <a:gd name="T18" fmla="*/ 2147483646 w 490"/>
              <a:gd name="T19" fmla="*/ 2147483646 h 77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90" h="774">
                <a:moveTo>
                  <a:pt x="218" y="13"/>
                </a:moveTo>
                <a:cubicBezTo>
                  <a:pt x="236" y="13"/>
                  <a:pt x="290" y="11"/>
                  <a:pt x="326" y="13"/>
                </a:cubicBezTo>
                <a:cubicBezTo>
                  <a:pt x="362" y="15"/>
                  <a:pt x="407" y="0"/>
                  <a:pt x="434" y="25"/>
                </a:cubicBezTo>
                <a:cubicBezTo>
                  <a:pt x="461" y="50"/>
                  <a:pt x="490" y="112"/>
                  <a:pt x="488" y="163"/>
                </a:cubicBezTo>
                <a:cubicBezTo>
                  <a:pt x="486" y="214"/>
                  <a:pt x="473" y="287"/>
                  <a:pt x="422" y="331"/>
                </a:cubicBezTo>
                <a:cubicBezTo>
                  <a:pt x="371" y="375"/>
                  <a:pt x="245" y="397"/>
                  <a:pt x="182" y="427"/>
                </a:cubicBezTo>
                <a:cubicBezTo>
                  <a:pt x="119" y="457"/>
                  <a:pt x="73" y="476"/>
                  <a:pt x="44" y="511"/>
                </a:cubicBezTo>
                <a:cubicBezTo>
                  <a:pt x="15" y="546"/>
                  <a:pt x="0" y="597"/>
                  <a:pt x="8" y="637"/>
                </a:cubicBezTo>
                <a:cubicBezTo>
                  <a:pt x="16" y="677"/>
                  <a:pt x="46" y="728"/>
                  <a:pt x="92" y="751"/>
                </a:cubicBezTo>
                <a:cubicBezTo>
                  <a:pt x="138" y="774"/>
                  <a:pt x="244" y="769"/>
                  <a:pt x="284" y="773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647700"/>
          </a:xfrm>
        </p:spPr>
        <p:txBody>
          <a:bodyPr/>
          <a:lstStyle/>
          <a:p>
            <a:r>
              <a:rPr lang="cs-CZ" altLang="cs-CZ" sz="3600" b="1" dirty="0" smtClean="0"/>
              <a:t>Problém s mazáním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96975"/>
            <a:ext cx="7772400" cy="1063626"/>
          </a:xfrm>
        </p:spPr>
        <p:txBody>
          <a:bodyPr/>
          <a:lstStyle/>
          <a:p>
            <a:r>
              <a:rPr lang="cs-CZ" altLang="cs-CZ" dirty="0" smtClean="0"/>
              <a:t>potřebuji znát ukazatel na předchozí položku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9750" y="2911475"/>
            <a:ext cx="16882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zacatek</a:t>
            </a:r>
            <a:endParaRPr lang="cs-CZ" altLang="cs-CZ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7527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2981325" y="3759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415" name="Oval 7"/>
          <p:cNvSpPr>
            <a:spLocks noChangeAspect="1" noChangeArrowheads="1"/>
          </p:cNvSpPr>
          <p:nvPr/>
        </p:nvSpPr>
        <p:spPr bwMode="auto">
          <a:xfrm>
            <a:off x="2905125" y="36909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2955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360613" y="34544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3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43529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4581525" y="3759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420" name="Oval 12"/>
          <p:cNvSpPr>
            <a:spLocks noChangeAspect="1" noChangeArrowheads="1"/>
          </p:cNvSpPr>
          <p:nvPr/>
        </p:nvSpPr>
        <p:spPr bwMode="auto">
          <a:xfrm>
            <a:off x="4505325" y="36909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38957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3924300" y="349726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1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59531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54959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5561013" y="34544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3</a:t>
            </a:r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5953125" y="3454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11525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1381125" y="3759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429" name="Oval 21"/>
          <p:cNvSpPr>
            <a:spLocks noChangeAspect="1" noChangeArrowheads="1"/>
          </p:cNvSpPr>
          <p:nvPr/>
        </p:nvSpPr>
        <p:spPr bwMode="auto">
          <a:xfrm>
            <a:off x="1304925" y="36909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5645150" y="2565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6276975" y="2638425"/>
            <a:ext cx="12586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konec</a:t>
            </a:r>
            <a:endParaRPr lang="cs-CZ" altLang="cs-CZ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32" name="Oval 24"/>
          <p:cNvSpPr>
            <a:spLocks noChangeAspect="1" noChangeArrowheads="1"/>
          </p:cNvSpPr>
          <p:nvPr/>
        </p:nvSpPr>
        <p:spPr bwMode="auto">
          <a:xfrm>
            <a:off x="5813425" y="2781300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5886450" y="2854325"/>
            <a:ext cx="0" cy="576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7434" name="Rectangle 34"/>
          <p:cNvSpPr>
            <a:spLocks noChangeArrowheads="1"/>
          </p:cNvSpPr>
          <p:nvPr/>
        </p:nvSpPr>
        <p:spPr bwMode="auto">
          <a:xfrm>
            <a:off x="3994150" y="2565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7435" name="Text Box 35"/>
          <p:cNvSpPr txBox="1">
            <a:spLocks noChangeArrowheads="1"/>
          </p:cNvSpPr>
          <p:nvPr/>
        </p:nvSpPr>
        <p:spPr bwMode="auto">
          <a:xfrm>
            <a:off x="4427538" y="2638425"/>
            <a:ext cx="12586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prvek</a:t>
            </a:r>
            <a:endParaRPr lang="cs-CZ" altLang="cs-CZ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36" name="Oval 36"/>
          <p:cNvSpPr>
            <a:spLocks noChangeAspect="1" noChangeArrowheads="1"/>
          </p:cNvSpPr>
          <p:nvPr/>
        </p:nvSpPr>
        <p:spPr bwMode="auto">
          <a:xfrm>
            <a:off x="4140200" y="2781300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7437" name="Line 37"/>
          <p:cNvSpPr>
            <a:spLocks noChangeShapeType="1"/>
          </p:cNvSpPr>
          <p:nvPr/>
        </p:nvSpPr>
        <p:spPr bwMode="auto">
          <a:xfrm>
            <a:off x="4235450" y="2854325"/>
            <a:ext cx="0" cy="576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17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935038"/>
          </a:xfrm>
        </p:spPr>
        <p:txBody>
          <a:bodyPr/>
          <a:lstStyle/>
          <a:p>
            <a:r>
              <a:rPr lang="cs-CZ" altLang="cs-CZ" sz="3600" b="1" smtClean="0"/>
              <a:t>Obousměrný spojový seznam</a:t>
            </a:r>
            <a:endParaRPr lang="cs-CZ" altLang="cs-CZ" sz="36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55763"/>
            <a:ext cx="7772400" cy="1125537"/>
          </a:xfrm>
        </p:spPr>
        <p:txBody>
          <a:bodyPr/>
          <a:lstStyle/>
          <a:p>
            <a:r>
              <a:rPr lang="cs-CZ" altLang="cs-CZ" smtClean="0"/>
              <a:t>položka obsahuje ukazatel na předchůdce i následníka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458913" y="3500438"/>
            <a:ext cx="1673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zacatek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565400" y="5300663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2794000" y="5516563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367" name="Oval 7"/>
          <p:cNvSpPr>
            <a:spLocks noChangeAspect="1" noChangeArrowheads="1"/>
          </p:cNvSpPr>
          <p:nvPr/>
        </p:nvSpPr>
        <p:spPr bwMode="auto">
          <a:xfrm>
            <a:off x="2717800" y="5445125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108200" y="5300663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173288" y="530066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3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589463" y="5300663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4818063" y="5516563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372" name="Oval 12"/>
          <p:cNvSpPr>
            <a:spLocks noChangeAspect="1" noChangeArrowheads="1"/>
          </p:cNvSpPr>
          <p:nvPr/>
        </p:nvSpPr>
        <p:spPr bwMode="auto">
          <a:xfrm>
            <a:off x="4741863" y="5445125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4132263" y="5300663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4106863" y="530066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1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6635750" y="5300663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6178550" y="5300663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6243638" y="530066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3</a:t>
            </a:r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>
            <a:off x="6635750" y="5300663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379" name="Rectangle 22"/>
          <p:cNvSpPr>
            <a:spLocks noChangeArrowheads="1"/>
          </p:cNvSpPr>
          <p:nvPr/>
        </p:nvSpPr>
        <p:spPr bwMode="auto">
          <a:xfrm>
            <a:off x="6156325" y="4411663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80" name="Text Box 23"/>
          <p:cNvSpPr txBox="1">
            <a:spLocks noChangeArrowheads="1"/>
          </p:cNvSpPr>
          <p:nvPr/>
        </p:nvSpPr>
        <p:spPr bwMode="auto">
          <a:xfrm>
            <a:off x="5795963" y="3500438"/>
            <a:ext cx="1247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konec</a:t>
            </a:r>
          </a:p>
        </p:txBody>
      </p:sp>
      <p:sp>
        <p:nvSpPr>
          <p:cNvPr id="15381" name="Oval 24"/>
          <p:cNvSpPr>
            <a:spLocks noChangeAspect="1" noChangeArrowheads="1"/>
          </p:cNvSpPr>
          <p:nvPr/>
        </p:nvSpPr>
        <p:spPr bwMode="auto">
          <a:xfrm>
            <a:off x="6324600" y="4627563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82" name="Line 25"/>
          <p:cNvSpPr>
            <a:spLocks noChangeShapeType="1"/>
          </p:cNvSpPr>
          <p:nvPr/>
        </p:nvSpPr>
        <p:spPr bwMode="auto">
          <a:xfrm>
            <a:off x="6397625" y="4700588"/>
            <a:ext cx="0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5383" name="Rectangle 26"/>
          <p:cNvSpPr>
            <a:spLocks noChangeArrowheads="1"/>
          </p:cNvSpPr>
          <p:nvPr/>
        </p:nvSpPr>
        <p:spPr bwMode="auto">
          <a:xfrm>
            <a:off x="3675063" y="5300663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84" name="Rectangle 27"/>
          <p:cNvSpPr>
            <a:spLocks noChangeArrowheads="1"/>
          </p:cNvSpPr>
          <p:nvPr/>
        </p:nvSpPr>
        <p:spPr bwMode="auto">
          <a:xfrm>
            <a:off x="5724525" y="5300663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85" name="Line 28"/>
          <p:cNvSpPr>
            <a:spLocks noChangeShapeType="1"/>
          </p:cNvSpPr>
          <p:nvPr/>
        </p:nvSpPr>
        <p:spPr bwMode="auto">
          <a:xfrm>
            <a:off x="5076825" y="5732463"/>
            <a:ext cx="936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15386" name="Oval 29"/>
          <p:cNvSpPr>
            <a:spLocks noChangeAspect="1" noChangeArrowheads="1"/>
          </p:cNvSpPr>
          <p:nvPr/>
        </p:nvSpPr>
        <p:spPr bwMode="auto">
          <a:xfrm>
            <a:off x="5940425" y="5661025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87" name="Line 30"/>
          <p:cNvSpPr>
            <a:spLocks noChangeShapeType="1"/>
          </p:cNvSpPr>
          <p:nvPr/>
        </p:nvSpPr>
        <p:spPr bwMode="auto">
          <a:xfrm>
            <a:off x="2989263" y="5732463"/>
            <a:ext cx="936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15388" name="Oval 31"/>
          <p:cNvSpPr>
            <a:spLocks noChangeAspect="1" noChangeArrowheads="1"/>
          </p:cNvSpPr>
          <p:nvPr/>
        </p:nvSpPr>
        <p:spPr bwMode="auto">
          <a:xfrm>
            <a:off x="3852863" y="5661025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89" name="Rectangle 32"/>
          <p:cNvSpPr>
            <a:spLocks noChangeArrowheads="1"/>
          </p:cNvSpPr>
          <p:nvPr/>
        </p:nvSpPr>
        <p:spPr bwMode="auto">
          <a:xfrm>
            <a:off x="2124075" y="4437063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90" name="Oval 33"/>
          <p:cNvSpPr>
            <a:spLocks noChangeAspect="1" noChangeArrowheads="1"/>
          </p:cNvSpPr>
          <p:nvPr/>
        </p:nvSpPr>
        <p:spPr bwMode="auto">
          <a:xfrm>
            <a:off x="2292350" y="4652963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91" name="Line 34"/>
          <p:cNvSpPr>
            <a:spLocks noChangeShapeType="1"/>
          </p:cNvSpPr>
          <p:nvPr/>
        </p:nvSpPr>
        <p:spPr bwMode="auto">
          <a:xfrm>
            <a:off x="2365375" y="4725988"/>
            <a:ext cx="0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5392" name="Rectangle 35"/>
          <p:cNvSpPr>
            <a:spLocks noChangeArrowheads="1"/>
          </p:cNvSpPr>
          <p:nvPr/>
        </p:nvSpPr>
        <p:spPr bwMode="auto">
          <a:xfrm>
            <a:off x="1666875" y="5300663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93" name="Line 36"/>
          <p:cNvSpPr>
            <a:spLocks noChangeShapeType="1"/>
          </p:cNvSpPr>
          <p:nvPr/>
        </p:nvSpPr>
        <p:spPr bwMode="auto">
          <a:xfrm flipH="1">
            <a:off x="1666875" y="5300663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cs-CZ" altLang="cs-CZ" sz="3600" b="1" dirty="0" smtClean="0"/>
              <a:t>Příklad implementace spojového seznamu</a:t>
            </a:r>
            <a:endParaRPr lang="cs-CZ" altLang="cs-CZ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924800" cy="3438128"/>
          </a:xfrm>
        </p:spPr>
        <p:txBody>
          <a:bodyPr/>
          <a:lstStyle/>
          <a:p>
            <a:r>
              <a:rPr lang="en-US" altLang="cs-CZ" dirty="0" smtClean="0"/>
              <a:t>implementation </a:t>
            </a:r>
            <a:r>
              <a:rPr lang="cs-CZ" altLang="cs-CZ" dirty="0" smtClean="0"/>
              <a:t>telefonního seznam</a:t>
            </a:r>
            <a:endParaRPr lang="en-US" altLang="cs-CZ" dirty="0" smtClean="0"/>
          </a:p>
          <a:p>
            <a:pPr lvl="1"/>
            <a:r>
              <a:rPr lang="cs-CZ" altLang="cs-CZ" dirty="0" smtClean="0"/>
              <a:t>spojový seznam není vhodný pro tento seznam </a:t>
            </a:r>
            <a:r>
              <a:rPr lang="en-US" altLang="cs-CZ" dirty="0" smtClean="0"/>
              <a:t>(</a:t>
            </a:r>
            <a:r>
              <a:rPr lang="cs-CZ" altLang="cs-CZ" dirty="0" smtClean="0"/>
              <a:t>neefektivní vyhledávání), ale jde o ilustrativní příklad</a:t>
            </a:r>
          </a:p>
        </p:txBody>
      </p:sp>
    </p:spTree>
    <p:extLst>
      <p:ext uri="{BB962C8B-B14F-4D97-AF65-F5344CB8AC3E}">
        <p14:creationId xmlns:p14="http://schemas.microsoft.com/office/powerpoint/2010/main" val="291965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 smtClean="0"/>
              <a:t>Fronta</a:t>
            </a:r>
            <a:endParaRPr lang="cs-CZ" altLang="cs-CZ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datová struktura typu FIFO</a:t>
            </a:r>
          </a:p>
          <a:p>
            <a:pPr lvl="1"/>
            <a:r>
              <a:rPr lang="cs-CZ" altLang="cs-CZ" smtClean="0"/>
              <a:t>First In - First Out</a:t>
            </a:r>
          </a:p>
          <a:p>
            <a:r>
              <a:rPr lang="cs-CZ" altLang="cs-CZ" smtClean="0"/>
              <a:t>prvky se odebírají v pořadí, jak byly vkládány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Abstraktní datové typy (ADT)</a:t>
            </a:r>
            <a:endParaRPr lang="en-US" altLang="cs-CZ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abstraktní datový typ</a:t>
            </a:r>
          </a:p>
          <a:p>
            <a:pPr lvl="1"/>
            <a:r>
              <a:rPr lang="cs-CZ" altLang="cs-CZ" smtClean="0"/>
              <a:t>datová struktura + operace nad touto strukturou</a:t>
            </a:r>
          </a:p>
          <a:p>
            <a:r>
              <a:rPr lang="cs-CZ" altLang="cs-CZ" smtClean="0"/>
              <a:t>jsou většinou </a:t>
            </a:r>
            <a:r>
              <a:rPr lang="cs-CZ" altLang="cs-CZ" i="1" smtClean="0"/>
              <a:t>dynamické</a:t>
            </a:r>
          </a:p>
          <a:p>
            <a:pPr lvl="1"/>
            <a:r>
              <a:rPr lang="cs-CZ" altLang="cs-CZ" smtClean="0"/>
              <a:t>velikost (počet prvků) se dynamicky mění</a:t>
            </a:r>
          </a:p>
          <a:p>
            <a:pPr lvl="2"/>
            <a:r>
              <a:rPr lang="cs-CZ" altLang="cs-CZ" smtClean="0"/>
              <a:t>vkládání</a:t>
            </a:r>
          </a:p>
          <a:p>
            <a:pPr lvl="2"/>
            <a:r>
              <a:rPr lang="cs-CZ" altLang="cs-CZ" smtClean="0"/>
              <a:t>výběr prvků</a:t>
            </a:r>
            <a:endParaRPr lang="en-US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3600" i="1" smtClean="0"/>
              <a:t>Možné implementace</a:t>
            </a:r>
            <a:endParaRPr lang="cs-CZ" altLang="cs-CZ" sz="3600" smtClean="0"/>
          </a:p>
          <a:p>
            <a:r>
              <a:rPr lang="cs-CZ" altLang="cs-CZ" smtClean="0"/>
              <a:t>jako spojový seznam</a:t>
            </a:r>
          </a:p>
          <a:p>
            <a:pPr lvl="1"/>
            <a:r>
              <a:rPr lang="cs-CZ" altLang="cs-CZ" smtClean="0"/>
              <a:t>„neomezená“ velikost fronty (omezená pouze velikostí dostupné paměti)</a:t>
            </a:r>
          </a:p>
          <a:p>
            <a:pPr lvl="1"/>
            <a:r>
              <a:rPr lang="cs-CZ" altLang="cs-CZ" smtClean="0"/>
              <a:t>operace vložení prvku znamená vložení prvku na konec seznamu</a:t>
            </a:r>
          </a:p>
          <a:p>
            <a:pPr lvl="1"/>
            <a:r>
              <a:rPr lang="cs-CZ" altLang="cs-CZ" smtClean="0"/>
              <a:t>operace výběr prvku je výběr z čela fronty</a:t>
            </a:r>
          </a:p>
          <a:p>
            <a:r>
              <a:rPr lang="cs-CZ" altLang="cs-CZ" smtClean="0"/>
              <a:t>polem pevné délky</a:t>
            </a:r>
          </a:p>
          <a:p>
            <a:pPr lvl="1"/>
            <a:r>
              <a:rPr lang="cs-CZ" altLang="cs-CZ" smtClean="0"/>
              <a:t>fronta s omezenou velikostí</a:t>
            </a:r>
          </a:p>
          <a:p>
            <a:pPr lvl="1"/>
            <a:r>
              <a:rPr lang="cs-CZ" altLang="cs-CZ" smtClean="0"/>
              <a:t>implementuje se jako tzv. </a:t>
            </a:r>
            <a:r>
              <a:rPr lang="cs-CZ" altLang="cs-CZ" b="1" smtClean="0">
                <a:solidFill>
                  <a:srgbClr val="FF3300"/>
                </a:solidFill>
              </a:rPr>
              <a:t>kruhová fronta</a:t>
            </a:r>
            <a:endParaRPr lang="en-US" altLang="cs-CZ" b="1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altLang="cs-CZ" sz="3600" b="1" smtClean="0"/>
              <a:t>Implementace pomocí spoj. seznamu</a:t>
            </a:r>
            <a:endParaRPr lang="cs-CZ" altLang="cs-CZ" sz="3600" smtClean="0"/>
          </a:p>
          <a:p>
            <a:endParaRPr lang="cs-CZ" altLang="cs-CZ" smtClean="0"/>
          </a:p>
          <a:p>
            <a:r>
              <a:rPr lang="cs-CZ" altLang="cs-CZ" smtClean="0"/>
              <a:t>fronta reprezentována ukazatelem na čelo fronty a poslední prvek ve frontě</a:t>
            </a:r>
          </a:p>
          <a:p>
            <a:r>
              <a:rPr lang="cs-CZ" altLang="cs-CZ" smtClean="0"/>
              <a:t>prvek fronty nese hodnotu a ukazatel na další prvek ve frontě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2800" b="1" smtClean="0">
                <a:latin typeface="Courier New" panose="02070309020205020404" pitchFamily="49" charset="0"/>
              </a:rPr>
              <a:t>typedef struct </a:t>
            </a:r>
            <a:r>
              <a:rPr lang="cs-CZ" altLang="cs-CZ" sz="2800" smtClean="0">
                <a:latin typeface="Courier New" panose="02070309020205020404" pitchFamily="49" charset="0"/>
              </a:rPr>
              <a:t>TPrvek </a:t>
            </a:r>
            <a:r>
              <a:rPr lang="en-US" altLang="cs-CZ" sz="2800" smtClean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800" smtClean="0">
                <a:latin typeface="Courier New" panose="02070309020205020404" pitchFamily="49" charset="0"/>
              </a:rPr>
              <a:t>  </a:t>
            </a:r>
            <a:r>
              <a:rPr lang="en-US" altLang="cs-CZ" sz="2800" b="1" smtClean="0">
                <a:latin typeface="Courier New" panose="02070309020205020404" pitchFamily="49" charset="0"/>
              </a:rPr>
              <a:t>int</a:t>
            </a:r>
            <a:r>
              <a:rPr lang="en-US" altLang="cs-CZ" sz="2800" smtClean="0">
                <a:latin typeface="Courier New" panose="02070309020205020404" pitchFamily="49" charset="0"/>
              </a:rPr>
              <a:t> x;</a:t>
            </a:r>
          </a:p>
          <a:p>
            <a:pPr>
              <a:buFontTx/>
              <a:buNone/>
            </a:pPr>
            <a:r>
              <a:rPr lang="en-US" altLang="cs-CZ" sz="2800" smtClean="0">
                <a:latin typeface="Courier New" panose="02070309020205020404" pitchFamily="49" charset="0"/>
              </a:rPr>
              <a:t>  TPrvek *dalsi;</a:t>
            </a:r>
          </a:p>
          <a:p>
            <a:pPr>
              <a:buFontTx/>
              <a:buNone/>
            </a:pPr>
            <a:r>
              <a:rPr lang="en-US" altLang="cs-CZ" sz="2800" smtClean="0">
                <a:latin typeface="Courier New" panose="02070309020205020404" pitchFamily="49" charset="0"/>
              </a:rPr>
              <a:t>} TPrvek;</a:t>
            </a:r>
          </a:p>
          <a:p>
            <a:pPr>
              <a:buFontTx/>
              <a:buNone/>
            </a:pPr>
            <a:endParaRPr lang="en-US" altLang="cs-CZ" sz="2800" smtClean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800" b="1" smtClean="0">
                <a:latin typeface="Courier New" panose="02070309020205020404" pitchFamily="49" charset="0"/>
              </a:rPr>
              <a:t>typedef struct </a:t>
            </a:r>
            <a:r>
              <a:rPr lang="en-US" altLang="cs-CZ" sz="2800" smtClean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800" smtClean="0">
                <a:latin typeface="Courier New" panose="02070309020205020404" pitchFamily="49" charset="0"/>
              </a:rPr>
              <a:t>  </a:t>
            </a:r>
            <a:r>
              <a:rPr lang="cs-CZ" altLang="cs-CZ" sz="2800" smtClean="0">
                <a:latin typeface="Courier New" panose="02070309020205020404" pitchFamily="49" charset="0"/>
              </a:rPr>
              <a:t>TPrvek *celo;</a:t>
            </a:r>
            <a:endParaRPr lang="en-US" altLang="cs-CZ" sz="2800" smtClean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800" smtClean="0">
                <a:latin typeface="Courier New" panose="02070309020205020404" pitchFamily="49" charset="0"/>
              </a:rPr>
              <a:t>  TPrvek *konec;</a:t>
            </a:r>
          </a:p>
          <a:p>
            <a:pPr>
              <a:buFontTx/>
              <a:buNone/>
            </a:pPr>
            <a:r>
              <a:rPr lang="en-US" altLang="cs-CZ" sz="2800" smtClean="0">
                <a:latin typeface="Courier New" panose="02070309020205020404" pitchFamily="49" charset="0"/>
              </a:rPr>
              <a:t>} TFronta;</a:t>
            </a:r>
            <a:endParaRPr lang="cs-CZ" altLang="cs-CZ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7"/>
          <p:cNvSpPr txBox="1">
            <a:spLocks noChangeArrowheads="1"/>
          </p:cNvSpPr>
          <p:nvPr/>
        </p:nvSpPr>
        <p:spPr bwMode="auto">
          <a:xfrm>
            <a:off x="292100" y="2970213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celo</a:t>
            </a:r>
            <a:endParaRPr lang="cs-CZ" altLang="cs-CZ" sz="2400"/>
          </a:p>
        </p:txBody>
      </p:sp>
      <p:sp>
        <p:nvSpPr>
          <p:cNvPr id="22531" name="Text Box 29"/>
          <p:cNvSpPr txBox="1">
            <a:spLocks noChangeArrowheads="1"/>
          </p:cNvSpPr>
          <p:nvPr/>
        </p:nvSpPr>
        <p:spPr bwMode="auto">
          <a:xfrm>
            <a:off x="1143000" y="2970213"/>
            <a:ext cx="1135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konec</a:t>
            </a:r>
            <a:endParaRPr lang="cs-CZ" altLang="cs-CZ" sz="2400"/>
          </a:p>
        </p:txBody>
      </p:sp>
      <p:sp>
        <p:nvSpPr>
          <p:cNvPr id="22532" name="Text Box 31"/>
          <p:cNvSpPr txBox="1">
            <a:spLocks noChangeArrowheads="1"/>
          </p:cNvSpPr>
          <p:nvPr/>
        </p:nvSpPr>
        <p:spPr bwMode="auto">
          <a:xfrm>
            <a:off x="609600" y="3595688"/>
            <a:ext cx="106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</a:rPr>
              <a:t>NULL</a:t>
            </a:r>
            <a:endParaRPr lang="cs-CZ" altLang="cs-CZ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7"/>
          <p:cNvSpPr txBox="1">
            <a:spLocks noChangeArrowheads="1"/>
          </p:cNvSpPr>
          <p:nvPr/>
        </p:nvSpPr>
        <p:spPr bwMode="auto">
          <a:xfrm>
            <a:off x="292100" y="2970213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celo</a:t>
            </a:r>
            <a:endParaRPr lang="cs-CZ" altLang="cs-CZ" sz="2400"/>
          </a:p>
        </p:txBody>
      </p:sp>
      <p:sp>
        <p:nvSpPr>
          <p:cNvPr id="23555" name="Text Box 29"/>
          <p:cNvSpPr txBox="1">
            <a:spLocks noChangeArrowheads="1"/>
          </p:cNvSpPr>
          <p:nvPr/>
        </p:nvSpPr>
        <p:spPr bwMode="auto">
          <a:xfrm>
            <a:off x="1143000" y="2970213"/>
            <a:ext cx="1135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konec</a:t>
            </a:r>
            <a:endParaRPr lang="cs-CZ" altLang="cs-CZ" sz="2400"/>
          </a:p>
        </p:txBody>
      </p:sp>
      <p:sp>
        <p:nvSpPr>
          <p:cNvPr id="23556" name="Text Box 31"/>
          <p:cNvSpPr txBox="1">
            <a:spLocks noChangeArrowheads="1"/>
          </p:cNvSpPr>
          <p:nvPr/>
        </p:nvSpPr>
        <p:spPr bwMode="auto">
          <a:xfrm>
            <a:off x="609600" y="3595688"/>
            <a:ext cx="106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</a:rPr>
              <a:t>NULL</a:t>
            </a:r>
            <a:endParaRPr lang="cs-CZ" altLang="cs-CZ" sz="2800" b="1"/>
          </a:p>
        </p:txBody>
      </p:sp>
      <p:sp>
        <p:nvSpPr>
          <p:cNvPr id="23557" name="Text Box 32"/>
          <p:cNvSpPr txBox="1">
            <a:spLocks noChangeArrowheads="1"/>
          </p:cNvSpPr>
          <p:nvPr/>
        </p:nvSpPr>
        <p:spPr bwMode="auto">
          <a:xfrm>
            <a:off x="304800" y="4149725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vloz(3)</a:t>
            </a:r>
            <a:endParaRPr lang="cs-CZ" altLang="cs-CZ" sz="24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9"/>
          <p:cNvGrpSpPr>
            <a:grpSpLocks/>
          </p:cNvGrpSpPr>
          <p:nvPr/>
        </p:nvGrpSpPr>
        <p:grpSpPr bwMode="auto">
          <a:xfrm>
            <a:off x="381000" y="990600"/>
            <a:ext cx="1524000" cy="914400"/>
            <a:chOff x="768" y="624"/>
            <a:chExt cx="960" cy="576"/>
          </a:xfrm>
        </p:grpSpPr>
        <p:sp>
          <p:nvSpPr>
            <p:cNvPr id="24584" name="Rectangle 5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3</a:t>
              </a:r>
              <a:endParaRPr lang="cs-CZ" altLang="cs-CZ" sz="2400"/>
            </a:p>
          </p:txBody>
        </p:sp>
        <p:sp>
          <p:nvSpPr>
            <p:cNvPr id="24585" name="Rectangle 7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24579" name="Line 20"/>
          <p:cNvSpPr>
            <a:spLocks noChangeShapeType="1"/>
          </p:cNvSpPr>
          <p:nvPr/>
        </p:nvSpPr>
        <p:spPr bwMode="auto">
          <a:xfrm flipV="1">
            <a:off x="685800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80" name="Text Box 27"/>
          <p:cNvSpPr txBox="1">
            <a:spLocks noChangeArrowheads="1"/>
          </p:cNvSpPr>
          <p:nvPr/>
        </p:nvSpPr>
        <p:spPr bwMode="auto">
          <a:xfrm>
            <a:off x="292100" y="2970213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celo</a:t>
            </a:r>
            <a:endParaRPr lang="cs-CZ" altLang="cs-CZ" sz="2400"/>
          </a:p>
        </p:txBody>
      </p:sp>
      <p:sp>
        <p:nvSpPr>
          <p:cNvPr id="24581" name="Text Box 29"/>
          <p:cNvSpPr txBox="1">
            <a:spLocks noChangeArrowheads="1"/>
          </p:cNvSpPr>
          <p:nvPr/>
        </p:nvSpPr>
        <p:spPr bwMode="auto">
          <a:xfrm>
            <a:off x="1143000" y="2970213"/>
            <a:ext cx="1135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konec</a:t>
            </a:r>
            <a:endParaRPr lang="cs-CZ" altLang="cs-CZ" sz="2400"/>
          </a:p>
        </p:txBody>
      </p:sp>
      <p:sp>
        <p:nvSpPr>
          <p:cNvPr id="24582" name="Line 30"/>
          <p:cNvSpPr>
            <a:spLocks noChangeShapeType="1"/>
          </p:cNvSpPr>
          <p:nvPr/>
        </p:nvSpPr>
        <p:spPr bwMode="auto">
          <a:xfrm flipV="1">
            <a:off x="1619250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83" name="Text Box 32"/>
          <p:cNvSpPr txBox="1">
            <a:spLocks noChangeArrowheads="1"/>
          </p:cNvSpPr>
          <p:nvPr/>
        </p:nvSpPr>
        <p:spPr bwMode="auto">
          <a:xfrm>
            <a:off x="304800" y="4149725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vloz(3)</a:t>
            </a:r>
            <a:endParaRPr lang="cs-CZ" altLang="cs-CZ" sz="24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9"/>
          <p:cNvGrpSpPr>
            <a:grpSpLocks/>
          </p:cNvGrpSpPr>
          <p:nvPr/>
        </p:nvGrpSpPr>
        <p:grpSpPr bwMode="auto">
          <a:xfrm>
            <a:off x="381000" y="990600"/>
            <a:ext cx="1524000" cy="914400"/>
            <a:chOff x="768" y="624"/>
            <a:chExt cx="960" cy="576"/>
          </a:xfrm>
        </p:grpSpPr>
        <p:sp>
          <p:nvSpPr>
            <p:cNvPr id="25609" name="Rectangle 5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3</a:t>
              </a:r>
              <a:endParaRPr lang="cs-CZ" altLang="cs-CZ" sz="2400"/>
            </a:p>
          </p:txBody>
        </p:sp>
        <p:sp>
          <p:nvSpPr>
            <p:cNvPr id="25610" name="Rectangle 7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25603" name="Line 20"/>
          <p:cNvSpPr>
            <a:spLocks noChangeShapeType="1"/>
          </p:cNvSpPr>
          <p:nvPr/>
        </p:nvSpPr>
        <p:spPr bwMode="auto">
          <a:xfrm flipV="1">
            <a:off x="685800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04" name="Text Box 27"/>
          <p:cNvSpPr txBox="1">
            <a:spLocks noChangeArrowheads="1"/>
          </p:cNvSpPr>
          <p:nvPr/>
        </p:nvSpPr>
        <p:spPr bwMode="auto">
          <a:xfrm>
            <a:off x="292100" y="2970213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celo</a:t>
            </a:r>
            <a:endParaRPr lang="cs-CZ" altLang="cs-CZ" sz="2400"/>
          </a:p>
        </p:txBody>
      </p:sp>
      <p:sp>
        <p:nvSpPr>
          <p:cNvPr id="25605" name="Text Box 29"/>
          <p:cNvSpPr txBox="1">
            <a:spLocks noChangeArrowheads="1"/>
          </p:cNvSpPr>
          <p:nvPr/>
        </p:nvSpPr>
        <p:spPr bwMode="auto">
          <a:xfrm>
            <a:off x="1143000" y="2970213"/>
            <a:ext cx="1135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konec</a:t>
            </a:r>
            <a:endParaRPr lang="cs-CZ" altLang="cs-CZ" sz="2400"/>
          </a:p>
        </p:txBody>
      </p:sp>
      <p:sp>
        <p:nvSpPr>
          <p:cNvPr id="25606" name="Line 30"/>
          <p:cNvSpPr>
            <a:spLocks noChangeShapeType="1"/>
          </p:cNvSpPr>
          <p:nvPr/>
        </p:nvSpPr>
        <p:spPr bwMode="auto">
          <a:xfrm flipV="1">
            <a:off x="1619250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07" name="Text Box 32"/>
          <p:cNvSpPr txBox="1">
            <a:spLocks noChangeArrowheads="1"/>
          </p:cNvSpPr>
          <p:nvPr/>
        </p:nvSpPr>
        <p:spPr bwMode="auto">
          <a:xfrm>
            <a:off x="304800" y="4149725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vloz(3)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25608" name="Text Box 33"/>
          <p:cNvSpPr txBox="1">
            <a:spLocks noChangeArrowheads="1"/>
          </p:cNvSpPr>
          <p:nvPr/>
        </p:nvSpPr>
        <p:spPr bwMode="auto">
          <a:xfrm>
            <a:off x="304800" y="4621213"/>
            <a:ext cx="1371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vloz(5)</a:t>
            </a:r>
            <a:endParaRPr lang="cs-CZ" altLang="cs-CZ" sz="24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9"/>
          <p:cNvGrpSpPr>
            <a:grpSpLocks/>
          </p:cNvGrpSpPr>
          <p:nvPr/>
        </p:nvGrpSpPr>
        <p:grpSpPr bwMode="auto">
          <a:xfrm>
            <a:off x="381000" y="990600"/>
            <a:ext cx="1524000" cy="914400"/>
            <a:chOff x="768" y="624"/>
            <a:chExt cx="960" cy="576"/>
          </a:xfrm>
        </p:grpSpPr>
        <p:sp>
          <p:nvSpPr>
            <p:cNvPr id="26638" name="Rectangle 5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3</a:t>
              </a:r>
              <a:endParaRPr lang="cs-CZ" altLang="cs-CZ" sz="2400"/>
            </a:p>
          </p:txBody>
        </p:sp>
        <p:sp>
          <p:nvSpPr>
            <p:cNvPr id="26639" name="Rectangle 7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grpSp>
        <p:nvGrpSpPr>
          <p:cNvPr id="26627" name="Group 10"/>
          <p:cNvGrpSpPr>
            <a:grpSpLocks/>
          </p:cNvGrpSpPr>
          <p:nvPr/>
        </p:nvGrpSpPr>
        <p:grpSpPr bwMode="auto">
          <a:xfrm>
            <a:off x="2667000" y="990600"/>
            <a:ext cx="1524000" cy="914400"/>
            <a:chOff x="768" y="624"/>
            <a:chExt cx="960" cy="576"/>
          </a:xfrm>
        </p:grpSpPr>
        <p:sp>
          <p:nvSpPr>
            <p:cNvPr id="26636" name="Rectangle 11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5</a:t>
              </a:r>
              <a:endParaRPr lang="cs-CZ" altLang="cs-CZ" sz="2400"/>
            </a:p>
          </p:txBody>
        </p:sp>
        <p:sp>
          <p:nvSpPr>
            <p:cNvPr id="26637" name="Rectangle 12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26628" name="Line 16"/>
          <p:cNvSpPr>
            <a:spLocks noChangeShapeType="1"/>
          </p:cNvSpPr>
          <p:nvPr/>
        </p:nvSpPr>
        <p:spPr bwMode="auto">
          <a:xfrm>
            <a:off x="1600200" y="1447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629" name="Oval 18"/>
          <p:cNvSpPr>
            <a:spLocks noChangeAspect="1" noChangeArrowheads="1"/>
          </p:cNvSpPr>
          <p:nvPr/>
        </p:nvSpPr>
        <p:spPr bwMode="auto">
          <a:xfrm>
            <a:off x="1524000" y="1379538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6630" name="Line 20"/>
          <p:cNvSpPr>
            <a:spLocks noChangeShapeType="1"/>
          </p:cNvSpPr>
          <p:nvPr/>
        </p:nvSpPr>
        <p:spPr bwMode="auto">
          <a:xfrm flipV="1">
            <a:off x="685800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631" name="Line 21"/>
          <p:cNvSpPr>
            <a:spLocks noChangeShapeType="1"/>
          </p:cNvSpPr>
          <p:nvPr/>
        </p:nvSpPr>
        <p:spPr bwMode="auto">
          <a:xfrm flipV="1">
            <a:off x="3124200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632" name="Text Box 27"/>
          <p:cNvSpPr txBox="1">
            <a:spLocks noChangeArrowheads="1"/>
          </p:cNvSpPr>
          <p:nvPr/>
        </p:nvSpPr>
        <p:spPr bwMode="auto">
          <a:xfrm>
            <a:off x="292100" y="2970213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celo</a:t>
            </a:r>
            <a:endParaRPr lang="cs-CZ" altLang="cs-CZ" sz="2400"/>
          </a:p>
        </p:txBody>
      </p:sp>
      <p:sp>
        <p:nvSpPr>
          <p:cNvPr id="26633" name="Text Box 32"/>
          <p:cNvSpPr txBox="1">
            <a:spLocks noChangeArrowheads="1"/>
          </p:cNvSpPr>
          <p:nvPr/>
        </p:nvSpPr>
        <p:spPr bwMode="auto">
          <a:xfrm>
            <a:off x="304800" y="4149725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vloz(3)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26634" name="Text Box 33"/>
          <p:cNvSpPr txBox="1">
            <a:spLocks noChangeArrowheads="1"/>
          </p:cNvSpPr>
          <p:nvPr/>
        </p:nvSpPr>
        <p:spPr bwMode="auto">
          <a:xfrm>
            <a:off x="304800" y="4621213"/>
            <a:ext cx="1371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vloz(5)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26635" name="Text Box 34"/>
          <p:cNvSpPr txBox="1">
            <a:spLocks noChangeArrowheads="1"/>
          </p:cNvSpPr>
          <p:nvPr/>
        </p:nvSpPr>
        <p:spPr bwMode="auto">
          <a:xfrm>
            <a:off x="2555875" y="2981325"/>
            <a:ext cx="1135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konec</a:t>
            </a:r>
            <a:endParaRPr lang="cs-CZ" altLang="cs-CZ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9"/>
          <p:cNvGrpSpPr>
            <a:grpSpLocks/>
          </p:cNvGrpSpPr>
          <p:nvPr/>
        </p:nvGrpSpPr>
        <p:grpSpPr bwMode="auto">
          <a:xfrm>
            <a:off x="381000" y="990600"/>
            <a:ext cx="1524000" cy="914400"/>
            <a:chOff x="768" y="624"/>
            <a:chExt cx="960" cy="576"/>
          </a:xfrm>
        </p:grpSpPr>
        <p:sp>
          <p:nvSpPr>
            <p:cNvPr id="27663" name="Rectangle 5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3</a:t>
              </a:r>
              <a:endParaRPr lang="cs-CZ" altLang="cs-CZ" sz="2400"/>
            </a:p>
          </p:txBody>
        </p:sp>
        <p:sp>
          <p:nvSpPr>
            <p:cNvPr id="27664" name="Rectangle 7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grpSp>
        <p:nvGrpSpPr>
          <p:cNvPr id="27651" name="Group 10"/>
          <p:cNvGrpSpPr>
            <a:grpSpLocks/>
          </p:cNvGrpSpPr>
          <p:nvPr/>
        </p:nvGrpSpPr>
        <p:grpSpPr bwMode="auto">
          <a:xfrm>
            <a:off x="2667000" y="990600"/>
            <a:ext cx="1524000" cy="914400"/>
            <a:chOff x="768" y="624"/>
            <a:chExt cx="960" cy="576"/>
          </a:xfrm>
        </p:grpSpPr>
        <p:sp>
          <p:nvSpPr>
            <p:cNvPr id="27661" name="Rectangle 11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5</a:t>
              </a:r>
              <a:endParaRPr lang="cs-CZ" altLang="cs-CZ" sz="2400"/>
            </a:p>
          </p:txBody>
        </p:sp>
        <p:sp>
          <p:nvSpPr>
            <p:cNvPr id="27662" name="Rectangle 12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27652" name="Line 16"/>
          <p:cNvSpPr>
            <a:spLocks noChangeShapeType="1"/>
          </p:cNvSpPr>
          <p:nvPr/>
        </p:nvSpPr>
        <p:spPr bwMode="auto">
          <a:xfrm>
            <a:off x="1600200" y="1447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53" name="Oval 18"/>
          <p:cNvSpPr>
            <a:spLocks noChangeAspect="1" noChangeArrowheads="1"/>
          </p:cNvSpPr>
          <p:nvPr/>
        </p:nvSpPr>
        <p:spPr bwMode="auto">
          <a:xfrm>
            <a:off x="1524000" y="1379538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7654" name="Line 20"/>
          <p:cNvSpPr>
            <a:spLocks noChangeShapeType="1"/>
          </p:cNvSpPr>
          <p:nvPr/>
        </p:nvSpPr>
        <p:spPr bwMode="auto">
          <a:xfrm flipV="1">
            <a:off x="685800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55" name="Line 21"/>
          <p:cNvSpPr>
            <a:spLocks noChangeShapeType="1"/>
          </p:cNvSpPr>
          <p:nvPr/>
        </p:nvSpPr>
        <p:spPr bwMode="auto">
          <a:xfrm flipV="1">
            <a:off x="3124200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56" name="Text Box 27"/>
          <p:cNvSpPr txBox="1">
            <a:spLocks noChangeArrowheads="1"/>
          </p:cNvSpPr>
          <p:nvPr/>
        </p:nvSpPr>
        <p:spPr bwMode="auto">
          <a:xfrm>
            <a:off x="292100" y="2970213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celo</a:t>
            </a:r>
            <a:endParaRPr lang="cs-CZ" altLang="cs-CZ" sz="2400"/>
          </a:p>
        </p:txBody>
      </p:sp>
      <p:sp>
        <p:nvSpPr>
          <p:cNvPr id="27657" name="Text Box 32"/>
          <p:cNvSpPr txBox="1">
            <a:spLocks noChangeArrowheads="1"/>
          </p:cNvSpPr>
          <p:nvPr/>
        </p:nvSpPr>
        <p:spPr bwMode="auto">
          <a:xfrm>
            <a:off x="304800" y="4149725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vloz(3)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27658" name="Text Box 33"/>
          <p:cNvSpPr txBox="1">
            <a:spLocks noChangeArrowheads="1"/>
          </p:cNvSpPr>
          <p:nvPr/>
        </p:nvSpPr>
        <p:spPr bwMode="auto">
          <a:xfrm>
            <a:off x="304800" y="4621213"/>
            <a:ext cx="1371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vloz(5)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27659" name="Text Box 34"/>
          <p:cNvSpPr txBox="1">
            <a:spLocks noChangeArrowheads="1"/>
          </p:cNvSpPr>
          <p:nvPr/>
        </p:nvSpPr>
        <p:spPr bwMode="auto">
          <a:xfrm>
            <a:off x="2555875" y="2981325"/>
            <a:ext cx="1135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konec</a:t>
            </a:r>
            <a:endParaRPr lang="cs-CZ" altLang="cs-CZ" sz="2400"/>
          </a:p>
        </p:txBody>
      </p:sp>
      <p:sp>
        <p:nvSpPr>
          <p:cNvPr id="27660" name="Text Box 35"/>
          <p:cNvSpPr txBox="1">
            <a:spLocks noChangeArrowheads="1"/>
          </p:cNvSpPr>
          <p:nvPr/>
        </p:nvSpPr>
        <p:spPr bwMode="auto">
          <a:xfrm>
            <a:off x="320675" y="5084763"/>
            <a:ext cx="1514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vloz(10)</a:t>
            </a:r>
            <a:endParaRPr lang="cs-CZ" altLang="cs-CZ" sz="24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9"/>
          <p:cNvGrpSpPr>
            <a:grpSpLocks/>
          </p:cNvGrpSpPr>
          <p:nvPr/>
        </p:nvGrpSpPr>
        <p:grpSpPr bwMode="auto">
          <a:xfrm>
            <a:off x="381000" y="990600"/>
            <a:ext cx="1524000" cy="914400"/>
            <a:chOff x="768" y="624"/>
            <a:chExt cx="960" cy="576"/>
          </a:xfrm>
        </p:grpSpPr>
        <p:sp>
          <p:nvSpPr>
            <p:cNvPr id="28692" name="Rectangle 5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3</a:t>
              </a:r>
              <a:endParaRPr lang="cs-CZ" altLang="cs-CZ" sz="2400"/>
            </a:p>
          </p:txBody>
        </p:sp>
        <p:sp>
          <p:nvSpPr>
            <p:cNvPr id="28693" name="Rectangle 7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grpSp>
        <p:nvGrpSpPr>
          <p:cNvPr id="28675" name="Group 10"/>
          <p:cNvGrpSpPr>
            <a:grpSpLocks/>
          </p:cNvGrpSpPr>
          <p:nvPr/>
        </p:nvGrpSpPr>
        <p:grpSpPr bwMode="auto">
          <a:xfrm>
            <a:off x="2667000" y="990600"/>
            <a:ext cx="1524000" cy="914400"/>
            <a:chOff x="768" y="624"/>
            <a:chExt cx="960" cy="576"/>
          </a:xfrm>
        </p:grpSpPr>
        <p:sp>
          <p:nvSpPr>
            <p:cNvPr id="28690" name="Rectangle 11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5</a:t>
              </a:r>
              <a:endParaRPr lang="cs-CZ" altLang="cs-CZ" sz="2400"/>
            </a:p>
          </p:txBody>
        </p:sp>
        <p:sp>
          <p:nvSpPr>
            <p:cNvPr id="28691" name="Rectangle 12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grpSp>
        <p:nvGrpSpPr>
          <p:cNvPr id="28676" name="Group 13"/>
          <p:cNvGrpSpPr>
            <a:grpSpLocks/>
          </p:cNvGrpSpPr>
          <p:nvPr/>
        </p:nvGrpSpPr>
        <p:grpSpPr bwMode="auto">
          <a:xfrm>
            <a:off x="4953000" y="990600"/>
            <a:ext cx="1524000" cy="914400"/>
            <a:chOff x="768" y="624"/>
            <a:chExt cx="960" cy="576"/>
          </a:xfrm>
        </p:grpSpPr>
        <p:sp>
          <p:nvSpPr>
            <p:cNvPr id="28688" name="Rectangle 14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10</a:t>
              </a:r>
              <a:endParaRPr lang="cs-CZ" altLang="cs-CZ" sz="2400"/>
            </a:p>
          </p:txBody>
        </p:sp>
        <p:sp>
          <p:nvSpPr>
            <p:cNvPr id="28689" name="Rectangle 15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28677" name="Line 16"/>
          <p:cNvSpPr>
            <a:spLocks noChangeShapeType="1"/>
          </p:cNvSpPr>
          <p:nvPr/>
        </p:nvSpPr>
        <p:spPr bwMode="auto">
          <a:xfrm>
            <a:off x="1600200" y="1447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678" name="Line 17"/>
          <p:cNvSpPr>
            <a:spLocks noChangeShapeType="1"/>
          </p:cNvSpPr>
          <p:nvPr/>
        </p:nvSpPr>
        <p:spPr bwMode="auto">
          <a:xfrm>
            <a:off x="3886200" y="1447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679" name="Oval 18"/>
          <p:cNvSpPr>
            <a:spLocks noChangeAspect="1" noChangeArrowheads="1"/>
          </p:cNvSpPr>
          <p:nvPr/>
        </p:nvSpPr>
        <p:spPr bwMode="auto">
          <a:xfrm>
            <a:off x="1524000" y="1379538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8680" name="Oval 19"/>
          <p:cNvSpPr>
            <a:spLocks noChangeAspect="1" noChangeArrowheads="1"/>
          </p:cNvSpPr>
          <p:nvPr/>
        </p:nvSpPr>
        <p:spPr bwMode="auto">
          <a:xfrm>
            <a:off x="3817938" y="13716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8681" name="Line 20"/>
          <p:cNvSpPr>
            <a:spLocks noChangeShapeType="1"/>
          </p:cNvSpPr>
          <p:nvPr/>
        </p:nvSpPr>
        <p:spPr bwMode="auto">
          <a:xfrm flipV="1">
            <a:off x="685800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682" name="Text Box 27"/>
          <p:cNvSpPr txBox="1">
            <a:spLocks noChangeArrowheads="1"/>
          </p:cNvSpPr>
          <p:nvPr/>
        </p:nvSpPr>
        <p:spPr bwMode="auto">
          <a:xfrm>
            <a:off x="292100" y="2970213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celo</a:t>
            </a:r>
            <a:endParaRPr lang="cs-CZ" altLang="cs-CZ" sz="2400"/>
          </a:p>
        </p:txBody>
      </p:sp>
      <p:sp>
        <p:nvSpPr>
          <p:cNvPr id="28683" name="Text Box 32"/>
          <p:cNvSpPr txBox="1">
            <a:spLocks noChangeArrowheads="1"/>
          </p:cNvSpPr>
          <p:nvPr/>
        </p:nvSpPr>
        <p:spPr bwMode="auto">
          <a:xfrm>
            <a:off x="304800" y="4149725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vloz(3)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28684" name="Text Box 33"/>
          <p:cNvSpPr txBox="1">
            <a:spLocks noChangeArrowheads="1"/>
          </p:cNvSpPr>
          <p:nvPr/>
        </p:nvSpPr>
        <p:spPr bwMode="auto">
          <a:xfrm>
            <a:off x="304800" y="4621213"/>
            <a:ext cx="1371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vloz(5)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28685" name="Text Box 35"/>
          <p:cNvSpPr txBox="1">
            <a:spLocks noChangeArrowheads="1"/>
          </p:cNvSpPr>
          <p:nvPr/>
        </p:nvSpPr>
        <p:spPr bwMode="auto">
          <a:xfrm>
            <a:off x="320675" y="5084763"/>
            <a:ext cx="1514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vloz(10)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28686" name="Line 36"/>
          <p:cNvSpPr>
            <a:spLocks noChangeShapeType="1"/>
          </p:cNvSpPr>
          <p:nvPr/>
        </p:nvSpPr>
        <p:spPr bwMode="auto">
          <a:xfrm flipV="1">
            <a:off x="5380038" y="1920875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687" name="Text Box 37"/>
          <p:cNvSpPr txBox="1">
            <a:spLocks noChangeArrowheads="1"/>
          </p:cNvSpPr>
          <p:nvPr/>
        </p:nvSpPr>
        <p:spPr bwMode="auto">
          <a:xfrm>
            <a:off x="4859338" y="2995613"/>
            <a:ext cx="11350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konec</a:t>
            </a:r>
            <a:endParaRPr lang="cs-CZ" altLang="cs-CZ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43000"/>
          </a:xfrm>
        </p:spPr>
        <p:txBody>
          <a:bodyPr/>
          <a:lstStyle/>
          <a:p>
            <a:r>
              <a:rPr lang="cs-CZ" altLang="cs-CZ" dirty="0" smtClean="0"/>
              <a:t>Abstraktní datové typy </a:t>
            </a:r>
            <a:r>
              <a:rPr lang="en-US" altLang="cs-CZ" dirty="0" smtClean="0"/>
              <a:t>(ADT)</a:t>
            </a:r>
          </a:p>
        </p:txBody>
      </p:sp>
      <p:sp>
        <p:nvSpPr>
          <p:cNvPr id="4099" name="Ovál 2"/>
          <p:cNvSpPr>
            <a:spLocks noChangeArrowheads="1"/>
          </p:cNvSpPr>
          <p:nvPr/>
        </p:nvSpPr>
        <p:spPr bwMode="auto">
          <a:xfrm>
            <a:off x="3059113" y="2565400"/>
            <a:ext cx="3168650" cy="15843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3600"/>
              <a:t>ADT</a:t>
            </a:r>
            <a:endParaRPr lang="cs-CZ" altLang="cs-CZ" sz="3600"/>
          </a:p>
        </p:txBody>
      </p:sp>
      <p:cxnSp>
        <p:nvCxnSpPr>
          <p:cNvPr id="4100" name="Přímá spojnice se šipkou 4"/>
          <p:cNvCxnSpPr>
            <a:cxnSpLocks noChangeShapeType="1"/>
          </p:cNvCxnSpPr>
          <p:nvPr/>
        </p:nvCxnSpPr>
        <p:spPr bwMode="auto">
          <a:xfrm>
            <a:off x="1908175" y="2205038"/>
            <a:ext cx="1295400" cy="7921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1" name="TextovéPole 5"/>
          <p:cNvSpPr txBox="1">
            <a:spLocks noChangeArrowheads="1"/>
          </p:cNvSpPr>
          <p:nvPr/>
        </p:nvSpPr>
        <p:spPr bwMode="auto">
          <a:xfrm>
            <a:off x="2085975" y="1843088"/>
            <a:ext cx="7328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dirty="0" smtClean="0"/>
              <a:t>vlož</a:t>
            </a:r>
            <a:endParaRPr lang="cs-CZ" altLang="cs-CZ" sz="2400" dirty="0"/>
          </a:p>
        </p:txBody>
      </p:sp>
      <p:cxnSp>
        <p:nvCxnSpPr>
          <p:cNvPr id="4102" name="Přímá spojnice se šipkou 8"/>
          <p:cNvCxnSpPr>
            <a:cxnSpLocks noChangeShapeType="1"/>
          </p:cNvCxnSpPr>
          <p:nvPr/>
        </p:nvCxnSpPr>
        <p:spPr bwMode="auto">
          <a:xfrm flipV="1">
            <a:off x="6156325" y="2205038"/>
            <a:ext cx="1295400" cy="8890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3" name="TextovéPole 10"/>
          <p:cNvSpPr txBox="1">
            <a:spLocks noChangeArrowheads="1"/>
          </p:cNvSpPr>
          <p:nvPr/>
        </p:nvSpPr>
        <p:spPr bwMode="auto">
          <a:xfrm>
            <a:off x="6497638" y="1843088"/>
            <a:ext cx="886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dirty="0" smtClean="0"/>
              <a:t>vyjmi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47111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9"/>
          <p:cNvGrpSpPr>
            <a:grpSpLocks/>
          </p:cNvGrpSpPr>
          <p:nvPr/>
        </p:nvGrpSpPr>
        <p:grpSpPr bwMode="auto">
          <a:xfrm>
            <a:off x="381000" y="990600"/>
            <a:ext cx="1524000" cy="914400"/>
            <a:chOff x="768" y="624"/>
            <a:chExt cx="960" cy="576"/>
          </a:xfrm>
        </p:grpSpPr>
        <p:sp>
          <p:nvSpPr>
            <p:cNvPr id="29716" name="Rectangle 5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3</a:t>
              </a:r>
              <a:endParaRPr lang="cs-CZ" altLang="cs-CZ" sz="2400"/>
            </a:p>
          </p:txBody>
        </p:sp>
        <p:sp>
          <p:nvSpPr>
            <p:cNvPr id="29717" name="Rectangle 7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grpSp>
        <p:nvGrpSpPr>
          <p:cNvPr id="29699" name="Group 10"/>
          <p:cNvGrpSpPr>
            <a:grpSpLocks/>
          </p:cNvGrpSpPr>
          <p:nvPr/>
        </p:nvGrpSpPr>
        <p:grpSpPr bwMode="auto">
          <a:xfrm>
            <a:off x="2667000" y="990600"/>
            <a:ext cx="1524000" cy="914400"/>
            <a:chOff x="768" y="624"/>
            <a:chExt cx="960" cy="576"/>
          </a:xfrm>
        </p:grpSpPr>
        <p:sp>
          <p:nvSpPr>
            <p:cNvPr id="29714" name="Rectangle 11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5</a:t>
              </a:r>
              <a:endParaRPr lang="cs-CZ" altLang="cs-CZ" sz="2400"/>
            </a:p>
          </p:txBody>
        </p:sp>
        <p:sp>
          <p:nvSpPr>
            <p:cNvPr id="29715" name="Rectangle 12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grpSp>
        <p:nvGrpSpPr>
          <p:cNvPr id="29700" name="Group 13"/>
          <p:cNvGrpSpPr>
            <a:grpSpLocks/>
          </p:cNvGrpSpPr>
          <p:nvPr/>
        </p:nvGrpSpPr>
        <p:grpSpPr bwMode="auto">
          <a:xfrm>
            <a:off x="4953000" y="990600"/>
            <a:ext cx="1524000" cy="914400"/>
            <a:chOff x="768" y="624"/>
            <a:chExt cx="960" cy="576"/>
          </a:xfrm>
        </p:grpSpPr>
        <p:sp>
          <p:nvSpPr>
            <p:cNvPr id="29712" name="Rectangle 14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10</a:t>
              </a:r>
              <a:endParaRPr lang="cs-CZ" altLang="cs-CZ" sz="2400"/>
            </a:p>
          </p:txBody>
        </p:sp>
        <p:sp>
          <p:nvSpPr>
            <p:cNvPr id="29713" name="Rectangle 15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29701" name="Line 16"/>
          <p:cNvSpPr>
            <a:spLocks noChangeShapeType="1"/>
          </p:cNvSpPr>
          <p:nvPr/>
        </p:nvSpPr>
        <p:spPr bwMode="auto">
          <a:xfrm>
            <a:off x="1600200" y="1447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702" name="Line 17"/>
          <p:cNvSpPr>
            <a:spLocks noChangeShapeType="1"/>
          </p:cNvSpPr>
          <p:nvPr/>
        </p:nvSpPr>
        <p:spPr bwMode="auto">
          <a:xfrm>
            <a:off x="3886200" y="1447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703" name="Oval 18"/>
          <p:cNvSpPr>
            <a:spLocks noChangeAspect="1" noChangeArrowheads="1"/>
          </p:cNvSpPr>
          <p:nvPr/>
        </p:nvSpPr>
        <p:spPr bwMode="auto">
          <a:xfrm>
            <a:off x="1524000" y="1379538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9704" name="Oval 19"/>
          <p:cNvSpPr>
            <a:spLocks noChangeAspect="1" noChangeArrowheads="1"/>
          </p:cNvSpPr>
          <p:nvPr/>
        </p:nvSpPr>
        <p:spPr bwMode="auto">
          <a:xfrm>
            <a:off x="3817938" y="13716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9705" name="Line 20"/>
          <p:cNvSpPr>
            <a:spLocks noChangeShapeType="1"/>
          </p:cNvSpPr>
          <p:nvPr/>
        </p:nvSpPr>
        <p:spPr bwMode="auto">
          <a:xfrm flipV="1">
            <a:off x="685800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706" name="Text Box 27"/>
          <p:cNvSpPr txBox="1">
            <a:spLocks noChangeArrowheads="1"/>
          </p:cNvSpPr>
          <p:nvPr/>
        </p:nvSpPr>
        <p:spPr bwMode="auto">
          <a:xfrm>
            <a:off x="292100" y="2970213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celo</a:t>
            </a:r>
            <a:endParaRPr lang="cs-CZ" altLang="cs-CZ" sz="2400"/>
          </a:p>
        </p:txBody>
      </p:sp>
      <p:sp>
        <p:nvSpPr>
          <p:cNvPr id="29707" name="Text Box 32"/>
          <p:cNvSpPr txBox="1">
            <a:spLocks noChangeArrowheads="1"/>
          </p:cNvSpPr>
          <p:nvPr/>
        </p:nvSpPr>
        <p:spPr bwMode="auto">
          <a:xfrm>
            <a:off x="304800" y="4149725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vloz(3)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29708" name="Text Box 33"/>
          <p:cNvSpPr txBox="1">
            <a:spLocks noChangeArrowheads="1"/>
          </p:cNvSpPr>
          <p:nvPr/>
        </p:nvSpPr>
        <p:spPr bwMode="auto">
          <a:xfrm>
            <a:off x="304800" y="4621213"/>
            <a:ext cx="1371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vloz(5)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29709" name="Text Box 35"/>
          <p:cNvSpPr txBox="1">
            <a:spLocks noChangeArrowheads="1"/>
          </p:cNvSpPr>
          <p:nvPr/>
        </p:nvSpPr>
        <p:spPr bwMode="auto">
          <a:xfrm>
            <a:off x="320675" y="5084763"/>
            <a:ext cx="1514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vloz(10)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29710" name="Line 36"/>
          <p:cNvSpPr>
            <a:spLocks noChangeShapeType="1"/>
          </p:cNvSpPr>
          <p:nvPr/>
        </p:nvSpPr>
        <p:spPr bwMode="auto">
          <a:xfrm flipV="1">
            <a:off x="5380038" y="1920875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711" name="Text Box 37"/>
          <p:cNvSpPr txBox="1">
            <a:spLocks noChangeArrowheads="1"/>
          </p:cNvSpPr>
          <p:nvPr/>
        </p:nvSpPr>
        <p:spPr bwMode="auto">
          <a:xfrm>
            <a:off x="4859338" y="2995613"/>
            <a:ext cx="11350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konec</a:t>
            </a:r>
            <a:endParaRPr lang="cs-CZ" altLang="cs-CZ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9"/>
          <p:cNvGrpSpPr>
            <a:grpSpLocks/>
          </p:cNvGrpSpPr>
          <p:nvPr/>
        </p:nvGrpSpPr>
        <p:grpSpPr bwMode="auto">
          <a:xfrm>
            <a:off x="381000" y="990600"/>
            <a:ext cx="1524000" cy="914400"/>
            <a:chOff x="768" y="624"/>
            <a:chExt cx="960" cy="576"/>
          </a:xfrm>
        </p:grpSpPr>
        <p:sp>
          <p:nvSpPr>
            <p:cNvPr id="30741" name="Rectangle 5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3</a:t>
              </a:r>
              <a:endParaRPr lang="cs-CZ" altLang="cs-CZ" sz="2400"/>
            </a:p>
          </p:txBody>
        </p:sp>
        <p:sp>
          <p:nvSpPr>
            <p:cNvPr id="30742" name="Rectangle 7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grpSp>
        <p:nvGrpSpPr>
          <p:cNvPr id="30723" name="Group 10"/>
          <p:cNvGrpSpPr>
            <a:grpSpLocks/>
          </p:cNvGrpSpPr>
          <p:nvPr/>
        </p:nvGrpSpPr>
        <p:grpSpPr bwMode="auto">
          <a:xfrm>
            <a:off x="2667000" y="990600"/>
            <a:ext cx="1524000" cy="914400"/>
            <a:chOff x="768" y="624"/>
            <a:chExt cx="960" cy="576"/>
          </a:xfrm>
        </p:grpSpPr>
        <p:sp>
          <p:nvSpPr>
            <p:cNvPr id="30739" name="Rectangle 11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5</a:t>
              </a:r>
              <a:endParaRPr lang="cs-CZ" altLang="cs-CZ" sz="2400"/>
            </a:p>
          </p:txBody>
        </p:sp>
        <p:sp>
          <p:nvSpPr>
            <p:cNvPr id="30740" name="Rectangle 12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grpSp>
        <p:nvGrpSpPr>
          <p:cNvPr id="30724" name="Group 13"/>
          <p:cNvGrpSpPr>
            <a:grpSpLocks/>
          </p:cNvGrpSpPr>
          <p:nvPr/>
        </p:nvGrpSpPr>
        <p:grpSpPr bwMode="auto">
          <a:xfrm>
            <a:off x="4953000" y="990600"/>
            <a:ext cx="1524000" cy="914400"/>
            <a:chOff x="768" y="624"/>
            <a:chExt cx="960" cy="576"/>
          </a:xfrm>
        </p:grpSpPr>
        <p:sp>
          <p:nvSpPr>
            <p:cNvPr id="30737" name="Rectangle 14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10</a:t>
              </a:r>
              <a:endParaRPr lang="cs-CZ" altLang="cs-CZ" sz="2400"/>
            </a:p>
          </p:txBody>
        </p:sp>
        <p:sp>
          <p:nvSpPr>
            <p:cNvPr id="30738" name="Rectangle 15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30725" name="Line 16"/>
          <p:cNvSpPr>
            <a:spLocks noChangeShapeType="1"/>
          </p:cNvSpPr>
          <p:nvPr/>
        </p:nvSpPr>
        <p:spPr bwMode="auto">
          <a:xfrm>
            <a:off x="1600200" y="1447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26" name="Line 17"/>
          <p:cNvSpPr>
            <a:spLocks noChangeShapeType="1"/>
          </p:cNvSpPr>
          <p:nvPr/>
        </p:nvSpPr>
        <p:spPr bwMode="auto">
          <a:xfrm>
            <a:off x="3886200" y="1447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27" name="Oval 18"/>
          <p:cNvSpPr>
            <a:spLocks noChangeAspect="1" noChangeArrowheads="1"/>
          </p:cNvSpPr>
          <p:nvPr/>
        </p:nvSpPr>
        <p:spPr bwMode="auto">
          <a:xfrm>
            <a:off x="1524000" y="1379538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30728" name="Oval 19"/>
          <p:cNvSpPr>
            <a:spLocks noChangeAspect="1" noChangeArrowheads="1"/>
          </p:cNvSpPr>
          <p:nvPr/>
        </p:nvSpPr>
        <p:spPr bwMode="auto">
          <a:xfrm>
            <a:off x="3817938" y="13716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30729" name="Line 20"/>
          <p:cNvSpPr>
            <a:spLocks noChangeShapeType="1"/>
          </p:cNvSpPr>
          <p:nvPr/>
        </p:nvSpPr>
        <p:spPr bwMode="auto">
          <a:xfrm flipV="1">
            <a:off x="685800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30" name="Text Box 27"/>
          <p:cNvSpPr txBox="1">
            <a:spLocks noChangeArrowheads="1"/>
          </p:cNvSpPr>
          <p:nvPr/>
        </p:nvSpPr>
        <p:spPr bwMode="auto">
          <a:xfrm>
            <a:off x="292100" y="2970213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celo</a:t>
            </a:r>
            <a:endParaRPr lang="cs-CZ" altLang="cs-CZ" sz="2400"/>
          </a:p>
        </p:txBody>
      </p:sp>
      <p:sp>
        <p:nvSpPr>
          <p:cNvPr id="30731" name="Text Box 32"/>
          <p:cNvSpPr txBox="1">
            <a:spLocks noChangeArrowheads="1"/>
          </p:cNvSpPr>
          <p:nvPr/>
        </p:nvSpPr>
        <p:spPr bwMode="auto">
          <a:xfrm>
            <a:off x="304800" y="4149725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vloz(3)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30732" name="Text Box 33"/>
          <p:cNvSpPr txBox="1">
            <a:spLocks noChangeArrowheads="1"/>
          </p:cNvSpPr>
          <p:nvPr/>
        </p:nvSpPr>
        <p:spPr bwMode="auto">
          <a:xfrm>
            <a:off x="304800" y="4621213"/>
            <a:ext cx="1371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vloz(5)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30733" name="Text Box 35"/>
          <p:cNvSpPr txBox="1">
            <a:spLocks noChangeArrowheads="1"/>
          </p:cNvSpPr>
          <p:nvPr/>
        </p:nvSpPr>
        <p:spPr bwMode="auto">
          <a:xfrm>
            <a:off x="320675" y="5084763"/>
            <a:ext cx="1514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vloz(10)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30734" name="Line 36"/>
          <p:cNvSpPr>
            <a:spLocks noChangeShapeType="1"/>
          </p:cNvSpPr>
          <p:nvPr/>
        </p:nvSpPr>
        <p:spPr bwMode="auto">
          <a:xfrm flipV="1">
            <a:off x="5380038" y="1920875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35" name="Text Box 37"/>
          <p:cNvSpPr txBox="1">
            <a:spLocks noChangeArrowheads="1"/>
          </p:cNvSpPr>
          <p:nvPr/>
        </p:nvSpPr>
        <p:spPr bwMode="auto">
          <a:xfrm>
            <a:off x="4859338" y="2995613"/>
            <a:ext cx="11350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konec</a:t>
            </a:r>
            <a:endParaRPr lang="cs-CZ" altLang="cs-CZ" sz="2400"/>
          </a:p>
        </p:txBody>
      </p:sp>
      <p:sp>
        <p:nvSpPr>
          <p:cNvPr id="30736" name="Text Box 39"/>
          <p:cNvSpPr txBox="1">
            <a:spLocks noChangeArrowheads="1"/>
          </p:cNvSpPr>
          <p:nvPr/>
        </p:nvSpPr>
        <p:spPr bwMode="auto">
          <a:xfrm>
            <a:off x="320675" y="5573713"/>
            <a:ext cx="6772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vyjmi()</a:t>
            </a:r>
            <a:r>
              <a:rPr lang="cs-CZ" altLang="cs-CZ" sz="2800"/>
              <a:t> – vrátí hodnotu z čela fronty - 3</a:t>
            </a:r>
            <a:endParaRPr lang="cs-CZ" altLang="cs-CZ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10"/>
          <p:cNvGrpSpPr>
            <a:grpSpLocks/>
          </p:cNvGrpSpPr>
          <p:nvPr/>
        </p:nvGrpSpPr>
        <p:grpSpPr bwMode="auto">
          <a:xfrm>
            <a:off x="2667000" y="990600"/>
            <a:ext cx="1524000" cy="914400"/>
            <a:chOff x="768" y="624"/>
            <a:chExt cx="960" cy="576"/>
          </a:xfrm>
        </p:grpSpPr>
        <p:sp>
          <p:nvSpPr>
            <p:cNvPr id="31760" name="Rectangle 11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5</a:t>
              </a:r>
              <a:endParaRPr lang="cs-CZ" altLang="cs-CZ" sz="2400"/>
            </a:p>
          </p:txBody>
        </p:sp>
        <p:sp>
          <p:nvSpPr>
            <p:cNvPr id="31761" name="Rectangle 12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grpSp>
        <p:nvGrpSpPr>
          <p:cNvPr id="31747" name="Group 13"/>
          <p:cNvGrpSpPr>
            <a:grpSpLocks/>
          </p:cNvGrpSpPr>
          <p:nvPr/>
        </p:nvGrpSpPr>
        <p:grpSpPr bwMode="auto">
          <a:xfrm>
            <a:off x="4953000" y="990600"/>
            <a:ext cx="1524000" cy="914400"/>
            <a:chOff x="768" y="624"/>
            <a:chExt cx="960" cy="576"/>
          </a:xfrm>
        </p:grpSpPr>
        <p:sp>
          <p:nvSpPr>
            <p:cNvPr id="31758" name="Rectangle 14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10</a:t>
              </a:r>
              <a:endParaRPr lang="cs-CZ" altLang="cs-CZ" sz="2400"/>
            </a:p>
          </p:txBody>
        </p:sp>
        <p:sp>
          <p:nvSpPr>
            <p:cNvPr id="31759" name="Rectangle 15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31748" name="Line 17"/>
          <p:cNvSpPr>
            <a:spLocks noChangeShapeType="1"/>
          </p:cNvSpPr>
          <p:nvPr/>
        </p:nvSpPr>
        <p:spPr bwMode="auto">
          <a:xfrm>
            <a:off x="3886200" y="1447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49" name="Oval 19"/>
          <p:cNvSpPr>
            <a:spLocks noChangeAspect="1" noChangeArrowheads="1"/>
          </p:cNvSpPr>
          <p:nvPr/>
        </p:nvSpPr>
        <p:spPr bwMode="auto">
          <a:xfrm>
            <a:off x="3817938" y="13716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31750" name="Line 20"/>
          <p:cNvSpPr>
            <a:spLocks noChangeShapeType="1"/>
          </p:cNvSpPr>
          <p:nvPr/>
        </p:nvSpPr>
        <p:spPr bwMode="auto">
          <a:xfrm flipV="1">
            <a:off x="3059113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51" name="Text Box 27"/>
          <p:cNvSpPr txBox="1">
            <a:spLocks noChangeArrowheads="1"/>
          </p:cNvSpPr>
          <p:nvPr/>
        </p:nvSpPr>
        <p:spPr bwMode="auto">
          <a:xfrm>
            <a:off x="2627313" y="2970213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celo</a:t>
            </a:r>
            <a:endParaRPr lang="cs-CZ" altLang="cs-CZ" sz="2400"/>
          </a:p>
        </p:txBody>
      </p:sp>
      <p:sp>
        <p:nvSpPr>
          <p:cNvPr id="31752" name="Text Box 32"/>
          <p:cNvSpPr txBox="1">
            <a:spLocks noChangeArrowheads="1"/>
          </p:cNvSpPr>
          <p:nvPr/>
        </p:nvSpPr>
        <p:spPr bwMode="auto">
          <a:xfrm>
            <a:off x="304800" y="4149725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vloz(3)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31753" name="Text Box 33"/>
          <p:cNvSpPr txBox="1">
            <a:spLocks noChangeArrowheads="1"/>
          </p:cNvSpPr>
          <p:nvPr/>
        </p:nvSpPr>
        <p:spPr bwMode="auto">
          <a:xfrm>
            <a:off x="304800" y="4621213"/>
            <a:ext cx="1371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vloz(5)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31754" name="Text Box 35"/>
          <p:cNvSpPr txBox="1">
            <a:spLocks noChangeArrowheads="1"/>
          </p:cNvSpPr>
          <p:nvPr/>
        </p:nvSpPr>
        <p:spPr bwMode="auto">
          <a:xfrm>
            <a:off x="320675" y="5084763"/>
            <a:ext cx="1514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vloz(10)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31755" name="Line 36"/>
          <p:cNvSpPr>
            <a:spLocks noChangeShapeType="1"/>
          </p:cNvSpPr>
          <p:nvPr/>
        </p:nvSpPr>
        <p:spPr bwMode="auto">
          <a:xfrm flipV="1">
            <a:off x="5380038" y="1920875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56" name="Text Box 37"/>
          <p:cNvSpPr txBox="1">
            <a:spLocks noChangeArrowheads="1"/>
          </p:cNvSpPr>
          <p:nvPr/>
        </p:nvSpPr>
        <p:spPr bwMode="auto">
          <a:xfrm>
            <a:off x="4859338" y="2995613"/>
            <a:ext cx="11350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konec</a:t>
            </a:r>
            <a:endParaRPr lang="cs-CZ" altLang="cs-CZ" sz="2400"/>
          </a:p>
        </p:txBody>
      </p:sp>
      <p:sp>
        <p:nvSpPr>
          <p:cNvPr id="31757" name="Text Box 39"/>
          <p:cNvSpPr txBox="1">
            <a:spLocks noChangeArrowheads="1"/>
          </p:cNvSpPr>
          <p:nvPr/>
        </p:nvSpPr>
        <p:spPr bwMode="auto">
          <a:xfrm>
            <a:off x="320675" y="5573713"/>
            <a:ext cx="6772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vyjmi()</a:t>
            </a:r>
            <a:r>
              <a:rPr lang="cs-CZ" altLang="cs-CZ" sz="2800"/>
              <a:t> – vrátí hodnotu z čela fronty - 3</a:t>
            </a:r>
            <a:endParaRPr lang="cs-CZ" altLang="cs-CZ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10"/>
          <p:cNvGrpSpPr>
            <a:grpSpLocks/>
          </p:cNvGrpSpPr>
          <p:nvPr/>
        </p:nvGrpSpPr>
        <p:grpSpPr bwMode="auto">
          <a:xfrm>
            <a:off x="2667000" y="990600"/>
            <a:ext cx="1524000" cy="914400"/>
            <a:chOff x="768" y="624"/>
            <a:chExt cx="960" cy="576"/>
          </a:xfrm>
        </p:grpSpPr>
        <p:sp>
          <p:nvSpPr>
            <p:cNvPr id="32785" name="Rectangle 11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5</a:t>
              </a:r>
              <a:endParaRPr lang="cs-CZ" altLang="cs-CZ" sz="2400"/>
            </a:p>
          </p:txBody>
        </p:sp>
        <p:sp>
          <p:nvSpPr>
            <p:cNvPr id="32786" name="Rectangle 12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grpSp>
        <p:nvGrpSpPr>
          <p:cNvPr id="32771" name="Group 13"/>
          <p:cNvGrpSpPr>
            <a:grpSpLocks/>
          </p:cNvGrpSpPr>
          <p:nvPr/>
        </p:nvGrpSpPr>
        <p:grpSpPr bwMode="auto">
          <a:xfrm>
            <a:off x="4953000" y="990600"/>
            <a:ext cx="1524000" cy="914400"/>
            <a:chOff x="768" y="624"/>
            <a:chExt cx="960" cy="576"/>
          </a:xfrm>
        </p:grpSpPr>
        <p:sp>
          <p:nvSpPr>
            <p:cNvPr id="32783" name="Rectangle 14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10</a:t>
              </a:r>
              <a:endParaRPr lang="cs-CZ" altLang="cs-CZ" sz="2400"/>
            </a:p>
          </p:txBody>
        </p:sp>
        <p:sp>
          <p:nvSpPr>
            <p:cNvPr id="32784" name="Rectangle 15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32772" name="Line 17"/>
          <p:cNvSpPr>
            <a:spLocks noChangeShapeType="1"/>
          </p:cNvSpPr>
          <p:nvPr/>
        </p:nvSpPr>
        <p:spPr bwMode="auto">
          <a:xfrm>
            <a:off x="3886200" y="1447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73" name="Oval 19"/>
          <p:cNvSpPr>
            <a:spLocks noChangeAspect="1" noChangeArrowheads="1"/>
          </p:cNvSpPr>
          <p:nvPr/>
        </p:nvSpPr>
        <p:spPr bwMode="auto">
          <a:xfrm>
            <a:off x="3817938" y="13716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32774" name="Line 20"/>
          <p:cNvSpPr>
            <a:spLocks noChangeShapeType="1"/>
          </p:cNvSpPr>
          <p:nvPr/>
        </p:nvSpPr>
        <p:spPr bwMode="auto">
          <a:xfrm flipV="1">
            <a:off x="3059113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75" name="Text Box 27"/>
          <p:cNvSpPr txBox="1">
            <a:spLocks noChangeArrowheads="1"/>
          </p:cNvSpPr>
          <p:nvPr/>
        </p:nvSpPr>
        <p:spPr bwMode="auto">
          <a:xfrm>
            <a:off x="2627313" y="2970213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celo</a:t>
            </a:r>
            <a:endParaRPr lang="cs-CZ" altLang="cs-CZ" sz="2400"/>
          </a:p>
        </p:txBody>
      </p:sp>
      <p:sp>
        <p:nvSpPr>
          <p:cNvPr id="32776" name="Text Box 32"/>
          <p:cNvSpPr txBox="1">
            <a:spLocks noChangeArrowheads="1"/>
          </p:cNvSpPr>
          <p:nvPr/>
        </p:nvSpPr>
        <p:spPr bwMode="auto">
          <a:xfrm>
            <a:off x="304800" y="4149725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vloz(3)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32777" name="Text Box 33"/>
          <p:cNvSpPr txBox="1">
            <a:spLocks noChangeArrowheads="1"/>
          </p:cNvSpPr>
          <p:nvPr/>
        </p:nvSpPr>
        <p:spPr bwMode="auto">
          <a:xfrm>
            <a:off x="304800" y="4621213"/>
            <a:ext cx="1371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vloz(5)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32778" name="Text Box 35"/>
          <p:cNvSpPr txBox="1">
            <a:spLocks noChangeArrowheads="1"/>
          </p:cNvSpPr>
          <p:nvPr/>
        </p:nvSpPr>
        <p:spPr bwMode="auto">
          <a:xfrm>
            <a:off x="320675" y="5084763"/>
            <a:ext cx="1514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vloz(10)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32779" name="Line 36"/>
          <p:cNvSpPr>
            <a:spLocks noChangeShapeType="1"/>
          </p:cNvSpPr>
          <p:nvPr/>
        </p:nvSpPr>
        <p:spPr bwMode="auto">
          <a:xfrm flipV="1">
            <a:off x="5380038" y="1920875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80" name="Text Box 37"/>
          <p:cNvSpPr txBox="1">
            <a:spLocks noChangeArrowheads="1"/>
          </p:cNvSpPr>
          <p:nvPr/>
        </p:nvSpPr>
        <p:spPr bwMode="auto">
          <a:xfrm>
            <a:off x="4859338" y="2995613"/>
            <a:ext cx="11350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konec</a:t>
            </a:r>
            <a:endParaRPr lang="cs-CZ" altLang="cs-CZ" sz="2400"/>
          </a:p>
        </p:txBody>
      </p:sp>
      <p:sp>
        <p:nvSpPr>
          <p:cNvPr id="32781" name="Text Box 39"/>
          <p:cNvSpPr txBox="1">
            <a:spLocks noChangeArrowheads="1"/>
          </p:cNvSpPr>
          <p:nvPr/>
        </p:nvSpPr>
        <p:spPr bwMode="auto">
          <a:xfrm>
            <a:off x="320675" y="5573713"/>
            <a:ext cx="6772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vyjmi()</a:t>
            </a:r>
            <a:r>
              <a:rPr lang="cs-CZ" altLang="cs-CZ" sz="2800"/>
              <a:t> – vrátí hodnotu z čela fronty - 3</a:t>
            </a:r>
            <a:endParaRPr lang="cs-CZ" altLang="cs-CZ" sz="2400"/>
          </a:p>
        </p:txBody>
      </p:sp>
      <p:sp>
        <p:nvSpPr>
          <p:cNvPr id="18" name="Text Box 40"/>
          <p:cNvSpPr txBox="1">
            <a:spLocks noChangeArrowheads="1"/>
          </p:cNvSpPr>
          <p:nvPr/>
        </p:nvSpPr>
        <p:spPr bwMode="auto">
          <a:xfrm>
            <a:off x="320675" y="6092825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vloz(8)</a:t>
            </a:r>
            <a:endParaRPr lang="cs-CZ" altLang="cs-CZ" sz="24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10"/>
          <p:cNvGrpSpPr>
            <a:grpSpLocks/>
          </p:cNvGrpSpPr>
          <p:nvPr/>
        </p:nvGrpSpPr>
        <p:grpSpPr bwMode="auto">
          <a:xfrm>
            <a:off x="2667000" y="990600"/>
            <a:ext cx="1524000" cy="914400"/>
            <a:chOff x="768" y="624"/>
            <a:chExt cx="960" cy="576"/>
          </a:xfrm>
        </p:grpSpPr>
        <p:sp>
          <p:nvSpPr>
            <p:cNvPr id="33816" name="Rectangle 11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5</a:t>
              </a:r>
              <a:endParaRPr lang="cs-CZ" altLang="cs-CZ" sz="2400"/>
            </a:p>
          </p:txBody>
        </p:sp>
        <p:sp>
          <p:nvSpPr>
            <p:cNvPr id="33817" name="Rectangle 12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grpSp>
        <p:nvGrpSpPr>
          <p:cNvPr id="33795" name="Group 13"/>
          <p:cNvGrpSpPr>
            <a:grpSpLocks/>
          </p:cNvGrpSpPr>
          <p:nvPr/>
        </p:nvGrpSpPr>
        <p:grpSpPr bwMode="auto">
          <a:xfrm>
            <a:off x="4953000" y="990600"/>
            <a:ext cx="1524000" cy="914400"/>
            <a:chOff x="768" y="624"/>
            <a:chExt cx="960" cy="576"/>
          </a:xfrm>
        </p:grpSpPr>
        <p:sp>
          <p:nvSpPr>
            <p:cNvPr id="33814" name="Rectangle 14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10</a:t>
              </a:r>
              <a:endParaRPr lang="cs-CZ" altLang="cs-CZ" sz="2400"/>
            </a:p>
          </p:txBody>
        </p:sp>
        <p:sp>
          <p:nvSpPr>
            <p:cNvPr id="33815" name="Rectangle 15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33796" name="Line 17"/>
          <p:cNvSpPr>
            <a:spLocks noChangeShapeType="1"/>
          </p:cNvSpPr>
          <p:nvPr/>
        </p:nvSpPr>
        <p:spPr bwMode="auto">
          <a:xfrm>
            <a:off x="3886200" y="1447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797" name="Oval 19"/>
          <p:cNvSpPr>
            <a:spLocks noChangeAspect="1" noChangeArrowheads="1"/>
          </p:cNvSpPr>
          <p:nvPr/>
        </p:nvSpPr>
        <p:spPr bwMode="auto">
          <a:xfrm>
            <a:off x="3817938" y="13716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33798" name="Line 20"/>
          <p:cNvSpPr>
            <a:spLocks noChangeShapeType="1"/>
          </p:cNvSpPr>
          <p:nvPr/>
        </p:nvSpPr>
        <p:spPr bwMode="auto">
          <a:xfrm flipV="1">
            <a:off x="3059113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799" name="Text Box 27"/>
          <p:cNvSpPr txBox="1">
            <a:spLocks noChangeArrowheads="1"/>
          </p:cNvSpPr>
          <p:nvPr/>
        </p:nvSpPr>
        <p:spPr bwMode="auto">
          <a:xfrm>
            <a:off x="2627313" y="2970213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celo</a:t>
            </a:r>
            <a:endParaRPr lang="cs-CZ" altLang="cs-CZ" sz="2400"/>
          </a:p>
        </p:txBody>
      </p:sp>
      <p:sp>
        <p:nvSpPr>
          <p:cNvPr id="33800" name="Text Box 32"/>
          <p:cNvSpPr txBox="1">
            <a:spLocks noChangeArrowheads="1"/>
          </p:cNvSpPr>
          <p:nvPr/>
        </p:nvSpPr>
        <p:spPr bwMode="auto">
          <a:xfrm>
            <a:off x="304800" y="4149725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vloz(3)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33801" name="Text Box 33"/>
          <p:cNvSpPr txBox="1">
            <a:spLocks noChangeArrowheads="1"/>
          </p:cNvSpPr>
          <p:nvPr/>
        </p:nvSpPr>
        <p:spPr bwMode="auto">
          <a:xfrm>
            <a:off x="304800" y="4621213"/>
            <a:ext cx="1371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vloz(5)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33802" name="Text Box 35"/>
          <p:cNvSpPr txBox="1">
            <a:spLocks noChangeArrowheads="1"/>
          </p:cNvSpPr>
          <p:nvPr/>
        </p:nvSpPr>
        <p:spPr bwMode="auto">
          <a:xfrm>
            <a:off x="320675" y="5084763"/>
            <a:ext cx="1514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vloz(10)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33805" name="Text Box 39"/>
          <p:cNvSpPr txBox="1">
            <a:spLocks noChangeArrowheads="1"/>
          </p:cNvSpPr>
          <p:nvPr/>
        </p:nvSpPr>
        <p:spPr bwMode="auto">
          <a:xfrm>
            <a:off x="320675" y="5573713"/>
            <a:ext cx="6772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vyjmi()</a:t>
            </a:r>
            <a:r>
              <a:rPr lang="cs-CZ" altLang="cs-CZ" sz="2800"/>
              <a:t> – vrátí hodnotu z čela fronty - 3</a:t>
            </a:r>
            <a:endParaRPr lang="cs-CZ" altLang="cs-CZ" sz="2400"/>
          </a:p>
        </p:txBody>
      </p:sp>
      <p:sp>
        <p:nvSpPr>
          <p:cNvPr id="33806" name="Text Box 40"/>
          <p:cNvSpPr txBox="1">
            <a:spLocks noChangeArrowheads="1"/>
          </p:cNvSpPr>
          <p:nvPr/>
        </p:nvSpPr>
        <p:spPr bwMode="auto">
          <a:xfrm>
            <a:off x="320675" y="6092825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vloz(8)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grpSp>
        <p:nvGrpSpPr>
          <p:cNvPr id="33807" name="Group 22"/>
          <p:cNvGrpSpPr>
            <a:grpSpLocks/>
          </p:cNvGrpSpPr>
          <p:nvPr/>
        </p:nvGrpSpPr>
        <p:grpSpPr bwMode="auto">
          <a:xfrm>
            <a:off x="7239000" y="990600"/>
            <a:ext cx="1524000" cy="914400"/>
            <a:chOff x="768" y="624"/>
            <a:chExt cx="960" cy="576"/>
          </a:xfrm>
        </p:grpSpPr>
        <p:sp>
          <p:nvSpPr>
            <p:cNvPr id="33812" name="Rectangle 23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8</a:t>
              </a:r>
              <a:endParaRPr lang="cs-CZ" altLang="cs-CZ" sz="2400"/>
            </a:p>
          </p:txBody>
        </p:sp>
        <p:sp>
          <p:nvSpPr>
            <p:cNvPr id="33813" name="Rectangle 24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33808" name="Line 25"/>
          <p:cNvSpPr>
            <a:spLocks noChangeShapeType="1"/>
          </p:cNvSpPr>
          <p:nvPr/>
        </p:nvSpPr>
        <p:spPr bwMode="auto">
          <a:xfrm>
            <a:off x="6172200" y="1447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809" name="Oval 26"/>
          <p:cNvSpPr>
            <a:spLocks noChangeAspect="1" noChangeArrowheads="1"/>
          </p:cNvSpPr>
          <p:nvPr/>
        </p:nvSpPr>
        <p:spPr bwMode="auto">
          <a:xfrm>
            <a:off x="6103938" y="13716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33810" name="Line 41"/>
          <p:cNvSpPr>
            <a:spLocks noChangeShapeType="1"/>
          </p:cNvSpPr>
          <p:nvPr/>
        </p:nvSpPr>
        <p:spPr bwMode="auto">
          <a:xfrm flipV="1">
            <a:off x="7661275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811" name="Text Box 42"/>
          <p:cNvSpPr txBox="1">
            <a:spLocks noChangeArrowheads="1"/>
          </p:cNvSpPr>
          <p:nvPr/>
        </p:nvSpPr>
        <p:spPr bwMode="auto">
          <a:xfrm>
            <a:off x="7140575" y="2979738"/>
            <a:ext cx="1135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konec</a:t>
            </a:r>
            <a:endParaRPr lang="cs-CZ" altLang="cs-CZ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381000"/>
            <a:ext cx="7918450" cy="6019800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altLang="cs-CZ" b="1" smtClean="0"/>
              <a:t>Operace nad frontou</a:t>
            </a:r>
          </a:p>
          <a:p>
            <a:r>
              <a:rPr lang="cs-CZ" altLang="cs-CZ" sz="2800" b="1" smtClean="0">
                <a:latin typeface="Courier New" panose="02070309020205020404" pitchFamily="49" charset="0"/>
              </a:rPr>
              <a:t>void</a:t>
            </a:r>
            <a:r>
              <a:rPr lang="cs-CZ" altLang="cs-CZ" sz="2800" smtClean="0">
                <a:latin typeface="Courier New" panose="02070309020205020404" pitchFamily="49" charset="0"/>
              </a:rPr>
              <a:t> init(TFronta *f)</a:t>
            </a:r>
            <a:r>
              <a:rPr lang="cs-CZ" altLang="cs-CZ" smtClean="0"/>
              <a:t>,</a:t>
            </a:r>
          </a:p>
          <a:p>
            <a:pPr>
              <a:buFontTx/>
              <a:buNone/>
            </a:pPr>
            <a:r>
              <a:rPr lang="cs-CZ" altLang="cs-CZ" smtClean="0"/>
              <a:t>	eventuálně </a:t>
            </a:r>
            <a:r>
              <a:rPr lang="cs-CZ" altLang="cs-CZ" sz="2800" smtClean="0">
                <a:latin typeface="Courier New" panose="02070309020205020404" pitchFamily="49" charset="0"/>
              </a:rPr>
              <a:t>TFronta *init()</a:t>
            </a:r>
          </a:p>
          <a:p>
            <a:pPr lvl="1"/>
            <a:r>
              <a:rPr lang="cs-CZ" altLang="cs-CZ" smtClean="0"/>
              <a:t>inicializace, vytvoří prázdnou frontu</a:t>
            </a:r>
          </a:p>
          <a:p>
            <a:r>
              <a:rPr lang="cs-CZ" altLang="cs-CZ" sz="2800" b="1" smtClean="0">
                <a:latin typeface="Courier New" panose="02070309020205020404" pitchFamily="49" charset="0"/>
              </a:rPr>
              <a:t>int</a:t>
            </a:r>
            <a:r>
              <a:rPr lang="cs-CZ" altLang="cs-CZ" sz="2800" smtClean="0">
                <a:latin typeface="Courier New" panose="02070309020205020404" pitchFamily="49" charset="0"/>
              </a:rPr>
              <a:t> je_prazdna(TFronta *f)</a:t>
            </a:r>
          </a:p>
          <a:p>
            <a:pPr lvl="1"/>
            <a:r>
              <a:rPr lang="cs-CZ" altLang="cs-CZ" smtClean="0"/>
              <a:t>testuje na prázdnou frontu</a:t>
            </a:r>
          </a:p>
          <a:p>
            <a:r>
              <a:rPr lang="cs-CZ" altLang="cs-CZ" sz="2800" b="1" smtClean="0">
                <a:latin typeface="Courier New" panose="02070309020205020404" pitchFamily="49" charset="0"/>
              </a:rPr>
              <a:t>void</a:t>
            </a:r>
            <a:r>
              <a:rPr lang="cs-CZ" altLang="cs-CZ" sz="2800" smtClean="0">
                <a:latin typeface="Courier New" panose="02070309020205020404" pitchFamily="49" charset="0"/>
              </a:rPr>
              <a:t> vloz(TFronta *f, </a:t>
            </a:r>
            <a:r>
              <a:rPr lang="cs-CZ" altLang="cs-CZ" sz="2800" b="1" smtClean="0">
                <a:latin typeface="Courier New" panose="02070309020205020404" pitchFamily="49" charset="0"/>
              </a:rPr>
              <a:t>int</a:t>
            </a:r>
            <a:r>
              <a:rPr lang="cs-CZ" altLang="cs-CZ" sz="2800" smtClean="0">
                <a:latin typeface="Courier New" panose="02070309020205020404" pitchFamily="49" charset="0"/>
              </a:rPr>
              <a:t> prvek)</a:t>
            </a:r>
          </a:p>
          <a:p>
            <a:pPr lvl="1"/>
            <a:r>
              <a:rPr lang="cs-CZ" altLang="cs-CZ" smtClean="0"/>
              <a:t>vloží prvek na konec fronty</a:t>
            </a:r>
          </a:p>
          <a:p>
            <a:r>
              <a:rPr lang="cs-CZ" altLang="cs-CZ" sz="2800" b="1" smtClean="0">
                <a:latin typeface="Courier New" panose="02070309020205020404" pitchFamily="49" charset="0"/>
              </a:rPr>
              <a:t>int</a:t>
            </a:r>
            <a:r>
              <a:rPr lang="cs-CZ" altLang="cs-CZ" sz="2800" smtClean="0">
                <a:latin typeface="Courier New" panose="02070309020205020404" pitchFamily="49" charset="0"/>
              </a:rPr>
              <a:t> vyjmi(TFronta *f)</a:t>
            </a:r>
          </a:p>
          <a:p>
            <a:pPr lvl="1"/>
            <a:r>
              <a:rPr lang="cs-CZ" altLang="cs-CZ" smtClean="0"/>
              <a:t>vyjme prvek z čela fronty </a:t>
            </a:r>
          </a:p>
          <a:p>
            <a:r>
              <a:rPr lang="cs-CZ" altLang="cs-CZ" sz="2800" b="1" smtClean="0">
                <a:latin typeface="Courier New" panose="02070309020205020404" pitchFamily="49" charset="0"/>
              </a:rPr>
              <a:t>void</a:t>
            </a:r>
            <a:r>
              <a:rPr lang="cs-CZ" altLang="cs-CZ" sz="2800" smtClean="0">
                <a:latin typeface="Courier New" panose="02070309020205020404" pitchFamily="49" charset="0"/>
              </a:rPr>
              <a:t> zrus(TFronta *f)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772400" cy="5546725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2400" b="1" smtClean="0">
                <a:latin typeface="Courier New" panose="02070309020205020404" pitchFamily="49" charset="0"/>
              </a:rPr>
              <a:t>int</a:t>
            </a:r>
            <a:r>
              <a:rPr lang="cs-CZ" altLang="cs-CZ" sz="2400" smtClean="0">
                <a:latin typeface="Courier New" panose="02070309020205020404" pitchFamily="49" charset="0"/>
              </a:rPr>
              <a:t> vyjmi(TFronta *f)</a:t>
            </a:r>
          </a:p>
          <a:p>
            <a:pPr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</a:t>
            </a:r>
            <a:r>
              <a:rPr lang="en-US" altLang="cs-CZ" sz="2400" b="1" smtClean="0">
                <a:latin typeface="Courier New" panose="02070309020205020404" pitchFamily="49" charset="0"/>
              </a:rPr>
              <a:t>int</a:t>
            </a:r>
            <a:r>
              <a:rPr lang="en-US" altLang="cs-CZ" sz="2400" smtClean="0">
                <a:latin typeface="Courier New" panose="02070309020205020404" pitchFamily="49" charset="0"/>
              </a:rPr>
              <a:t> prvek;</a:t>
            </a:r>
          </a:p>
          <a:p>
            <a:pPr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TPrvek *pom;</a:t>
            </a:r>
          </a:p>
          <a:p>
            <a:pPr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</a:t>
            </a:r>
            <a:r>
              <a:rPr lang="en-US" altLang="cs-CZ" sz="2400" b="1" smtClean="0">
                <a:latin typeface="Courier New" panose="02070309020205020404" pitchFamily="49" charset="0"/>
              </a:rPr>
              <a:t>if</a:t>
            </a:r>
            <a:r>
              <a:rPr lang="en-US" altLang="cs-CZ" sz="2400" smtClean="0">
                <a:latin typeface="Courier New" panose="02070309020205020404" pitchFamily="49" charset="0"/>
              </a:rPr>
              <a:t> (f-&gt;celo == NULL) </a:t>
            </a:r>
            <a:r>
              <a:rPr lang="en-US" altLang="cs-CZ" sz="2400" b="1" smtClean="0">
                <a:latin typeface="Courier New" panose="02070309020205020404" pitchFamily="49" charset="0"/>
              </a:rPr>
              <a:t>return </a:t>
            </a:r>
            <a:r>
              <a:rPr lang="en-US" altLang="cs-CZ" sz="2400" smtClean="0">
                <a:latin typeface="Courier New" panose="02070309020205020404" pitchFamily="49" charset="0"/>
              </a:rPr>
              <a:t>-1;</a:t>
            </a:r>
          </a:p>
          <a:p>
            <a:pPr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prvek = f-&gt;celo-&gt;x;</a:t>
            </a:r>
          </a:p>
          <a:p>
            <a:pPr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pom = f-&gt;celo;</a:t>
            </a:r>
          </a:p>
          <a:p>
            <a:pPr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f-&gt;celo = f-&gt;celo-&gt;dalsi;</a:t>
            </a:r>
          </a:p>
          <a:p>
            <a:pPr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free(pom);</a:t>
            </a:r>
          </a:p>
          <a:p>
            <a:pPr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</a:t>
            </a:r>
            <a:r>
              <a:rPr lang="en-US" altLang="cs-CZ" sz="2400" b="1" smtClean="0">
                <a:latin typeface="Courier New" panose="02070309020205020404" pitchFamily="49" charset="0"/>
              </a:rPr>
              <a:t>return</a:t>
            </a:r>
            <a:r>
              <a:rPr lang="en-US" altLang="cs-CZ" sz="2400" smtClean="0">
                <a:latin typeface="Courier New" panose="02070309020205020404" pitchFamily="49" charset="0"/>
              </a:rPr>
              <a:t> prvek;</a:t>
            </a:r>
          </a:p>
          <a:p>
            <a:pPr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772400" cy="5546725"/>
          </a:xfrm>
        </p:spPr>
        <p:txBody>
          <a:bodyPr/>
          <a:lstStyle/>
          <a:p>
            <a:r>
              <a:rPr lang="cs-CZ" altLang="cs-CZ" smtClean="0"/>
              <a:t>spoléhat se na návratovou hodnotu -1, pokud je fronta prázdná, není nejlepší řešení</a:t>
            </a:r>
          </a:p>
          <a:p>
            <a:pPr lvl="1"/>
            <a:r>
              <a:rPr lang="cs-CZ" altLang="cs-CZ" smtClean="0"/>
              <a:t>nepoznám, zda byla vyjmuta -1 nebo byla prázdná fronta</a:t>
            </a:r>
          </a:p>
          <a:p>
            <a:pPr lvl="1"/>
            <a:r>
              <a:rPr lang="cs-CZ" altLang="cs-CZ" smtClean="0"/>
              <a:t>lépe by bylo např. nastavovat chybovou proměnnou</a:t>
            </a:r>
          </a:p>
          <a:p>
            <a:r>
              <a:rPr lang="cs-CZ" altLang="cs-CZ" smtClean="0"/>
              <a:t>odstranění problému je ve </a:t>
            </a:r>
            <a:r>
              <a:rPr lang="cs-CZ" altLang="cs-CZ" smtClean="0">
                <a:solidFill>
                  <a:srgbClr val="FF3300"/>
                </a:solidFill>
              </a:rPr>
              <a:t>správném</a:t>
            </a:r>
            <a:r>
              <a:rPr lang="cs-CZ" altLang="cs-CZ" smtClean="0"/>
              <a:t> používání knihovních funkcí</a:t>
            </a:r>
          </a:p>
          <a:p>
            <a:pPr lvl="1"/>
            <a:r>
              <a:rPr lang="cs-CZ" altLang="cs-CZ" smtClean="0"/>
              <a:t>před každým voláním funkce vyjmi() aplikace otestuje, zda není fronta prázdná</a:t>
            </a:r>
          </a:p>
          <a:p>
            <a:pPr lvl="1"/>
            <a:r>
              <a:rPr lang="cs-CZ" altLang="cs-CZ" smtClean="0"/>
              <a:t>např.  </a:t>
            </a:r>
            <a:r>
              <a:rPr lang="cs-CZ" altLang="cs-CZ" b="1" smtClean="0">
                <a:latin typeface="Courier New" panose="02070309020205020404" pitchFamily="49" charset="0"/>
              </a:rPr>
              <a:t>while</a:t>
            </a:r>
            <a:r>
              <a:rPr lang="cs-CZ" altLang="cs-CZ" smtClean="0">
                <a:latin typeface="Courier New" panose="02070309020205020404" pitchFamily="49" charset="0"/>
              </a:rPr>
              <a:t> (!je_prazdna(&amp;f))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772400" cy="5546725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i="1" smtClean="0"/>
              <a:t>K čemu se dá fronta jako ADT využít:</a:t>
            </a:r>
          </a:p>
          <a:p>
            <a:r>
              <a:rPr lang="cs-CZ" altLang="cs-CZ" smtClean="0"/>
              <a:t>fronta událostí v diskrétních simulačních systémech</a:t>
            </a:r>
          </a:p>
          <a:p>
            <a:pPr lvl="1"/>
            <a:r>
              <a:rPr lang="cs-CZ" altLang="cs-CZ" smtClean="0"/>
              <a:t>dopravy</a:t>
            </a:r>
          </a:p>
          <a:p>
            <a:pPr lvl="1"/>
            <a:r>
              <a:rPr lang="cs-CZ" altLang="cs-CZ" smtClean="0"/>
              <a:t>počítačových sítí</a:t>
            </a:r>
          </a:p>
          <a:p>
            <a:pPr lvl="1"/>
            <a:r>
              <a:rPr lang="cs-CZ" altLang="cs-CZ" smtClean="0"/>
              <a:t>číslicových systémů</a:t>
            </a:r>
          </a:p>
          <a:p>
            <a:pPr lvl="1"/>
            <a:r>
              <a:rPr lang="cs-CZ" altLang="cs-CZ" smtClean="0"/>
              <a:t>systémů hromadné obsluhy  - fronta zákazníků</a:t>
            </a:r>
          </a:p>
          <a:p>
            <a:r>
              <a:rPr lang="cs-CZ" altLang="cs-CZ" smtClean="0"/>
              <a:t>algoritmy procházení grafu do šířky</a:t>
            </a:r>
          </a:p>
          <a:p>
            <a:endParaRPr lang="cs-CZ" altLang="cs-CZ" smtClean="0"/>
          </a:p>
          <a:p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 smtClean="0"/>
              <a:t>Zásobník</a:t>
            </a:r>
            <a:br>
              <a:rPr lang="cs-CZ" altLang="cs-CZ" sz="4000" b="1" smtClean="0"/>
            </a:br>
            <a:r>
              <a:rPr lang="cs-CZ" altLang="cs-CZ" sz="4000" b="1" smtClean="0"/>
              <a:t>(Stack)</a:t>
            </a:r>
            <a:endParaRPr lang="cs-CZ" altLang="cs-CZ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r>
              <a:rPr lang="cs-CZ" altLang="cs-CZ" smtClean="0"/>
              <a:t>datová struktura typu LIFO</a:t>
            </a:r>
          </a:p>
          <a:p>
            <a:pPr lvl="1"/>
            <a:r>
              <a:rPr lang="cs-CZ" altLang="cs-CZ" smtClean="0"/>
              <a:t>Last In - First Out</a:t>
            </a:r>
          </a:p>
          <a:p>
            <a:r>
              <a:rPr lang="cs-CZ" altLang="cs-CZ" smtClean="0"/>
              <a:t>nejprve se vybírá prvek, který byl vložen na </a:t>
            </a:r>
            <a:r>
              <a:rPr lang="cs-CZ" altLang="cs-CZ" i="1" smtClean="0">
                <a:solidFill>
                  <a:srgbClr val="FF3300"/>
                </a:solidFill>
              </a:rPr>
              <a:t>vrchol (top)</a:t>
            </a:r>
            <a:r>
              <a:rPr lang="cs-CZ" altLang="cs-CZ" smtClean="0"/>
              <a:t> zásobníku jako poslední</a:t>
            </a:r>
          </a:p>
          <a:p>
            <a:r>
              <a:rPr lang="cs-CZ" altLang="cs-CZ" smtClean="0"/>
              <a:t>operace:</a:t>
            </a:r>
          </a:p>
          <a:p>
            <a:pPr lvl="1"/>
            <a:r>
              <a:rPr lang="cs-CZ" altLang="cs-CZ" smtClean="0"/>
              <a:t> PUSH (uložení hodnoty na vrchol zásobníku)</a:t>
            </a:r>
          </a:p>
          <a:p>
            <a:pPr lvl="1"/>
            <a:r>
              <a:rPr lang="cs-CZ" altLang="cs-CZ" smtClean="0"/>
              <a:t> POP (odebrání hodnoty z vrcholu zásobníku)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smtClean="0"/>
              <a:t>ADT</a:t>
            </a:r>
            <a:endParaRPr lang="en-US" altLang="cs-CZ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16152"/>
          </a:xfrm>
        </p:spPr>
        <p:txBody>
          <a:bodyPr/>
          <a:lstStyle/>
          <a:p>
            <a:r>
              <a:rPr lang="cs-CZ" altLang="cs-CZ" dirty="0" smtClean="0"/>
              <a:t>spojový seznam</a:t>
            </a:r>
          </a:p>
          <a:p>
            <a:r>
              <a:rPr lang="cs-CZ" altLang="cs-CZ" dirty="0" smtClean="0"/>
              <a:t>fronta</a:t>
            </a:r>
          </a:p>
          <a:p>
            <a:r>
              <a:rPr lang="cs-CZ" altLang="cs-CZ" dirty="0" smtClean="0"/>
              <a:t>zásobník</a:t>
            </a:r>
          </a:p>
          <a:p>
            <a:r>
              <a:rPr lang="cs-CZ" altLang="cs-CZ" dirty="0" smtClean="0"/>
              <a:t>množina</a:t>
            </a:r>
          </a:p>
          <a:p>
            <a:r>
              <a:rPr lang="cs-CZ" altLang="cs-CZ" dirty="0" smtClean="0"/>
              <a:t>strom</a:t>
            </a:r>
          </a:p>
          <a:p>
            <a:r>
              <a:rPr lang="cs-CZ" altLang="cs-CZ" dirty="0" smtClean="0"/>
              <a:t>mapa (tabulka)</a:t>
            </a:r>
          </a:p>
          <a:p>
            <a:r>
              <a:rPr lang="cs-CZ" altLang="cs-CZ" dirty="0" smtClean="0"/>
              <a:t>obecný graf</a:t>
            </a:r>
          </a:p>
          <a:p>
            <a:r>
              <a:rPr lang="cs-CZ" altLang="cs-CZ" dirty="0" smtClean="0"/>
              <a:t>atd.</a:t>
            </a:r>
            <a:endParaRPr lang="en-US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15"/>
          <p:cNvGrpSpPr>
            <a:grpSpLocks/>
          </p:cNvGrpSpPr>
          <p:nvPr/>
        </p:nvGrpSpPr>
        <p:grpSpPr bwMode="auto">
          <a:xfrm>
            <a:off x="2484438" y="3500438"/>
            <a:ext cx="5781675" cy="2209800"/>
            <a:chOff x="1728" y="2592"/>
            <a:chExt cx="3642" cy="1392"/>
          </a:xfrm>
        </p:grpSpPr>
        <p:sp>
          <p:nvSpPr>
            <p:cNvPr id="56324" name="Rectangle 4"/>
            <p:cNvSpPr>
              <a:spLocks noChangeArrowheads="1"/>
            </p:cNvSpPr>
            <p:nvPr/>
          </p:nvSpPr>
          <p:spPr bwMode="auto">
            <a:xfrm>
              <a:off x="1776" y="3840"/>
              <a:ext cx="2592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56325" name="Rectangle 5"/>
            <p:cNvSpPr>
              <a:spLocks noChangeArrowheads="1"/>
            </p:cNvSpPr>
            <p:nvPr/>
          </p:nvSpPr>
          <p:spPr bwMode="auto">
            <a:xfrm flipH="1">
              <a:off x="3072" y="2592"/>
              <a:ext cx="48" cy="12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56326" name="Rectangle 6"/>
            <p:cNvSpPr>
              <a:spLocks noChangeArrowheads="1"/>
            </p:cNvSpPr>
            <p:nvPr/>
          </p:nvSpPr>
          <p:spPr bwMode="auto">
            <a:xfrm>
              <a:off x="2544" y="3648"/>
              <a:ext cx="1152" cy="192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56327" name="Rectangle 7"/>
            <p:cNvSpPr>
              <a:spLocks noChangeArrowheads="1"/>
            </p:cNvSpPr>
            <p:nvPr/>
          </p:nvSpPr>
          <p:spPr bwMode="auto">
            <a:xfrm>
              <a:off x="2544" y="3456"/>
              <a:ext cx="1152" cy="192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56328" name="Rectangle 8"/>
            <p:cNvSpPr>
              <a:spLocks noChangeArrowheads="1"/>
            </p:cNvSpPr>
            <p:nvPr/>
          </p:nvSpPr>
          <p:spPr bwMode="auto">
            <a:xfrm>
              <a:off x="2544" y="3264"/>
              <a:ext cx="1152" cy="192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56329" name="Text Box 9"/>
            <p:cNvSpPr txBox="1">
              <a:spLocks noChangeArrowheads="1"/>
            </p:cNvSpPr>
            <p:nvPr/>
          </p:nvSpPr>
          <p:spPr bwMode="auto">
            <a:xfrm>
              <a:off x="3600" y="2640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/>
                <a:t>PUSH</a:t>
              </a:r>
            </a:p>
          </p:txBody>
        </p:sp>
        <p:sp>
          <p:nvSpPr>
            <p:cNvPr id="56330" name="Arc 10"/>
            <p:cNvSpPr>
              <a:spLocks/>
            </p:cNvSpPr>
            <p:nvPr/>
          </p:nvSpPr>
          <p:spPr bwMode="auto">
            <a:xfrm flipH="1">
              <a:off x="3216" y="2784"/>
              <a:ext cx="383" cy="384"/>
            </a:xfrm>
            <a:custGeom>
              <a:avLst/>
              <a:gdLst>
                <a:gd name="T0" fmla="*/ 0 w 21531"/>
                <a:gd name="T1" fmla="*/ 0 h 21600"/>
                <a:gd name="T2" fmla="*/ 7 w 21531"/>
                <a:gd name="T3" fmla="*/ 6 h 21600"/>
                <a:gd name="T4" fmla="*/ 0 w 21531"/>
                <a:gd name="T5" fmla="*/ 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31" h="21600" fill="none" extrusionOk="0">
                  <a:moveTo>
                    <a:pt x="-1" y="0"/>
                  </a:moveTo>
                  <a:cubicBezTo>
                    <a:pt x="11261" y="0"/>
                    <a:pt x="20632" y="8651"/>
                    <a:pt x="21531" y="19876"/>
                  </a:cubicBezTo>
                </a:path>
                <a:path w="21531" h="21600" stroke="0" extrusionOk="0">
                  <a:moveTo>
                    <a:pt x="-1" y="0"/>
                  </a:moveTo>
                  <a:cubicBezTo>
                    <a:pt x="11261" y="0"/>
                    <a:pt x="20632" y="8651"/>
                    <a:pt x="21531" y="19876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56331" name="Arc 11"/>
            <p:cNvSpPr>
              <a:spLocks/>
            </p:cNvSpPr>
            <p:nvPr/>
          </p:nvSpPr>
          <p:spPr bwMode="auto">
            <a:xfrm>
              <a:off x="2496" y="2784"/>
              <a:ext cx="384" cy="336"/>
            </a:xfrm>
            <a:custGeom>
              <a:avLst/>
              <a:gdLst>
                <a:gd name="T0" fmla="*/ 0 w 21600"/>
                <a:gd name="T1" fmla="*/ 0 h 21600"/>
                <a:gd name="T2" fmla="*/ 7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56332" name="Text Box 12"/>
            <p:cNvSpPr txBox="1">
              <a:spLocks noChangeArrowheads="1"/>
            </p:cNvSpPr>
            <p:nvPr/>
          </p:nvSpPr>
          <p:spPr bwMode="auto">
            <a:xfrm>
              <a:off x="1728" y="2640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/>
                <a:t>POP</a:t>
              </a:r>
            </a:p>
          </p:txBody>
        </p:sp>
        <p:sp>
          <p:nvSpPr>
            <p:cNvPr id="56333" name="Text Box 13"/>
            <p:cNvSpPr txBox="1">
              <a:spLocks noChangeArrowheads="1"/>
            </p:cNvSpPr>
            <p:nvPr/>
          </p:nvSpPr>
          <p:spPr bwMode="auto">
            <a:xfrm>
              <a:off x="4682" y="3048"/>
              <a:ext cx="6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2800"/>
                <a:t>vrchol</a:t>
              </a:r>
            </a:p>
          </p:txBody>
        </p:sp>
        <p:sp>
          <p:nvSpPr>
            <p:cNvPr id="56334" name="Line 14"/>
            <p:cNvSpPr>
              <a:spLocks noChangeShapeType="1"/>
            </p:cNvSpPr>
            <p:nvPr/>
          </p:nvSpPr>
          <p:spPr bwMode="auto">
            <a:xfrm flipH="1">
              <a:off x="3878" y="3203"/>
              <a:ext cx="72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6323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611188" y="549275"/>
            <a:ext cx="7772400" cy="2087563"/>
          </a:xfrm>
          <a:noFill/>
        </p:spPr>
        <p:txBody>
          <a:bodyPr/>
          <a:lstStyle/>
          <a:p>
            <a:r>
              <a:rPr lang="cs-CZ" altLang="cs-CZ" smtClean="0"/>
              <a:t>někdy bývá implementována také operace TOP</a:t>
            </a:r>
          </a:p>
          <a:p>
            <a:pPr lvl="1"/>
            <a:r>
              <a:rPr lang="cs-CZ" altLang="cs-CZ" smtClean="0"/>
              <a:t>zjištění hodnoty na vrcholu zásobníku bez odebrání prvku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3600" i="1" smtClean="0"/>
              <a:t>Možné implementace</a:t>
            </a:r>
            <a:endParaRPr lang="cs-CZ" altLang="cs-CZ" sz="3600" smtClean="0"/>
          </a:p>
          <a:p>
            <a:r>
              <a:rPr lang="cs-CZ" altLang="cs-CZ" smtClean="0"/>
              <a:t>na principu spojového seznamu</a:t>
            </a:r>
          </a:p>
          <a:p>
            <a:pPr lvl="1"/>
            <a:r>
              <a:rPr lang="cs-CZ" altLang="cs-CZ" smtClean="0"/>
              <a:t>„neomezená“ velikost zásobníku (omezená pouze velikostí dostupné paměti)</a:t>
            </a:r>
          </a:p>
          <a:p>
            <a:pPr lvl="1"/>
            <a:r>
              <a:rPr lang="cs-CZ" altLang="cs-CZ" smtClean="0"/>
              <a:t>operace vložení prvku znamená vložení prvku na konec seznamu</a:t>
            </a:r>
          </a:p>
          <a:p>
            <a:pPr lvl="1"/>
            <a:r>
              <a:rPr lang="cs-CZ" altLang="cs-CZ" smtClean="0"/>
              <a:t>operace výběr prvku je výběr z konce seznamu</a:t>
            </a:r>
          </a:p>
          <a:p>
            <a:r>
              <a:rPr lang="cs-CZ" altLang="cs-CZ" smtClean="0"/>
              <a:t>polem (pevné nebo proměnné délky)</a:t>
            </a:r>
          </a:p>
          <a:p>
            <a:pPr lvl="1"/>
            <a:r>
              <a:rPr lang="cs-CZ" altLang="cs-CZ" smtClean="0"/>
              <a:t>kruhová implementace není potřebná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altLang="cs-CZ" sz="3600" b="1" smtClean="0"/>
              <a:t>Implementace na principu spojového seznamu</a:t>
            </a:r>
            <a:endParaRPr lang="cs-CZ" altLang="cs-CZ" sz="3600" smtClean="0"/>
          </a:p>
          <a:p>
            <a:endParaRPr lang="cs-CZ" altLang="cs-CZ" smtClean="0"/>
          </a:p>
          <a:p>
            <a:r>
              <a:rPr lang="cs-CZ" altLang="cs-CZ" smtClean="0"/>
              <a:t>zásobník reprezentován ukazatelem na vrchol zásobníku </a:t>
            </a:r>
          </a:p>
          <a:p>
            <a:r>
              <a:rPr lang="cs-CZ" altLang="cs-CZ" smtClean="0"/>
              <a:t>prvek nese hodnotu a ukazatel na předchozí prvek v zásobníku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2800" b="1" smtClean="0">
                <a:latin typeface="Courier New" panose="02070309020205020404" pitchFamily="49" charset="0"/>
              </a:rPr>
              <a:t>typedef struct </a:t>
            </a:r>
            <a:r>
              <a:rPr lang="cs-CZ" altLang="cs-CZ" sz="2800" smtClean="0">
                <a:latin typeface="Courier New" panose="02070309020205020404" pitchFamily="49" charset="0"/>
              </a:rPr>
              <a:t>TPrvek </a:t>
            </a:r>
            <a:r>
              <a:rPr lang="en-US" altLang="cs-CZ" sz="2800" smtClean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800" smtClean="0">
                <a:latin typeface="Courier New" panose="02070309020205020404" pitchFamily="49" charset="0"/>
              </a:rPr>
              <a:t>  </a:t>
            </a:r>
            <a:r>
              <a:rPr lang="en-US" altLang="cs-CZ" sz="2800" b="1" smtClean="0">
                <a:latin typeface="Courier New" panose="02070309020205020404" pitchFamily="49" charset="0"/>
              </a:rPr>
              <a:t>int</a:t>
            </a:r>
            <a:r>
              <a:rPr lang="en-US" altLang="cs-CZ" sz="2800" smtClean="0">
                <a:latin typeface="Courier New" panose="02070309020205020404" pitchFamily="49" charset="0"/>
              </a:rPr>
              <a:t> x;</a:t>
            </a:r>
          </a:p>
          <a:p>
            <a:pPr>
              <a:buFontTx/>
              <a:buNone/>
            </a:pPr>
            <a:r>
              <a:rPr lang="en-US" altLang="cs-CZ" sz="2800" smtClean="0">
                <a:latin typeface="Courier New" panose="02070309020205020404" pitchFamily="49" charset="0"/>
              </a:rPr>
              <a:t>  TPrvek *</a:t>
            </a:r>
            <a:r>
              <a:rPr lang="cs-CZ" altLang="cs-CZ" sz="2800" smtClean="0">
                <a:latin typeface="Courier New" panose="02070309020205020404" pitchFamily="49" charset="0"/>
              </a:rPr>
              <a:t>predch</a:t>
            </a:r>
            <a:r>
              <a:rPr lang="en-US" altLang="cs-CZ" sz="2800" smtClean="0">
                <a:latin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cs-CZ" sz="2800" smtClean="0">
                <a:latin typeface="Courier New" panose="02070309020205020404" pitchFamily="49" charset="0"/>
              </a:rPr>
              <a:t>} TPrvek;</a:t>
            </a:r>
          </a:p>
          <a:p>
            <a:pPr>
              <a:buFontTx/>
              <a:buNone/>
            </a:pPr>
            <a:endParaRPr lang="en-US" altLang="cs-CZ" sz="2800" smtClean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800" b="1" smtClean="0">
                <a:latin typeface="Courier New" panose="02070309020205020404" pitchFamily="49" charset="0"/>
              </a:rPr>
              <a:t>typedef struct </a:t>
            </a:r>
            <a:r>
              <a:rPr lang="en-US" altLang="cs-CZ" sz="2800" smtClean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800" smtClean="0">
                <a:latin typeface="Courier New" panose="02070309020205020404" pitchFamily="49" charset="0"/>
              </a:rPr>
              <a:t>  </a:t>
            </a:r>
            <a:r>
              <a:rPr lang="cs-CZ" altLang="cs-CZ" sz="2800" smtClean="0">
                <a:latin typeface="Courier New" panose="02070309020205020404" pitchFamily="49" charset="0"/>
              </a:rPr>
              <a:t>TPrvek *vrchol;</a:t>
            </a:r>
            <a:endParaRPr lang="en-US" altLang="cs-CZ" sz="2800" smtClean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800" smtClean="0">
                <a:latin typeface="Courier New" panose="02070309020205020404" pitchFamily="49" charset="0"/>
              </a:rPr>
              <a:t>} T</a:t>
            </a:r>
            <a:r>
              <a:rPr lang="cs-CZ" altLang="cs-CZ" sz="2800" smtClean="0">
                <a:latin typeface="Courier New" panose="02070309020205020404" pitchFamily="49" charset="0"/>
              </a:rPr>
              <a:t>Zasob</a:t>
            </a:r>
            <a:r>
              <a:rPr lang="en-US" altLang="cs-CZ" sz="2800" smtClean="0">
                <a:latin typeface="Courier New" panose="02070309020205020404" pitchFamily="49" charset="0"/>
              </a:rPr>
              <a:t>;</a:t>
            </a:r>
            <a:endParaRPr lang="cs-CZ" altLang="cs-CZ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62" name="Group 38"/>
          <p:cNvGrpSpPr>
            <a:grpSpLocks/>
          </p:cNvGrpSpPr>
          <p:nvPr/>
        </p:nvGrpSpPr>
        <p:grpSpPr bwMode="auto">
          <a:xfrm>
            <a:off x="395288" y="1001713"/>
            <a:ext cx="1485900" cy="914400"/>
            <a:chOff x="249" y="631"/>
            <a:chExt cx="936" cy="576"/>
          </a:xfrm>
        </p:grpSpPr>
        <p:sp>
          <p:nvSpPr>
            <p:cNvPr id="60443" name="Rectangle 3"/>
            <p:cNvSpPr>
              <a:spLocks noChangeArrowheads="1"/>
            </p:cNvSpPr>
            <p:nvPr/>
          </p:nvSpPr>
          <p:spPr bwMode="auto">
            <a:xfrm>
              <a:off x="657" y="631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2</a:t>
              </a:r>
              <a:endParaRPr lang="cs-CZ" altLang="cs-CZ" sz="2400"/>
            </a:p>
          </p:txBody>
        </p:sp>
        <p:sp>
          <p:nvSpPr>
            <p:cNvPr id="60444" name="Rectangle 4"/>
            <p:cNvSpPr>
              <a:spLocks noChangeArrowheads="1"/>
            </p:cNvSpPr>
            <p:nvPr/>
          </p:nvSpPr>
          <p:spPr bwMode="auto">
            <a:xfrm>
              <a:off x="249" y="631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grpSp>
        <p:nvGrpSpPr>
          <p:cNvPr id="77863" name="Group 39"/>
          <p:cNvGrpSpPr>
            <a:grpSpLocks/>
          </p:cNvGrpSpPr>
          <p:nvPr/>
        </p:nvGrpSpPr>
        <p:grpSpPr bwMode="auto">
          <a:xfrm>
            <a:off x="2627313" y="990600"/>
            <a:ext cx="1487487" cy="914400"/>
            <a:chOff x="1655" y="624"/>
            <a:chExt cx="937" cy="576"/>
          </a:xfrm>
        </p:grpSpPr>
        <p:sp>
          <p:nvSpPr>
            <p:cNvPr id="60441" name="Rectangle 6"/>
            <p:cNvSpPr>
              <a:spLocks noChangeArrowheads="1"/>
            </p:cNvSpPr>
            <p:nvPr/>
          </p:nvSpPr>
          <p:spPr bwMode="auto">
            <a:xfrm>
              <a:off x="2064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4</a:t>
              </a:r>
              <a:endParaRPr lang="cs-CZ" altLang="cs-CZ" sz="2400"/>
            </a:p>
          </p:txBody>
        </p:sp>
        <p:sp>
          <p:nvSpPr>
            <p:cNvPr id="60442" name="Rectangle 7"/>
            <p:cNvSpPr>
              <a:spLocks noChangeArrowheads="1"/>
            </p:cNvSpPr>
            <p:nvPr/>
          </p:nvSpPr>
          <p:spPr bwMode="auto">
            <a:xfrm>
              <a:off x="1655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grpSp>
        <p:nvGrpSpPr>
          <p:cNvPr id="77865" name="Group 41"/>
          <p:cNvGrpSpPr>
            <a:grpSpLocks/>
          </p:cNvGrpSpPr>
          <p:nvPr/>
        </p:nvGrpSpPr>
        <p:grpSpPr bwMode="auto">
          <a:xfrm>
            <a:off x="4894263" y="990600"/>
            <a:ext cx="1524000" cy="914400"/>
            <a:chOff x="3083" y="624"/>
            <a:chExt cx="960" cy="576"/>
          </a:xfrm>
        </p:grpSpPr>
        <p:sp>
          <p:nvSpPr>
            <p:cNvPr id="60439" name="Rectangle 9"/>
            <p:cNvSpPr>
              <a:spLocks noChangeArrowheads="1"/>
            </p:cNvSpPr>
            <p:nvPr/>
          </p:nvSpPr>
          <p:spPr bwMode="auto">
            <a:xfrm>
              <a:off x="3515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1</a:t>
              </a:r>
              <a:endParaRPr lang="cs-CZ" altLang="cs-CZ" sz="2400"/>
            </a:p>
          </p:txBody>
        </p:sp>
        <p:sp>
          <p:nvSpPr>
            <p:cNvPr id="60440" name="Rectangle 10"/>
            <p:cNvSpPr>
              <a:spLocks noChangeArrowheads="1"/>
            </p:cNvSpPr>
            <p:nvPr/>
          </p:nvSpPr>
          <p:spPr bwMode="auto">
            <a:xfrm>
              <a:off x="3083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grpSp>
        <p:nvGrpSpPr>
          <p:cNvPr id="77866" name="Group 42"/>
          <p:cNvGrpSpPr>
            <a:grpSpLocks/>
          </p:cNvGrpSpPr>
          <p:nvPr/>
        </p:nvGrpSpPr>
        <p:grpSpPr bwMode="auto">
          <a:xfrm>
            <a:off x="4140200" y="1371600"/>
            <a:ext cx="1152525" cy="144463"/>
            <a:chOff x="2608" y="864"/>
            <a:chExt cx="726" cy="91"/>
          </a:xfrm>
        </p:grpSpPr>
        <p:sp>
          <p:nvSpPr>
            <p:cNvPr id="60437" name="Line 12"/>
            <p:cNvSpPr>
              <a:spLocks noChangeShapeType="1"/>
            </p:cNvSpPr>
            <p:nvPr/>
          </p:nvSpPr>
          <p:spPr bwMode="auto">
            <a:xfrm>
              <a:off x="2608" y="912"/>
              <a:ext cx="6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0438" name="Oval 14"/>
            <p:cNvSpPr>
              <a:spLocks noChangeAspect="1" noChangeArrowheads="1"/>
            </p:cNvSpPr>
            <p:nvPr/>
          </p:nvSpPr>
          <p:spPr bwMode="auto">
            <a:xfrm>
              <a:off x="3243" y="864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77840" name="Line 16"/>
          <p:cNvSpPr>
            <a:spLocks noChangeShapeType="1"/>
          </p:cNvSpPr>
          <p:nvPr/>
        </p:nvSpPr>
        <p:spPr bwMode="auto">
          <a:xfrm flipV="1">
            <a:off x="3348038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848" name="Text Box 24"/>
          <p:cNvSpPr txBox="1">
            <a:spLocks noChangeArrowheads="1"/>
          </p:cNvSpPr>
          <p:nvPr/>
        </p:nvSpPr>
        <p:spPr bwMode="auto">
          <a:xfrm>
            <a:off x="539750" y="2971800"/>
            <a:ext cx="109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vrchol</a:t>
            </a:r>
            <a:endParaRPr lang="cs-CZ" altLang="cs-CZ" sz="2400"/>
          </a:p>
        </p:txBody>
      </p:sp>
      <p:sp>
        <p:nvSpPr>
          <p:cNvPr id="77849" name="Line 25"/>
          <p:cNvSpPr>
            <a:spLocks noChangeShapeType="1"/>
          </p:cNvSpPr>
          <p:nvPr/>
        </p:nvSpPr>
        <p:spPr bwMode="auto">
          <a:xfrm flipV="1">
            <a:off x="1116013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850" name="Text Box 26"/>
          <p:cNvSpPr txBox="1">
            <a:spLocks noChangeArrowheads="1"/>
          </p:cNvSpPr>
          <p:nvPr/>
        </p:nvSpPr>
        <p:spPr bwMode="auto">
          <a:xfrm>
            <a:off x="609600" y="3595688"/>
            <a:ext cx="106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</a:rPr>
              <a:t>NULL</a:t>
            </a:r>
            <a:endParaRPr lang="cs-CZ" altLang="cs-CZ" sz="2800" b="1"/>
          </a:p>
        </p:txBody>
      </p:sp>
      <p:sp>
        <p:nvSpPr>
          <p:cNvPr id="77851" name="Text Box 27"/>
          <p:cNvSpPr txBox="1">
            <a:spLocks noChangeArrowheads="1"/>
          </p:cNvSpPr>
          <p:nvPr/>
        </p:nvSpPr>
        <p:spPr bwMode="auto">
          <a:xfrm>
            <a:off x="304800" y="4149725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vloz(2)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77852" name="Text Box 28"/>
          <p:cNvSpPr txBox="1">
            <a:spLocks noChangeArrowheads="1"/>
          </p:cNvSpPr>
          <p:nvPr/>
        </p:nvSpPr>
        <p:spPr bwMode="auto">
          <a:xfrm>
            <a:off x="304800" y="4621213"/>
            <a:ext cx="1371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vloz(4)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77853" name="Text Box 29"/>
          <p:cNvSpPr txBox="1">
            <a:spLocks noChangeArrowheads="1"/>
          </p:cNvSpPr>
          <p:nvPr/>
        </p:nvSpPr>
        <p:spPr bwMode="auto">
          <a:xfrm>
            <a:off x="2771775" y="2997200"/>
            <a:ext cx="109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vrchol</a:t>
            </a:r>
            <a:endParaRPr lang="cs-CZ" altLang="cs-CZ" sz="2400"/>
          </a:p>
        </p:txBody>
      </p:sp>
      <p:sp>
        <p:nvSpPr>
          <p:cNvPr id="77854" name="Text Box 30"/>
          <p:cNvSpPr txBox="1">
            <a:spLocks noChangeArrowheads="1"/>
          </p:cNvSpPr>
          <p:nvPr/>
        </p:nvSpPr>
        <p:spPr bwMode="auto">
          <a:xfrm>
            <a:off x="320675" y="5084763"/>
            <a:ext cx="1514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vloz(1)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77855" name="Line 31"/>
          <p:cNvSpPr>
            <a:spLocks noChangeShapeType="1"/>
          </p:cNvSpPr>
          <p:nvPr/>
        </p:nvSpPr>
        <p:spPr bwMode="auto">
          <a:xfrm flipV="1">
            <a:off x="5651500" y="1920875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856" name="Text Box 32"/>
          <p:cNvSpPr txBox="1">
            <a:spLocks noChangeArrowheads="1"/>
          </p:cNvSpPr>
          <p:nvPr/>
        </p:nvSpPr>
        <p:spPr bwMode="auto">
          <a:xfrm>
            <a:off x="5076825" y="2997200"/>
            <a:ext cx="109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vrchol</a:t>
            </a:r>
            <a:endParaRPr lang="cs-CZ" altLang="cs-CZ" sz="2400"/>
          </a:p>
        </p:txBody>
      </p:sp>
      <p:sp>
        <p:nvSpPr>
          <p:cNvPr id="77857" name="Text Box 33"/>
          <p:cNvSpPr txBox="1">
            <a:spLocks noChangeArrowheads="1"/>
          </p:cNvSpPr>
          <p:nvPr/>
        </p:nvSpPr>
        <p:spPr bwMode="auto">
          <a:xfrm>
            <a:off x="320675" y="5459413"/>
            <a:ext cx="8823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vyjmi()</a:t>
            </a:r>
            <a:r>
              <a:rPr lang="cs-CZ" altLang="cs-CZ" sz="2800"/>
              <a:t> – vyjme a vrátí hodnotu z vrcholu zásobníku - 1</a:t>
            </a:r>
            <a:endParaRPr lang="cs-CZ" altLang="cs-CZ" sz="2400"/>
          </a:p>
        </p:txBody>
      </p:sp>
      <p:sp>
        <p:nvSpPr>
          <p:cNvPr id="77858" name="Text Box 34"/>
          <p:cNvSpPr txBox="1">
            <a:spLocks noChangeArrowheads="1"/>
          </p:cNvSpPr>
          <p:nvPr/>
        </p:nvSpPr>
        <p:spPr bwMode="auto">
          <a:xfrm>
            <a:off x="320675" y="5934075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vloz(1)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grpSp>
        <p:nvGrpSpPr>
          <p:cNvPr id="77864" name="Group 40"/>
          <p:cNvGrpSpPr>
            <a:grpSpLocks/>
          </p:cNvGrpSpPr>
          <p:nvPr/>
        </p:nvGrpSpPr>
        <p:grpSpPr bwMode="auto">
          <a:xfrm>
            <a:off x="1870075" y="1390650"/>
            <a:ext cx="1189038" cy="144463"/>
            <a:chOff x="1178" y="876"/>
            <a:chExt cx="749" cy="91"/>
          </a:xfrm>
        </p:grpSpPr>
        <p:sp>
          <p:nvSpPr>
            <p:cNvPr id="60435" name="Line 11"/>
            <p:cNvSpPr>
              <a:spLocks noChangeShapeType="1"/>
            </p:cNvSpPr>
            <p:nvPr/>
          </p:nvSpPr>
          <p:spPr bwMode="auto">
            <a:xfrm>
              <a:off x="1178" y="912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0436" name="Oval 13"/>
            <p:cNvSpPr>
              <a:spLocks noChangeAspect="1" noChangeArrowheads="1"/>
            </p:cNvSpPr>
            <p:nvPr/>
          </p:nvSpPr>
          <p:spPr bwMode="auto">
            <a:xfrm>
              <a:off x="1836" y="876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40" grpId="0" animBg="1"/>
      <p:bldP spid="77840" grpId="1" animBg="1"/>
      <p:bldP spid="77840" grpId="2" animBg="1"/>
      <p:bldP spid="77840" grpId="3" animBg="1"/>
      <p:bldP spid="77848" grpId="0"/>
      <p:bldP spid="77849" grpId="0" animBg="1"/>
      <p:bldP spid="77849" grpId="1" animBg="1"/>
      <p:bldP spid="77850" grpId="0"/>
      <p:bldP spid="77851" grpId="0"/>
      <p:bldP spid="77852" grpId="0" autoUpdateAnimBg="0"/>
      <p:bldP spid="77853" grpId="0" autoUpdateAnimBg="0"/>
      <p:bldP spid="77853" grpId="1"/>
      <p:bldP spid="77853" grpId="2"/>
      <p:bldP spid="77853" grpId="3"/>
      <p:bldP spid="77854" grpId="0" autoUpdateAnimBg="0"/>
      <p:bldP spid="77855" grpId="0" animBg="1"/>
      <p:bldP spid="77855" grpId="1" animBg="1"/>
      <p:bldP spid="77855" grpId="2" animBg="1"/>
      <p:bldP spid="77856" grpId="0" autoUpdateAnimBg="0"/>
      <p:bldP spid="77856" grpId="1"/>
      <p:bldP spid="77856" grpId="2"/>
      <p:bldP spid="77857" grpId="0" autoUpdateAnimBg="0"/>
      <p:bldP spid="7785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381000"/>
            <a:ext cx="7918450" cy="6019800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altLang="cs-CZ" b="1" smtClean="0"/>
              <a:t>Operace nad zásobníkem</a:t>
            </a:r>
          </a:p>
          <a:p>
            <a:r>
              <a:rPr lang="cs-CZ" altLang="cs-CZ" sz="2800" b="1" smtClean="0">
                <a:latin typeface="Courier New" panose="02070309020205020404" pitchFamily="49" charset="0"/>
              </a:rPr>
              <a:t>void</a:t>
            </a:r>
            <a:r>
              <a:rPr lang="cs-CZ" altLang="cs-CZ" sz="2800" smtClean="0">
                <a:latin typeface="Courier New" panose="02070309020205020404" pitchFamily="49" charset="0"/>
              </a:rPr>
              <a:t> init(TZasob *z)</a:t>
            </a:r>
            <a:r>
              <a:rPr lang="cs-CZ" altLang="cs-CZ" smtClean="0"/>
              <a:t>,</a:t>
            </a:r>
          </a:p>
          <a:p>
            <a:pPr>
              <a:buFontTx/>
              <a:buNone/>
            </a:pPr>
            <a:r>
              <a:rPr lang="cs-CZ" altLang="cs-CZ" smtClean="0"/>
              <a:t>	eventuálně </a:t>
            </a:r>
            <a:r>
              <a:rPr lang="cs-CZ" altLang="cs-CZ" sz="2800" smtClean="0">
                <a:latin typeface="Courier New" panose="02070309020205020404" pitchFamily="49" charset="0"/>
              </a:rPr>
              <a:t>TZasob *init()</a:t>
            </a:r>
          </a:p>
          <a:p>
            <a:pPr lvl="1"/>
            <a:r>
              <a:rPr lang="cs-CZ" altLang="cs-CZ" smtClean="0"/>
              <a:t>inicializace, vytvoří prázdný zásobník</a:t>
            </a:r>
          </a:p>
          <a:p>
            <a:r>
              <a:rPr lang="cs-CZ" altLang="cs-CZ" sz="2800" b="1" smtClean="0">
                <a:latin typeface="Courier New" panose="02070309020205020404" pitchFamily="49" charset="0"/>
              </a:rPr>
              <a:t>int</a:t>
            </a:r>
            <a:r>
              <a:rPr lang="cs-CZ" altLang="cs-CZ" sz="2800" smtClean="0">
                <a:latin typeface="Courier New" panose="02070309020205020404" pitchFamily="49" charset="0"/>
              </a:rPr>
              <a:t> je_prazdny(TZasob *z)</a:t>
            </a:r>
          </a:p>
          <a:p>
            <a:pPr lvl="1"/>
            <a:r>
              <a:rPr lang="cs-CZ" altLang="cs-CZ" smtClean="0"/>
              <a:t>test na prázdný zásobník</a:t>
            </a:r>
          </a:p>
          <a:p>
            <a:r>
              <a:rPr lang="cs-CZ" altLang="cs-CZ" sz="2800" b="1" smtClean="0">
                <a:latin typeface="Courier New" panose="02070309020205020404" pitchFamily="49" charset="0"/>
              </a:rPr>
              <a:t>void</a:t>
            </a:r>
            <a:r>
              <a:rPr lang="cs-CZ" altLang="cs-CZ" sz="2800" smtClean="0">
                <a:latin typeface="Courier New" panose="02070309020205020404" pitchFamily="49" charset="0"/>
              </a:rPr>
              <a:t> push(TZasob *z, </a:t>
            </a:r>
            <a:r>
              <a:rPr lang="cs-CZ" altLang="cs-CZ" sz="2800" b="1" smtClean="0">
                <a:latin typeface="Courier New" panose="02070309020205020404" pitchFamily="49" charset="0"/>
              </a:rPr>
              <a:t>int</a:t>
            </a:r>
            <a:r>
              <a:rPr lang="cs-CZ" altLang="cs-CZ" sz="2800" smtClean="0">
                <a:latin typeface="Courier New" panose="02070309020205020404" pitchFamily="49" charset="0"/>
              </a:rPr>
              <a:t> prvek)</a:t>
            </a:r>
          </a:p>
          <a:p>
            <a:pPr lvl="1"/>
            <a:r>
              <a:rPr lang="cs-CZ" altLang="cs-CZ" smtClean="0"/>
              <a:t>vloží prvek na vrchol zásobníku</a:t>
            </a:r>
          </a:p>
          <a:p>
            <a:r>
              <a:rPr lang="cs-CZ" altLang="cs-CZ" sz="2800" b="1" smtClean="0">
                <a:latin typeface="Courier New" panose="02070309020205020404" pitchFamily="49" charset="0"/>
              </a:rPr>
              <a:t>int</a:t>
            </a:r>
            <a:r>
              <a:rPr lang="cs-CZ" altLang="cs-CZ" sz="2800" smtClean="0">
                <a:latin typeface="Courier New" panose="02070309020205020404" pitchFamily="49" charset="0"/>
              </a:rPr>
              <a:t> pop(TZasob *z)</a:t>
            </a:r>
          </a:p>
          <a:p>
            <a:pPr lvl="1"/>
            <a:r>
              <a:rPr lang="cs-CZ" altLang="cs-CZ" smtClean="0"/>
              <a:t>vyjme prvek z vrcholu zásobníku </a:t>
            </a:r>
          </a:p>
          <a:p>
            <a:r>
              <a:rPr lang="cs-CZ" altLang="cs-CZ" sz="2800" b="1" smtClean="0">
                <a:latin typeface="Courier New" panose="02070309020205020404" pitchFamily="49" charset="0"/>
              </a:rPr>
              <a:t>void</a:t>
            </a:r>
            <a:r>
              <a:rPr lang="cs-CZ" altLang="cs-CZ" sz="2800" smtClean="0">
                <a:latin typeface="Courier New" panose="02070309020205020404" pitchFamily="49" charset="0"/>
              </a:rPr>
              <a:t> zrus(TZasob *z)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7918450" cy="640873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TZasob*</a:t>
            </a:r>
            <a:r>
              <a:rPr lang="cs-CZ" altLang="cs-CZ" sz="2000" smtClean="0">
                <a:latin typeface="Courier New" panose="02070309020205020404" pitchFamily="49" charset="0"/>
              </a:rPr>
              <a:t> init()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TZasob *zas =(TZasob*)malloc(</a:t>
            </a:r>
            <a:r>
              <a:rPr lang="en-US" altLang="cs-CZ" sz="2000" b="1" smtClean="0">
                <a:latin typeface="Courier New" panose="02070309020205020404" pitchFamily="49" charset="0"/>
              </a:rPr>
              <a:t>sizeof</a:t>
            </a:r>
            <a:r>
              <a:rPr lang="en-US" altLang="cs-CZ" sz="2000" smtClean="0">
                <a:latin typeface="Courier New" panose="02070309020205020404" pitchFamily="49" charset="0"/>
              </a:rPr>
              <a:t>(TZasob));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zas-&gt;vrchol = NULL;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</a:t>
            </a:r>
            <a:r>
              <a:rPr lang="en-US" altLang="cs-CZ" sz="2000" b="1" smtClean="0">
                <a:latin typeface="Courier New" panose="02070309020205020404" pitchFamily="49" charset="0"/>
              </a:rPr>
              <a:t>return </a:t>
            </a:r>
            <a:r>
              <a:rPr lang="en-US" altLang="cs-CZ" sz="2000" smtClean="0">
                <a:latin typeface="Courier New" panose="02070309020205020404" pitchFamily="49" charset="0"/>
              </a:rPr>
              <a:t>zas;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}</a:t>
            </a:r>
            <a:endParaRPr lang="cs-CZ" altLang="cs-CZ" sz="20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 b="1" smtClean="0">
                <a:latin typeface="Courier New" panose="02070309020205020404" pitchFamily="49" charset="0"/>
              </a:rPr>
              <a:t>int</a:t>
            </a:r>
            <a:r>
              <a:rPr lang="cs-CZ" altLang="cs-CZ" sz="2000" smtClean="0">
                <a:latin typeface="Courier New" panose="02070309020205020404" pitchFamily="49" charset="0"/>
              </a:rPr>
              <a:t> pop(TZasob *z)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{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</a:t>
            </a:r>
            <a:r>
              <a:rPr lang="en-US" altLang="cs-CZ" sz="2000" b="1" smtClean="0">
                <a:latin typeface="Courier New" panose="02070309020205020404" pitchFamily="49" charset="0"/>
              </a:rPr>
              <a:t>int </a:t>
            </a:r>
            <a:r>
              <a:rPr lang="en-US" altLang="cs-CZ" sz="2000" smtClean="0">
                <a:latin typeface="Courier New" panose="02070309020205020404" pitchFamily="49" charset="0"/>
              </a:rPr>
              <a:t>prvek; TPrvek *pom;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</a:t>
            </a:r>
            <a:r>
              <a:rPr lang="en-US" altLang="cs-CZ" sz="2000" b="1" smtClean="0">
                <a:latin typeface="Courier New" panose="02070309020205020404" pitchFamily="49" charset="0"/>
              </a:rPr>
              <a:t>if</a:t>
            </a:r>
            <a:r>
              <a:rPr lang="en-US" altLang="cs-CZ" sz="2000" smtClean="0">
                <a:latin typeface="Courier New" panose="02070309020205020404" pitchFamily="49" charset="0"/>
              </a:rPr>
              <a:t> (z-&gt;vrchol != NULL)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  prvek = z-&gt;vrchol-&gt;x;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  pom = z-&gt;vrchol-&gt;predch;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  free(z-&gt;vrchol);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  z-&gt;vrchol = pom;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  </a:t>
            </a:r>
            <a:r>
              <a:rPr lang="en-US" altLang="cs-CZ" sz="2000" b="1" smtClean="0">
                <a:latin typeface="Courier New" panose="02070309020205020404" pitchFamily="49" charset="0"/>
              </a:rPr>
              <a:t>return</a:t>
            </a:r>
            <a:r>
              <a:rPr lang="en-US" altLang="cs-CZ" sz="2000" smtClean="0">
                <a:latin typeface="Courier New" panose="02070309020205020404" pitchFamily="49" charset="0"/>
              </a:rPr>
              <a:t> prvek;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  </a:t>
            </a:r>
            <a:r>
              <a:rPr lang="en-US" altLang="cs-CZ" sz="2000" b="1" smtClean="0">
                <a:latin typeface="Courier New" panose="02070309020205020404" pitchFamily="49" charset="0"/>
              </a:rPr>
              <a:t>return</a:t>
            </a:r>
            <a:r>
              <a:rPr lang="en-US" altLang="cs-CZ" sz="2000" smtClean="0">
                <a:latin typeface="Courier New" panose="02070309020205020404" pitchFamily="49" charset="0"/>
              </a:rPr>
              <a:t> -1;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</a:rPr>
              <a:t>}</a:t>
            </a:r>
            <a:endParaRPr lang="cs-CZ" altLang="cs-CZ" sz="200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330825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i="1" smtClean="0"/>
              <a:t>Použití zásobníku ( v této implementaci):</a:t>
            </a:r>
          </a:p>
          <a:p>
            <a:pPr>
              <a:buFontTx/>
              <a:buNone/>
            </a:pPr>
            <a:endParaRPr lang="cs-CZ" altLang="cs-CZ" sz="2400" smtClean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smtClean="0">
                <a:latin typeface="Courier New" panose="02070309020205020404" pitchFamily="49" charset="0"/>
              </a:rPr>
              <a:t>TZasob *zas</a:t>
            </a:r>
            <a:r>
              <a:rPr lang="en-US" altLang="cs-CZ" sz="2400" smtClean="0">
                <a:latin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endParaRPr lang="en-US" altLang="cs-CZ" sz="2400" smtClean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zas = init();</a:t>
            </a:r>
          </a:p>
          <a:p>
            <a:pPr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push(zas,3);</a:t>
            </a:r>
          </a:p>
          <a:p>
            <a:pPr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push(zas,4);</a:t>
            </a:r>
          </a:p>
          <a:p>
            <a:pPr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pop(zas);</a:t>
            </a:r>
          </a:p>
          <a:p>
            <a:pPr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zrus(zas);</a:t>
            </a:r>
          </a:p>
          <a:p>
            <a:pPr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free(zas);</a:t>
            </a:r>
            <a:endParaRPr lang="cs-CZ" altLang="cs-CZ" sz="240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03275"/>
          </a:xfrm>
        </p:spPr>
        <p:txBody>
          <a:bodyPr/>
          <a:lstStyle/>
          <a:p>
            <a:r>
              <a:rPr lang="cs-CZ" altLang="cs-CZ" sz="3600" b="1" smtClean="0"/>
              <a:t>Implementace pomocí pole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r>
              <a:rPr lang="cs-CZ" altLang="cs-CZ" smtClean="0"/>
              <a:t>obdobně jako fronta</a:t>
            </a:r>
          </a:p>
          <a:p>
            <a:r>
              <a:rPr lang="cs-CZ" altLang="cs-CZ" smtClean="0"/>
              <a:t>implementace je snazší</a:t>
            </a:r>
          </a:p>
          <a:p>
            <a:pPr lvl="1"/>
            <a:r>
              <a:rPr lang="cs-CZ" altLang="cs-CZ" smtClean="0"/>
              <a:t>není třeba implementovat  „kruhově“</a:t>
            </a:r>
          </a:p>
          <a:p>
            <a:pPr lvl="1"/>
            <a:r>
              <a:rPr lang="cs-CZ" altLang="cs-CZ" smtClean="0"/>
              <a:t>stačí index na vrchol</a:t>
            </a:r>
          </a:p>
          <a:p>
            <a:r>
              <a:rPr lang="cs-CZ" altLang="cs-CZ" smtClean="0"/>
              <a:t>zde je efektivní i implementace s dynamicky se měnící velikostí pole při přidávání prvku </a:t>
            </a:r>
          </a:p>
          <a:p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772400" cy="5546725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i="1" smtClean="0"/>
              <a:t>K čemu se dá zásobník jako ADT využít:</a:t>
            </a:r>
          </a:p>
          <a:p>
            <a:r>
              <a:rPr lang="cs-CZ" altLang="cs-CZ" smtClean="0"/>
              <a:t>obrácení pořadí příchozích dat</a:t>
            </a:r>
          </a:p>
          <a:p>
            <a:r>
              <a:rPr lang="cs-CZ" altLang="cs-CZ" smtClean="0"/>
              <a:t>ukládání dat při eliminaci rekurze</a:t>
            </a:r>
          </a:p>
          <a:p>
            <a:r>
              <a:rPr lang="cs-CZ" altLang="cs-CZ" smtClean="0"/>
              <a:t>algoritmy procházení grafu do hloubky</a:t>
            </a:r>
          </a:p>
          <a:p>
            <a:endParaRPr lang="cs-CZ" altLang="cs-CZ" smtClean="0"/>
          </a:p>
          <a:p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801688"/>
          </a:xfrm>
        </p:spPr>
        <p:txBody>
          <a:bodyPr/>
          <a:lstStyle/>
          <a:p>
            <a:r>
              <a:rPr lang="cs-CZ" altLang="cs-CZ" b="1" smtClean="0"/>
              <a:t>ADT</a:t>
            </a:r>
            <a:endParaRPr lang="en-US" altLang="cs-CZ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772400" cy="5327650"/>
          </a:xfrm>
        </p:spPr>
        <p:txBody>
          <a:bodyPr/>
          <a:lstStyle/>
          <a:p>
            <a:r>
              <a:rPr lang="cs-CZ" altLang="cs-CZ" dirty="0" smtClean="0"/>
              <a:t>ukážeme si neobjektovou implementaci  pouze některých ADT</a:t>
            </a:r>
            <a:endParaRPr lang="en-US" altLang="cs-CZ" dirty="0" smtClean="0"/>
          </a:p>
          <a:p>
            <a:r>
              <a:rPr lang="cs-CZ" altLang="cs-CZ" dirty="0" smtClean="0"/>
              <a:t>implementaci dalších ADT objektově později</a:t>
            </a:r>
            <a:endParaRPr lang="en-US" altLang="cs-CZ" dirty="0" smtClean="0"/>
          </a:p>
          <a:p>
            <a:endParaRPr lang="en-US" altLang="cs-CZ" dirty="0" smtClean="0"/>
          </a:p>
          <a:p>
            <a:r>
              <a:rPr lang="en-US" altLang="cs-CZ" dirty="0" smtClean="0"/>
              <a:t>implement</a:t>
            </a:r>
            <a:r>
              <a:rPr lang="cs-CZ" altLang="cs-CZ" dirty="0" err="1" smtClean="0"/>
              <a:t>ace</a:t>
            </a:r>
            <a:r>
              <a:rPr lang="cs-CZ" altLang="cs-CZ" dirty="0" smtClean="0"/>
              <a:t> </a:t>
            </a:r>
            <a:r>
              <a:rPr lang="en-US" altLang="cs-CZ" dirty="0" smtClean="0"/>
              <a:t>ADT (</a:t>
            </a:r>
            <a:r>
              <a:rPr lang="cs-CZ" altLang="cs-CZ" dirty="0" smtClean="0"/>
              <a:t>množina</a:t>
            </a:r>
            <a:r>
              <a:rPr lang="en-US" altLang="cs-CZ" dirty="0" smtClean="0"/>
              <a:t>, </a:t>
            </a:r>
            <a:r>
              <a:rPr lang="cs-CZ" altLang="cs-CZ" dirty="0" smtClean="0"/>
              <a:t>FIFO</a:t>
            </a:r>
            <a:r>
              <a:rPr lang="en-US" altLang="cs-CZ" dirty="0" smtClean="0"/>
              <a:t>, …) </a:t>
            </a:r>
            <a:r>
              <a:rPr lang="cs-CZ" altLang="cs-CZ" dirty="0" smtClean="0"/>
              <a:t>je součástí standardu </a:t>
            </a:r>
            <a:r>
              <a:rPr lang="en-US" altLang="cs-CZ" dirty="0" smtClean="0"/>
              <a:t>C++ </a:t>
            </a:r>
            <a:r>
              <a:rPr lang="cs-CZ" altLang="cs-CZ" dirty="0" smtClean="0"/>
              <a:t>od r.</a:t>
            </a:r>
            <a:r>
              <a:rPr lang="en-US" altLang="cs-CZ" dirty="0" smtClean="0"/>
              <a:t> 1999 – STL (Standard Template Library)</a:t>
            </a:r>
          </a:p>
          <a:p>
            <a:pPr lvl="1"/>
            <a:r>
              <a:rPr lang="cs-CZ" altLang="cs-CZ" dirty="0" smtClean="0"/>
              <a:t>vlastní ADT asi nebudete nikdy implementovat</a:t>
            </a:r>
          </a:p>
        </p:txBody>
      </p:sp>
    </p:spTree>
    <p:extLst>
      <p:ext uri="{BB962C8B-B14F-4D97-AF65-F5344CB8AC3E}">
        <p14:creationId xmlns:p14="http://schemas.microsoft.com/office/powerpoint/2010/main" val="294107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43000"/>
          </a:xfrm>
        </p:spPr>
        <p:txBody>
          <a:bodyPr/>
          <a:lstStyle/>
          <a:p>
            <a:r>
              <a:rPr lang="cs-CZ" altLang="cs-CZ" b="1" smtClean="0"/>
              <a:t>Spojový seznam</a:t>
            </a:r>
            <a:endParaRPr lang="cs-CZ" altLang="cs-CZ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776"/>
            <a:ext cx="7772400" cy="2636837"/>
          </a:xfrm>
        </p:spPr>
        <p:txBody>
          <a:bodyPr/>
          <a:lstStyle/>
          <a:p>
            <a:r>
              <a:rPr lang="cs-CZ" altLang="cs-CZ" dirty="0" smtClean="0"/>
              <a:t>určen pro dynamický seznam (lexikon), kde není znám počet prvků seznamu a jejich počet se často mění (vkládání, mazání)</a:t>
            </a:r>
          </a:p>
          <a:p>
            <a:r>
              <a:rPr lang="cs-CZ" altLang="cs-CZ" dirty="0" smtClean="0"/>
              <a:t>realizace polem je nevýhodná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89487"/>
              </p:ext>
            </p:extLst>
          </p:nvPr>
        </p:nvGraphicFramePr>
        <p:xfrm>
          <a:off x="1070942" y="4222005"/>
          <a:ext cx="6934200" cy="8033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3420"/>
                <a:gridCol w="693420"/>
                <a:gridCol w="693420"/>
                <a:gridCol w="693420"/>
                <a:gridCol w="693420"/>
                <a:gridCol w="693420"/>
                <a:gridCol w="693420"/>
                <a:gridCol w="693420"/>
                <a:gridCol w="693420"/>
                <a:gridCol w="693420"/>
              </a:tblGrid>
              <a:tr h="34632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0</a:t>
                      </a:r>
                      <a:endParaRPr lang="cs-CZ" sz="1400" dirty="0"/>
                    </a:p>
                  </a:txBody>
                  <a:tcPr marT="45638" marB="4563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 marT="45638" marB="4563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</a:t>
                      </a:r>
                      <a:endParaRPr lang="cs-CZ" sz="1400" dirty="0"/>
                    </a:p>
                  </a:txBody>
                  <a:tcPr marT="45638" marB="4563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</a:t>
                      </a:r>
                      <a:endParaRPr lang="cs-CZ" sz="1400" dirty="0"/>
                    </a:p>
                  </a:txBody>
                  <a:tcPr marT="45638" marB="4563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</a:t>
                      </a:r>
                      <a:endParaRPr lang="cs-CZ" sz="1400" dirty="0"/>
                    </a:p>
                  </a:txBody>
                  <a:tcPr marT="45638" marB="4563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5</a:t>
                      </a:r>
                      <a:endParaRPr lang="cs-CZ" sz="1400" dirty="0"/>
                    </a:p>
                  </a:txBody>
                  <a:tcPr marT="45638" marB="4563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6</a:t>
                      </a:r>
                      <a:endParaRPr lang="cs-CZ" sz="1400" dirty="0"/>
                    </a:p>
                  </a:txBody>
                  <a:tcPr marT="45638" marB="4563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7</a:t>
                      </a:r>
                      <a:endParaRPr lang="cs-CZ" sz="1400" dirty="0"/>
                    </a:p>
                  </a:txBody>
                  <a:tcPr marT="45638" marB="4563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8</a:t>
                      </a:r>
                      <a:endParaRPr lang="cs-CZ" sz="1400" dirty="0"/>
                    </a:p>
                  </a:txBody>
                  <a:tcPr marT="45638" marB="4563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9</a:t>
                      </a:r>
                      <a:endParaRPr lang="cs-CZ" sz="1400" dirty="0"/>
                    </a:p>
                  </a:txBody>
                  <a:tcPr marT="45638" marB="4563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954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</a:t>
                      </a:r>
                      <a:endParaRPr lang="cs-CZ" sz="2400" dirty="0"/>
                    </a:p>
                  </a:txBody>
                  <a:tcPr marT="45638" marB="456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</a:t>
                      </a:r>
                      <a:endParaRPr lang="cs-CZ" sz="2400" dirty="0"/>
                    </a:p>
                  </a:txBody>
                  <a:tcPr marT="45638" marB="456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</a:t>
                      </a:r>
                      <a:endParaRPr lang="cs-CZ" sz="2400" dirty="0"/>
                    </a:p>
                  </a:txBody>
                  <a:tcPr marT="45638" marB="456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12</a:t>
                      </a:r>
                      <a:endParaRPr lang="cs-CZ" sz="2400" dirty="0"/>
                    </a:p>
                  </a:txBody>
                  <a:tcPr marT="45638" marB="456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</a:t>
                      </a:r>
                      <a:endParaRPr lang="cs-CZ" sz="2400" dirty="0"/>
                    </a:p>
                  </a:txBody>
                  <a:tcPr marT="45638" marB="456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</a:t>
                      </a:r>
                      <a:endParaRPr lang="cs-CZ" sz="2400" dirty="0"/>
                    </a:p>
                  </a:txBody>
                  <a:tcPr marT="45638" marB="456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</a:t>
                      </a:r>
                      <a:endParaRPr lang="cs-CZ" sz="2400" dirty="0"/>
                    </a:p>
                  </a:txBody>
                  <a:tcPr marT="45638" marB="456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</a:t>
                      </a:r>
                      <a:endParaRPr lang="cs-CZ" sz="2400" dirty="0"/>
                    </a:p>
                  </a:txBody>
                  <a:tcPr marT="45638" marB="456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</a:t>
                      </a:r>
                      <a:endParaRPr lang="cs-CZ" sz="2400" dirty="0"/>
                    </a:p>
                  </a:txBody>
                  <a:tcPr marT="45638" marB="456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-50</a:t>
                      </a:r>
                      <a:endParaRPr lang="cs-CZ" sz="2400" dirty="0"/>
                    </a:p>
                  </a:txBody>
                  <a:tcPr marT="45638" marB="456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ovéPole 1"/>
          <p:cNvSpPr txBox="1">
            <a:spLocks noChangeArrowheads="1"/>
          </p:cNvSpPr>
          <p:nvPr/>
        </p:nvSpPr>
        <p:spPr bwMode="auto">
          <a:xfrm>
            <a:off x="5330205" y="5155455"/>
            <a:ext cx="32496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dirty="0" smtClean="0">
                <a:solidFill>
                  <a:srgbClr val="FF0000"/>
                </a:solidFill>
              </a:rPr>
              <a:t>výmaz</a:t>
            </a:r>
            <a:r>
              <a:rPr lang="en-US" altLang="cs-CZ" sz="2400" dirty="0" smtClean="0">
                <a:solidFill>
                  <a:srgbClr val="FF0000"/>
                </a:solidFill>
              </a:rPr>
              <a:t> </a:t>
            </a:r>
            <a:r>
              <a:rPr lang="cs-CZ" altLang="cs-CZ" sz="2400" dirty="0" smtClean="0"/>
              <a:t>znamená kopie</a:t>
            </a:r>
            <a:endParaRPr lang="cs-CZ" altLang="cs-CZ" sz="2400" dirty="0"/>
          </a:p>
        </p:txBody>
      </p:sp>
      <p:cxnSp>
        <p:nvCxnSpPr>
          <p:cNvPr id="6" name="Přímá spojnice se šipkou 4"/>
          <p:cNvCxnSpPr>
            <a:cxnSpLocks noChangeShapeType="1"/>
          </p:cNvCxnSpPr>
          <p:nvPr/>
        </p:nvCxnSpPr>
        <p:spPr bwMode="auto">
          <a:xfrm flipH="1" flipV="1">
            <a:off x="4322142" y="5155455"/>
            <a:ext cx="647700" cy="217488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66464"/>
              </p:ext>
            </p:extLst>
          </p:nvPr>
        </p:nvGraphicFramePr>
        <p:xfrm>
          <a:off x="1082055" y="5649168"/>
          <a:ext cx="6934200" cy="8048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3420"/>
                <a:gridCol w="693420"/>
                <a:gridCol w="693420"/>
                <a:gridCol w="693420"/>
                <a:gridCol w="693420"/>
                <a:gridCol w="693420"/>
                <a:gridCol w="693420"/>
                <a:gridCol w="693420"/>
                <a:gridCol w="693420"/>
                <a:gridCol w="693420"/>
              </a:tblGrid>
              <a:tr h="347253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0</a:t>
                      </a:r>
                      <a:endParaRPr lang="cs-CZ" sz="1400" dirty="0"/>
                    </a:p>
                  </a:txBody>
                  <a:tcPr marT="45761" marB="4576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 marT="45761" marB="4576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</a:t>
                      </a:r>
                      <a:endParaRPr lang="cs-CZ" sz="1400" dirty="0"/>
                    </a:p>
                  </a:txBody>
                  <a:tcPr marT="45761" marB="4576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</a:t>
                      </a:r>
                      <a:endParaRPr lang="cs-CZ" sz="1400" dirty="0"/>
                    </a:p>
                  </a:txBody>
                  <a:tcPr marT="45761" marB="4576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</a:t>
                      </a:r>
                      <a:endParaRPr lang="cs-CZ" sz="1400" dirty="0"/>
                    </a:p>
                  </a:txBody>
                  <a:tcPr marT="45761" marB="4576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5</a:t>
                      </a:r>
                      <a:endParaRPr lang="cs-CZ" sz="1400" dirty="0"/>
                    </a:p>
                  </a:txBody>
                  <a:tcPr marT="45761" marB="4576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6</a:t>
                      </a:r>
                      <a:endParaRPr lang="cs-CZ" sz="1400" dirty="0"/>
                    </a:p>
                  </a:txBody>
                  <a:tcPr marT="45761" marB="4576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7</a:t>
                      </a:r>
                      <a:endParaRPr lang="cs-CZ" sz="1400" dirty="0"/>
                    </a:p>
                  </a:txBody>
                  <a:tcPr marT="45761" marB="4576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8</a:t>
                      </a:r>
                      <a:endParaRPr lang="cs-CZ" sz="1400" dirty="0"/>
                    </a:p>
                  </a:txBody>
                  <a:tcPr marT="45761" marB="4576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9</a:t>
                      </a:r>
                      <a:endParaRPr lang="cs-CZ" sz="1400" dirty="0"/>
                    </a:p>
                  </a:txBody>
                  <a:tcPr marT="45761" marB="4576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609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</a:t>
                      </a:r>
                      <a:endParaRPr lang="cs-CZ" sz="2400" dirty="0"/>
                    </a:p>
                  </a:txBody>
                  <a:tcPr marT="45761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</a:t>
                      </a:r>
                      <a:endParaRPr lang="cs-CZ" sz="2400" dirty="0"/>
                    </a:p>
                  </a:txBody>
                  <a:tcPr marT="45761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</a:t>
                      </a:r>
                      <a:endParaRPr lang="cs-CZ" sz="2400" dirty="0"/>
                    </a:p>
                  </a:txBody>
                  <a:tcPr marT="45761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12</a:t>
                      </a:r>
                      <a:endParaRPr lang="cs-CZ" sz="2400" dirty="0"/>
                    </a:p>
                  </a:txBody>
                  <a:tcPr marT="45761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</a:t>
                      </a:r>
                      <a:endParaRPr lang="cs-CZ" sz="2400" dirty="0"/>
                    </a:p>
                  </a:txBody>
                  <a:tcPr marT="45761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</a:t>
                      </a:r>
                      <a:endParaRPr lang="cs-CZ" sz="2400" dirty="0"/>
                    </a:p>
                  </a:txBody>
                  <a:tcPr marT="45761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</a:t>
                      </a:r>
                      <a:endParaRPr lang="cs-CZ" sz="2400" dirty="0"/>
                    </a:p>
                  </a:txBody>
                  <a:tcPr marT="45761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</a:t>
                      </a:r>
                      <a:endParaRPr lang="cs-CZ" sz="2400" dirty="0"/>
                    </a:p>
                  </a:txBody>
                  <a:tcPr marT="45761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</a:t>
                      </a:r>
                      <a:endParaRPr lang="cs-CZ" sz="2400" dirty="0"/>
                    </a:p>
                  </a:txBody>
                  <a:tcPr marT="45761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-50</a:t>
                      </a:r>
                      <a:endParaRPr lang="cs-CZ" sz="2400" dirty="0"/>
                    </a:p>
                  </a:txBody>
                  <a:tcPr marT="45761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Oblouk 7"/>
          <p:cNvSpPr/>
          <p:nvPr/>
        </p:nvSpPr>
        <p:spPr bwMode="auto">
          <a:xfrm>
            <a:off x="4322142" y="6252418"/>
            <a:ext cx="431800" cy="477837"/>
          </a:xfrm>
          <a:prstGeom prst="arc">
            <a:avLst>
              <a:gd name="adj1" fmla="val 220288"/>
              <a:gd name="adj2" fmla="val 10653914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Oblouk 8"/>
          <p:cNvSpPr/>
          <p:nvPr/>
        </p:nvSpPr>
        <p:spPr bwMode="auto">
          <a:xfrm>
            <a:off x="5042867" y="6265118"/>
            <a:ext cx="431800" cy="476250"/>
          </a:xfrm>
          <a:prstGeom prst="arc">
            <a:avLst>
              <a:gd name="adj1" fmla="val 220288"/>
              <a:gd name="adj2" fmla="val 10653914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Oblouk 9"/>
          <p:cNvSpPr/>
          <p:nvPr/>
        </p:nvSpPr>
        <p:spPr bwMode="auto">
          <a:xfrm>
            <a:off x="5762005" y="6265118"/>
            <a:ext cx="431800" cy="476250"/>
          </a:xfrm>
          <a:prstGeom prst="arc">
            <a:avLst>
              <a:gd name="adj1" fmla="val 220288"/>
              <a:gd name="adj2" fmla="val 10653914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" name="Oblouk 10"/>
          <p:cNvSpPr/>
          <p:nvPr/>
        </p:nvSpPr>
        <p:spPr bwMode="auto">
          <a:xfrm>
            <a:off x="6409705" y="6265118"/>
            <a:ext cx="431800" cy="476250"/>
          </a:xfrm>
          <a:prstGeom prst="arc">
            <a:avLst>
              <a:gd name="adj1" fmla="val 220288"/>
              <a:gd name="adj2" fmla="val 10653914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" name="Oblouk 11"/>
          <p:cNvSpPr/>
          <p:nvPr/>
        </p:nvSpPr>
        <p:spPr bwMode="auto">
          <a:xfrm>
            <a:off x="7058992" y="6265118"/>
            <a:ext cx="431800" cy="476250"/>
          </a:xfrm>
          <a:prstGeom prst="arc">
            <a:avLst>
              <a:gd name="adj1" fmla="val 220288"/>
              <a:gd name="adj2" fmla="val 10653914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/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43000"/>
          </a:xfrm>
        </p:spPr>
        <p:txBody>
          <a:bodyPr/>
          <a:lstStyle/>
          <a:p>
            <a:r>
              <a:rPr lang="cs-CZ" altLang="cs-CZ" b="1" smtClean="0"/>
              <a:t>Spojový seznam</a:t>
            </a:r>
            <a:endParaRPr lang="cs-CZ" altLang="cs-CZ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55763"/>
            <a:ext cx="7772400" cy="1412875"/>
          </a:xfrm>
        </p:spPr>
        <p:txBody>
          <a:bodyPr/>
          <a:lstStyle/>
          <a:p>
            <a:r>
              <a:rPr lang="cs-CZ" altLang="cs-CZ" smtClean="0"/>
              <a:t>používá se také pro uložení obecného grafu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001713" y="4638675"/>
            <a:ext cx="1673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zacatek</a:t>
            </a:r>
          </a:p>
        </p:txBody>
      </p:sp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3214688" y="51816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6150" name="Line 10"/>
          <p:cNvSpPr>
            <a:spLocks noChangeShapeType="1"/>
          </p:cNvSpPr>
          <p:nvPr/>
        </p:nvSpPr>
        <p:spPr bwMode="auto">
          <a:xfrm>
            <a:off x="3443288" y="54864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51" name="Oval 11"/>
          <p:cNvSpPr>
            <a:spLocks noChangeAspect="1" noChangeArrowheads="1"/>
          </p:cNvSpPr>
          <p:nvPr/>
        </p:nvSpPr>
        <p:spPr bwMode="auto">
          <a:xfrm>
            <a:off x="3367088" y="5418138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757488" y="51816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6153" name="Text Box 13"/>
          <p:cNvSpPr txBox="1">
            <a:spLocks noChangeArrowheads="1"/>
          </p:cNvSpPr>
          <p:nvPr/>
        </p:nvSpPr>
        <p:spPr bwMode="auto">
          <a:xfrm>
            <a:off x="2833688" y="51816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3</a:t>
            </a:r>
          </a:p>
        </p:txBody>
      </p:sp>
      <p:sp>
        <p:nvSpPr>
          <p:cNvPr id="6154" name="Rectangle 14"/>
          <p:cNvSpPr>
            <a:spLocks noChangeArrowheads="1"/>
          </p:cNvSpPr>
          <p:nvPr/>
        </p:nvSpPr>
        <p:spPr bwMode="auto">
          <a:xfrm>
            <a:off x="4814888" y="51816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6155" name="Line 15"/>
          <p:cNvSpPr>
            <a:spLocks noChangeShapeType="1"/>
          </p:cNvSpPr>
          <p:nvPr/>
        </p:nvSpPr>
        <p:spPr bwMode="auto">
          <a:xfrm>
            <a:off x="5043488" y="54864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56" name="Oval 16"/>
          <p:cNvSpPr>
            <a:spLocks noChangeAspect="1" noChangeArrowheads="1"/>
          </p:cNvSpPr>
          <p:nvPr/>
        </p:nvSpPr>
        <p:spPr bwMode="auto">
          <a:xfrm>
            <a:off x="4967288" y="5418138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6157" name="Rectangle 17"/>
          <p:cNvSpPr>
            <a:spLocks noChangeArrowheads="1"/>
          </p:cNvSpPr>
          <p:nvPr/>
        </p:nvSpPr>
        <p:spPr bwMode="auto">
          <a:xfrm>
            <a:off x="4357688" y="51816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6158" name="Text Box 18"/>
          <p:cNvSpPr txBox="1">
            <a:spLocks noChangeArrowheads="1"/>
          </p:cNvSpPr>
          <p:nvPr/>
        </p:nvSpPr>
        <p:spPr bwMode="auto">
          <a:xfrm>
            <a:off x="4332288" y="51816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1</a:t>
            </a:r>
          </a:p>
        </p:txBody>
      </p:sp>
      <p:sp>
        <p:nvSpPr>
          <p:cNvPr id="6159" name="Rectangle 19"/>
          <p:cNvSpPr>
            <a:spLocks noChangeArrowheads="1"/>
          </p:cNvSpPr>
          <p:nvPr/>
        </p:nvSpPr>
        <p:spPr bwMode="auto">
          <a:xfrm>
            <a:off x="6415088" y="51816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6160" name="Rectangle 22"/>
          <p:cNvSpPr>
            <a:spLocks noChangeArrowheads="1"/>
          </p:cNvSpPr>
          <p:nvPr/>
        </p:nvSpPr>
        <p:spPr bwMode="auto">
          <a:xfrm>
            <a:off x="5957888" y="51816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6161" name="Text Box 23"/>
          <p:cNvSpPr txBox="1">
            <a:spLocks noChangeArrowheads="1"/>
          </p:cNvSpPr>
          <p:nvPr/>
        </p:nvSpPr>
        <p:spPr bwMode="auto">
          <a:xfrm>
            <a:off x="6034088" y="51816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3</a:t>
            </a:r>
          </a:p>
        </p:txBody>
      </p:sp>
      <p:sp>
        <p:nvSpPr>
          <p:cNvPr id="6162" name="Line 24"/>
          <p:cNvSpPr>
            <a:spLocks noChangeShapeType="1"/>
          </p:cNvSpPr>
          <p:nvPr/>
        </p:nvSpPr>
        <p:spPr bwMode="auto">
          <a:xfrm flipH="1">
            <a:off x="6415088" y="5181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63" name="Rectangle 25"/>
          <p:cNvSpPr>
            <a:spLocks noChangeArrowheads="1"/>
          </p:cNvSpPr>
          <p:nvPr/>
        </p:nvSpPr>
        <p:spPr bwMode="auto">
          <a:xfrm>
            <a:off x="1614488" y="51816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6164" name="Line 26"/>
          <p:cNvSpPr>
            <a:spLocks noChangeShapeType="1"/>
          </p:cNvSpPr>
          <p:nvPr/>
        </p:nvSpPr>
        <p:spPr bwMode="auto">
          <a:xfrm>
            <a:off x="1843088" y="54864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65" name="Oval 27"/>
          <p:cNvSpPr>
            <a:spLocks noChangeAspect="1" noChangeArrowheads="1"/>
          </p:cNvSpPr>
          <p:nvPr/>
        </p:nvSpPr>
        <p:spPr bwMode="auto">
          <a:xfrm>
            <a:off x="1766888" y="5418138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6166" name="Rectangle 28"/>
          <p:cNvSpPr>
            <a:spLocks noChangeArrowheads="1"/>
          </p:cNvSpPr>
          <p:nvPr/>
        </p:nvSpPr>
        <p:spPr bwMode="auto">
          <a:xfrm>
            <a:off x="6107113" y="42926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6167" name="Text Box 29"/>
          <p:cNvSpPr txBox="1">
            <a:spLocks noChangeArrowheads="1"/>
          </p:cNvSpPr>
          <p:nvPr/>
        </p:nvSpPr>
        <p:spPr bwMode="auto">
          <a:xfrm>
            <a:off x="6708775" y="4365625"/>
            <a:ext cx="1247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konec</a:t>
            </a:r>
          </a:p>
        </p:txBody>
      </p:sp>
      <p:sp>
        <p:nvSpPr>
          <p:cNvPr id="6168" name="Oval 30"/>
          <p:cNvSpPr>
            <a:spLocks noChangeAspect="1" noChangeArrowheads="1"/>
          </p:cNvSpPr>
          <p:nvPr/>
        </p:nvSpPr>
        <p:spPr bwMode="auto">
          <a:xfrm>
            <a:off x="6275388" y="4508500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6169" name="Line 31"/>
          <p:cNvSpPr>
            <a:spLocks noChangeShapeType="1"/>
          </p:cNvSpPr>
          <p:nvPr/>
        </p:nvSpPr>
        <p:spPr bwMode="auto">
          <a:xfrm>
            <a:off x="6348413" y="4581525"/>
            <a:ext cx="0" cy="576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r>
              <a:rPr lang="cs-CZ" altLang="cs-CZ" smtClean="0"/>
              <a:t>implementace v C:</a:t>
            </a:r>
          </a:p>
          <a:p>
            <a:pPr lvl="1">
              <a:buFontTx/>
              <a:buNone/>
            </a:pPr>
            <a:r>
              <a:rPr lang="cs-CZ" altLang="cs-CZ" b="1" smtClean="0">
                <a:latin typeface="Courier New" panose="02070309020205020404" pitchFamily="49" charset="0"/>
              </a:rPr>
              <a:t>typedef struct</a:t>
            </a:r>
            <a:r>
              <a:rPr lang="cs-CZ" altLang="cs-CZ" smtClean="0">
                <a:latin typeface="Courier New" panose="02070309020205020404" pitchFamily="49" charset="0"/>
              </a:rPr>
              <a:t> TPolozka </a:t>
            </a:r>
            <a:r>
              <a:rPr lang="en-US" altLang="cs-CZ" smtClean="0">
                <a:latin typeface="Courier New" panose="02070309020205020404" pitchFamily="49" charset="0"/>
              </a:rPr>
              <a:t>{</a:t>
            </a:r>
          </a:p>
          <a:p>
            <a:pPr lvl="1">
              <a:buFontTx/>
              <a:buNone/>
            </a:pPr>
            <a:r>
              <a:rPr lang="en-US" altLang="cs-CZ" smtClean="0">
                <a:latin typeface="Courier New" panose="02070309020205020404" pitchFamily="49" charset="0"/>
              </a:rPr>
              <a:t>  </a:t>
            </a:r>
            <a:r>
              <a:rPr lang="en-US" altLang="cs-CZ" b="1" smtClean="0">
                <a:latin typeface="Courier New" panose="02070309020205020404" pitchFamily="49" charset="0"/>
              </a:rPr>
              <a:t>int</a:t>
            </a:r>
            <a:r>
              <a:rPr lang="en-US" altLang="cs-CZ" smtClean="0">
                <a:latin typeface="Courier New" panose="02070309020205020404" pitchFamily="49" charset="0"/>
              </a:rPr>
              <a:t> prvek;</a:t>
            </a:r>
          </a:p>
          <a:p>
            <a:pPr lvl="1">
              <a:buFontTx/>
              <a:buNone/>
            </a:pPr>
            <a:r>
              <a:rPr lang="en-US" altLang="cs-CZ" smtClean="0">
                <a:latin typeface="Courier New" panose="02070309020205020404" pitchFamily="49" charset="0"/>
              </a:rPr>
              <a:t>  T</a:t>
            </a:r>
            <a:r>
              <a:rPr lang="cs-CZ" altLang="cs-CZ" smtClean="0">
                <a:latin typeface="Courier New" panose="02070309020205020404" pitchFamily="49" charset="0"/>
              </a:rPr>
              <a:t>Polozka</a:t>
            </a:r>
            <a:r>
              <a:rPr lang="en-US" altLang="cs-CZ" smtClean="0">
                <a:latin typeface="Courier New" panose="02070309020205020404" pitchFamily="49" charset="0"/>
              </a:rPr>
              <a:t> *dalsi;</a:t>
            </a:r>
          </a:p>
          <a:p>
            <a:pPr lvl="1">
              <a:buFontTx/>
              <a:buNone/>
            </a:pPr>
            <a:r>
              <a:rPr lang="en-US" altLang="cs-CZ" smtClean="0">
                <a:latin typeface="Courier New" panose="02070309020205020404" pitchFamily="49" charset="0"/>
              </a:rPr>
              <a:t>} TPolozka;</a:t>
            </a:r>
          </a:p>
          <a:p>
            <a:pPr lvl="1">
              <a:buFontTx/>
              <a:buNone/>
            </a:pPr>
            <a:endParaRPr lang="en-US" altLang="cs-CZ" smtClean="0">
              <a:latin typeface="Courier New" panose="02070309020205020404" pitchFamily="49" charset="0"/>
            </a:endParaRPr>
          </a:p>
          <a:p>
            <a:pPr lvl="1">
              <a:buFontTx/>
              <a:buNone/>
            </a:pPr>
            <a:r>
              <a:rPr lang="en-US" altLang="cs-CZ" b="1" smtClean="0">
                <a:latin typeface="Courier New" panose="02070309020205020404" pitchFamily="49" charset="0"/>
              </a:rPr>
              <a:t>typedef struct</a:t>
            </a:r>
            <a:r>
              <a:rPr lang="en-US" altLang="cs-CZ" smtClean="0">
                <a:latin typeface="Courier New" panose="02070309020205020404" pitchFamily="49" charset="0"/>
              </a:rPr>
              <a:t> {</a:t>
            </a:r>
          </a:p>
          <a:p>
            <a:pPr lvl="1">
              <a:buFontTx/>
              <a:buNone/>
            </a:pPr>
            <a:r>
              <a:rPr lang="en-US" altLang="cs-CZ" smtClean="0">
                <a:latin typeface="Courier New" panose="02070309020205020404" pitchFamily="49" charset="0"/>
              </a:rPr>
              <a:t>  TPolozka *zacatek;</a:t>
            </a:r>
          </a:p>
          <a:p>
            <a:pPr lvl="1">
              <a:buFontTx/>
              <a:buNone/>
            </a:pPr>
            <a:r>
              <a:rPr lang="en-US" altLang="cs-CZ" smtClean="0">
                <a:latin typeface="Courier New" panose="02070309020205020404" pitchFamily="49" charset="0"/>
              </a:rPr>
              <a:t>  TPolozka *konec;</a:t>
            </a:r>
          </a:p>
          <a:p>
            <a:pPr lvl="1">
              <a:buFontTx/>
              <a:buNone/>
            </a:pPr>
            <a:r>
              <a:rPr lang="en-US" altLang="cs-CZ" smtClean="0">
                <a:latin typeface="Courier New" panose="02070309020205020404" pitchFamily="49" charset="0"/>
              </a:rPr>
              <a:t>} TSeznam;</a:t>
            </a:r>
            <a:endParaRPr lang="cs-CZ" altLang="cs-CZ" smtClean="0"/>
          </a:p>
        </p:txBody>
      </p:sp>
      <p:sp>
        <p:nvSpPr>
          <p:cNvPr id="7171" name="TextovéPole 1"/>
          <p:cNvSpPr txBox="1">
            <a:spLocks noChangeArrowheads="1"/>
          </p:cNvSpPr>
          <p:nvPr/>
        </p:nvSpPr>
        <p:spPr bwMode="auto">
          <a:xfrm>
            <a:off x="5508625" y="2492375"/>
            <a:ext cx="35274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pokud se při deklaraci struktury odkazujeme na ni, napíšeme jméno ještě před „{“</a:t>
            </a:r>
          </a:p>
        </p:txBody>
      </p:sp>
      <p:cxnSp>
        <p:nvCxnSpPr>
          <p:cNvPr id="7172" name="Přímá spojnice se šipkou 5"/>
          <p:cNvCxnSpPr>
            <a:cxnSpLocks noChangeShapeType="1"/>
          </p:cNvCxnSpPr>
          <p:nvPr/>
        </p:nvCxnSpPr>
        <p:spPr bwMode="auto">
          <a:xfrm flipH="1" flipV="1">
            <a:off x="6156325" y="1989138"/>
            <a:ext cx="503238" cy="360362"/>
          </a:xfrm>
          <a:prstGeom prst="straightConnector1">
            <a:avLst/>
          </a:prstGeom>
          <a:noFill/>
          <a:ln w="31750" algn="ctr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73" name="Ovál 6"/>
          <p:cNvSpPr>
            <a:spLocks noChangeArrowheads="1"/>
          </p:cNvSpPr>
          <p:nvPr/>
        </p:nvSpPr>
        <p:spPr bwMode="auto">
          <a:xfrm>
            <a:off x="4356100" y="1341438"/>
            <a:ext cx="1728788" cy="503237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7174" name="Ovál 7"/>
          <p:cNvSpPr>
            <a:spLocks noChangeArrowheads="1"/>
          </p:cNvSpPr>
          <p:nvPr/>
        </p:nvSpPr>
        <p:spPr bwMode="auto">
          <a:xfrm>
            <a:off x="4356100" y="1341438"/>
            <a:ext cx="1728788" cy="5746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7175" name="Ovál 9"/>
          <p:cNvSpPr>
            <a:spLocks noChangeArrowheads="1"/>
          </p:cNvSpPr>
          <p:nvPr/>
        </p:nvSpPr>
        <p:spPr bwMode="auto">
          <a:xfrm>
            <a:off x="4356100" y="1125538"/>
            <a:ext cx="1800225" cy="10795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7176" name="Ovál 11"/>
          <p:cNvSpPr>
            <a:spLocks noChangeArrowheads="1"/>
          </p:cNvSpPr>
          <p:nvPr/>
        </p:nvSpPr>
        <p:spPr bwMode="auto">
          <a:xfrm>
            <a:off x="1619250" y="2636838"/>
            <a:ext cx="1944688" cy="10795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endParaRPr lang="cs-CZ" altLang="cs-CZ" smtClean="0"/>
          </a:p>
          <a:p>
            <a:pPr lvl="1">
              <a:buFontTx/>
              <a:buNone/>
            </a:pPr>
            <a:r>
              <a:rPr lang="en-US" altLang="cs-CZ" smtClean="0">
                <a:latin typeface="Courier New" panose="02070309020205020404" pitchFamily="49" charset="0"/>
              </a:rPr>
              <a:t>TSeznam sez1;</a:t>
            </a:r>
          </a:p>
          <a:p>
            <a:pPr lvl="1">
              <a:buFontTx/>
              <a:buNone/>
            </a:pPr>
            <a:endParaRPr lang="en-US" altLang="cs-CZ" smtClean="0">
              <a:latin typeface="Courier New" panose="02070309020205020404" pitchFamily="49" charset="0"/>
            </a:endParaRPr>
          </a:p>
          <a:p>
            <a:pPr lvl="1">
              <a:buFontTx/>
              <a:buNone/>
            </a:pPr>
            <a:r>
              <a:rPr lang="en-US" altLang="cs-CZ" b="1" smtClean="0">
                <a:latin typeface="Courier New" panose="02070309020205020404" pitchFamily="49" charset="0"/>
              </a:rPr>
              <a:t>void </a:t>
            </a:r>
            <a:r>
              <a:rPr lang="en-US" altLang="cs-CZ" smtClean="0">
                <a:latin typeface="Courier New" panose="02070309020205020404" pitchFamily="49" charset="0"/>
              </a:rPr>
              <a:t>Init(TSeznam *seznam)</a:t>
            </a:r>
          </a:p>
          <a:p>
            <a:pPr lvl="1">
              <a:buFontTx/>
              <a:buNone/>
            </a:pPr>
            <a:r>
              <a:rPr lang="en-US" altLang="cs-CZ" smtClean="0">
                <a:latin typeface="Courier New" panose="02070309020205020404" pitchFamily="49" charset="0"/>
              </a:rPr>
              <a:t>{</a:t>
            </a:r>
          </a:p>
          <a:p>
            <a:pPr lvl="1">
              <a:buFontTx/>
              <a:buNone/>
            </a:pPr>
            <a:r>
              <a:rPr lang="en-US" altLang="cs-CZ" smtClean="0">
                <a:latin typeface="Courier New" panose="02070309020205020404" pitchFamily="49" charset="0"/>
              </a:rPr>
              <a:t>  seznam -&gt; zacatek = NULL;</a:t>
            </a:r>
          </a:p>
          <a:p>
            <a:pPr lvl="1">
              <a:buFontTx/>
              <a:buNone/>
            </a:pPr>
            <a:r>
              <a:rPr lang="en-US" altLang="cs-CZ" smtClean="0">
                <a:latin typeface="Courier New" panose="02070309020205020404" pitchFamily="49" charset="0"/>
              </a:rPr>
              <a:t>  seznam -&gt; konec = NULL;</a:t>
            </a:r>
          </a:p>
          <a:p>
            <a:pPr lvl="1">
              <a:buFontTx/>
              <a:buNone/>
            </a:pPr>
            <a:r>
              <a:rPr lang="en-US" altLang="cs-CZ" smtClean="0">
                <a:latin typeface="Courier New" panose="02070309020205020404" pitchFamily="49" charset="0"/>
              </a:rPr>
              <a:t>}</a:t>
            </a:r>
            <a:endParaRPr lang="cs-CZ" altLang="cs-CZ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1843</TotalTime>
  <Words>1300</Words>
  <Application>Microsoft Office PowerPoint</Application>
  <PresentationFormat>Předvádění na obrazovce (4:3)</PresentationFormat>
  <Paragraphs>411</Paragraphs>
  <Slides>49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2" baseType="lpstr">
      <vt:lpstr>Arial</vt:lpstr>
      <vt:lpstr>Courier New</vt:lpstr>
      <vt:lpstr>Default Design</vt:lpstr>
      <vt:lpstr>Abstraktní datové typy</vt:lpstr>
      <vt:lpstr>Abstraktní datové typy (ADT)</vt:lpstr>
      <vt:lpstr>Abstraktní datové typy (ADT)</vt:lpstr>
      <vt:lpstr>ADT</vt:lpstr>
      <vt:lpstr>ADT</vt:lpstr>
      <vt:lpstr>Spojový seznam</vt:lpstr>
      <vt:lpstr>Spojový seznam</vt:lpstr>
      <vt:lpstr>Prezentace aplikace PowerPoint</vt:lpstr>
      <vt:lpstr>Prezentace aplikace PowerPoint</vt:lpstr>
      <vt:lpstr>Vložení na konec seznamu</vt:lpstr>
      <vt:lpstr>Vložení na konec seznamu</vt:lpstr>
      <vt:lpstr>Vložení na konec seznamu</vt:lpstr>
      <vt:lpstr>Prezentace aplikace PowerPoint</vt:lpstr>
      <vt:lpstr>Vložení do seznamu za prvek</vt:lpstr>
      <vt:lpstr>Vložení do seznamu za prvek</vt:lpstr>
      <vt:lpstr>Problém s mazáním</vt:lpstr>
      <vt:lpstr>Obousměrný spojový seznam</vt:lpstr>
      <vt:lpstr>Příklad implementace spojového seznamu</vt:lpstr>
      <vt:lpstr>Fronta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Zásobník (Stack)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Implementace pomocí pole</vt:lpstr>
      <vt:lpstr>Prezentace aplikace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Dynamicky vázané metody</dc:title>
  <dc:creator>VITEK</dc:creator>
  <cp:lastModifiedBy>vitek</cp:lastModifiedBy>
  <cp:revision>382</cp:revision>
  <dcterms:created xsi:type="dcterms:W3CDTF">2005-04-25T08:06:39Z</dcterms:created>
  <dcterms:modified xsi:type="dcterms:W3CDTF">2021-04-08T09:14:34Z</dcterms:modified>
</cp:coreProperties>
</file>