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407" r:id="rId5"/>
    <p:sldId id="408" r:id="rId6"/>
    <p:sldId id="261" r:id="rId7"/>
    <p:sldId id="262" r:id="rId8"/>
    <p:sldId id="330" r:id="rId9"/>
    <p:sldId id="264" r:id="rId10"/>
    <p:sldId id="406" r:id="rId11"/>
    <p:sldId id="266" r:id="rId12"/>
    <p:sldId id="267" r:id="rId13"/>
    <p:sldId id="331" r:id="rId14"/>
    <p:sldId id="268" r:id="rId15"/>
    <p:sldId id="332" r:id="rId16"/>
    <p:sldId id="333" r:id="rId17"/>
    <p:sldId id="334" r:id="rId18"/>
    <p:sldId id="374" r:id="rId19"/>
    <p:sldId id="335" r:id="rId20"/>
    <p:sldId id="288" r:id="rId21"/>
    <p:sldId id="289" r:id="rId22"/>
    <p:sldId id="339" r:id="rId23"/>
    <p:sldId id="270" r:id="rId24"/>
    <p:sldId id="271" r:id="rId25"/>
    <p:sldId id="272" r:id="rId26"/>
    <p:sldId id="281" r:id="rId27"/>
    <p:sldId id="381" r:id="rId28"/>
    <p:sldId id="383" r:id="rId29"/>
    <p:sldId id="384" r:id="rId30"/>
    <p:sldId id="385" r:id="rId31"/>
    <p:sldId id="375" r:id="rId32"/>
    <p:sldId id="386" r:id="rId33"/>
    <p:sldId id="387" r:id="rId34"/>
    <p:sldId id="388" r:id="rId35"/>
    <p:sldId id="389" r:id="rId36"/>
    <p:sldId id="390" r:id="rId37"/>
    <p:sldId id="391" r:id="rId38"/>
    <p:sldId id="376" r:id="rId39"/>
    <p:sldId id="392" r:id="rId40"/>
    <p:sldId id="393" r:id="rId41"/>
    <p:sldId id="394" r:id="rId42"/>
    <p:sldId id="395" r:id="rId43"/>
    <p:sldId id="396" r:id="rId44"/>
    <p:sldId id="397" r:id="rId45"/>
    <p:sldId id="398" r:id="rId46"/>
    <p:sldId id="399" r:id="rId47"/>
    <p:sldId id="400" r:id="rId48"/>
    <p:sldId id="401" r:id="rId49"/>
    <p:sldId id="402" r:id="rId50"/>
    <p:sldId id="403" r:id="rId51"/>
    <p:sldId id="404" r:id="rId52"/>
    <p:sldId id="405" r:id="rId53"/>
    <p:sldId id="273" r:id="rId54"/>
    <p:sldId id="274" r:id="rId55"/>
    <p:sldId id="282" r:id="rId56"/>
    <p:sldId id="341" r:id="rId57"/>
    <p:sldId id="357" r:id="rId58"/>
    <p:sldId id="358" r:id="rId59"/>
    <p:sldId id="359" r:id="rId60"/>
    <p:sldId id="342" r:id="rId61"/>
    <p:sldId id="360" r:id="rId62"/>
    <p:sldId id="361" r:id="rId63"/>
    <p:sldId id="362" r:id="rId64"/>
    <p:sldId id="343" r:id="rId65"/>
    <p:sldId id="344" r:id="rId66"/>
    <p:sldId id="363" r:id="rId67"/>
    <p:sldId id="364" r:id="rId68"/>
    <p:sldId id="365" r:id="rId69"/>
    <p:sldId id="366" r:id="rId70"/>
    <p:sldId id="367" r:id="rId71"/>
    <p:sldId id="368" r:id="rId72"/>
    <p:sldId id="369" r:id="rId73"/>
    <p:sldId id="345" r:id="rId74"/>
    <p:sldId id="370" r:id="rId75"/>
    <p:sldId id="371" r:id="rId76"/>
    <p:sldId id="372" r:id="rId77"/>
    <p:sldId id="275" r:id="rId78"/>
    <p:sldId id="276" r:id="rId79"/>
    <p:sldId id="373" r:id="rId80"/>
    <p:sldId id="285" r:id="rId81"/>
    <p:sldId id="286" r:id="rId82"/>
    <p:sldId id="290" r:id="rId83"/>
    <p:sldId id="409" r:id="rId84"/>
    <p:sldId id="410" r:id="rId85"/>
    <p:sldId id="287" r:id="rId86"/>
    <p:sldId id="277" r:id="rId87"/>
    <p:sldId id="278" r:id="rId88"/>
    <p:sldId id="279" r:id="rId89"/>
    <p:sldId id="280" r:id="rId90"/>
    <p:sldId id="291" r:id="rId91"/>
    <p:sldId id="292" r:id="rId92"/>
    <p:sldId id="293" r:id="rId93"/>
    <p:sldId id="294" r:id="rId94"/>
    <p:sldId id="301" r:id="rId95"/>
    <p:sldId id="295" r:id="rId96"/>
    <p:sldId id="302" r:id="rId97"/>
    <p:sldId id="296" r:id="rId98"/>
    <p:sldId id="297" r:id="rId99"/>
    <p:sldId id="298" r:id="rId100"/>
    <p:sldId id="303" r:id="rId101"/>
    <p:sldId id="304" r:id="rId102"/>
    <p:sldId id="299" r:id="rId103"/>
    <p:sldId id="300" r:id="rId104"/>
    <p:sldId id="305" r:id="rId105"/>
    <p:sldId id="306" r:id="rId106"/>
    <p:sldId id="307" r:id="rId107"/>
    <p:sldId id="309" r:id="rId108"/>
    <p:sldId id="310" r:id="rId109"/>
    <p:sldId id="324" r:id="rId110"/>
    <p:sldId id="325" r:id="rId111"/>
    <p:sldId id="326" r:id="rId112"/>
    <p:sldId id="327" r:id="rId113"/>
    <p:sldId id="328" r:id="rId114"/>
    <p:sldId id="329" r:id="rId115"/>
    <p:sldId id="336" r:id="rId116"/>
    <p:sldId id="337" r:id="rId117"/>
    <p:sldId id="338" r:id="rId118"/>
    <p:sldId id="340" r:id="rId1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10" autoAdjust="0"/>
  </p:normalViewPr>
  <p:slideViewPr>
    <p:cSldViewPr>
      <p:cViewPr varScale="1">
        <p:scale>
          <a:sx n="67" d="100"/>
          <a:sy n="67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79808-0B82-4663-8998-BB128D3D11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739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95A4E-BC92-4504-98FB-678DC46023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759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479A6-99B3-4185-9D45-C324DC6139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613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E6A6A-E540-43BC-95ED-8345847A90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724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76E10-C60F-4757-833B-AEBC1A15C3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490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118D6-35DC-4272-8A52-BE362CFFD3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746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3ACB-7790-434A-8776-863DED15D2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584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7A152-38C1-4C4F-AEE7-8CC708E591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519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36A5-797E-4EC2-8CF6-9862DF2E4D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211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D5E10-2700-4B5E-AF5F-F19BC2245B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571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3B292-0B74-4F12-BEF5-54B27D612A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764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C530CE-8966-4549-8702-CA107DC7B2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286000"/>
            <a:ext cx="7989887" cy="1143000"/>
          </a:xfrm>
        </p:spPr>
        <p:txBody>
          <a:bodyPr anchor="ctr"/>
          <a:lstStyle/>
          <a:p>
            <a:pPr eaLnBrk="1" hangingPunct="1"/>
            <a:r>
              <a:rPr lang="cs-CZ" altLang="cs-CZ" sz="4400" smtClean="0"/>
              <a:t>Algoritmy vyhledávání a řazení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632700" cy="1752600"/>
          </a:xfrm>
        </p:spPr>
        <p:txBody>
          <a:bodyPr/>
          <a:lstStyle/>
          <a:p>
            <a:pPr eaLnBrk="1" hangingPunct="1"/>
            <a:endParaRPr lang="cs-CZ" alt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2400" cy="6335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bin_pul(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</a:t>
            </a:r>
            <a:r>
              <a:rPr lang="en-US" altLang="cs-CZ" sz="2400" smtClean="0">
                <a:latin typeface="Courier New" panose="02070309020205020404" pitchFamily="49" charset="0"/>
              </a:rPr>
              <a:t>x</a:t>
            </a:r>
            <a:r>
              <a:rPr lang="cs-CZ" altLang="cs-CZ" sz="2400" smtClean="0">
                <a:latin typeface="Courier New" panose="02070309020205020404" pitchFamily="49" charset="0"/>
              </a:rPr>
              <a:t>, 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*pole</a:t>
            </a:r>
            <a:r>
              <a:rPr lang="en-US" altLang="cs-CZ" sz="2400" smtClean="0">
                <a:latin typeface="Courier New" panose="02070309020205020404" pitchFamily="49" charset="0"/>
              </a:rPr>
              <a:t>,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n</a:t>
            </a:r>
            <a:r>
              <a:rPr lang="cs-CZ" altLang="cs-CZ" sz="2400" smtClean="0">
                <a:latin typeface="Courier New" panose="02070309020205020404" pitchFamily="49" charset="0"/>
              </a:rPr>
              <a:t>)</a:t>
            </a: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</a:t>
            </a:r>
            <a:r>
              <a:rPr lang="cs-CZ" altLang="cs-CZ" sz="2400" smtClean="0">
                <a:latin typeface="Courier New" panose="02070309020205020404" pitchFamily="49" charset="0"/>
              </a:rPr>
              <a:t>i,l,p</a:t>
            </a:r>
            <a:r>
              <a:rPr lang="en-US" altLang="cs-CZ" sz="2400" smtClean="0">
                <a:latin typeface="Courier New" panose="02070309020205020404" pitchFamily="49" charset="0"/>
              </a:rPr>
              <a:t>;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  l=0</a:t>
            </a:r>
            <a:r>
              <a:rPr lang="en-US" altLang="cs-CZ" sz="2400" smtClean="0">
                <a:latin typeface="Courier New" panose="02070309020205020404" pitchFamily="49" charset="0"/>
              </a:rPr>
              <a:t>; p=n-1; 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  i = (l+p)/2;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    </a:t>
            </a:r>
            <a:r>
              <a:rPr lang="cs-CZ" altLang="cs-CZ" sz="2400" b="1" smtClean="0">
                <a:latin typeface="Courier New" panose="02070309020205020404" pitchFamily="49" charset="0"/>
              </a:rPr>
              <a:t>if</a:t>
            </a:r>
            <a:r>
              <a:rPr lang="cs-CZ" altLang="cs-CZ" sz="2400" smtClean="0">
                <a:latin typeface="Courier New" panose="02070309020205020404" pitchFamily="49" charset="0"/>
              </a:rPr>
              <a:t> </a:t>
            </a:r>
            <a:r>
              <a:rPr lang="en-US" altLang="cs-CZ" sz="2400" smtClean="0">
                <a:latin typeface="Courier New" panose="02070309020205020404" pitchFamily="49" charset="0"/>
              </a:rPr>
              <a:t>(x==pole[i]) </a:t>
            </a:r>
            <a:r>
              <a:rPr lang="en-US" altLang="cs-CZ" sz="2400" b="1" smtClean="0">
                <a:latin typeface="Courier New" panose="02070309020205020404" pitchFamily="49" charset="0"/>
              </a:rPr>
              <a:t>return</a:t>
            </a:r>
            <a:r>
              <a:rPr lang="en-US" altLang="cs-CZ" sz="2400" smtClean="0">
                <a:latin typeface="Courier New" panose="02070309020205020404" pitchFamily="49" charset="0"/>
              </a:rPr>
              <a:t> i;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if</a:t>
            </a:r>
            <a:r>
              <a:rPr lang="en-US" altLang="cs-CZ" sz="2400" smtClean="0">
                <a:latin typeface="Courier New" panose="02070309020205020404" pitchFamily="49" charset="0"/>
              </a:rPr>
              <a:t> (x&lt;</a:t>
            </a:r>
            <a:r>
              <a:rPr lang="cs-CZ" altLang="cs-CZ" sz="2400" smtClean="0">
                <a:latin typeface="Courier New" panose="02070309020205020404" pitchFamily="49" charset="0"/>
              </a:rPr>
              <a:t>pole[</a:t>
            </a:r>
            <a:r>
              <a:rPr lang="en-US" altLang="cs-CZ" sz="2400" smtClean="0">
                <a:latin typeface="Courier New" panose="02070309020205020404" pitchFamily="49" charset="0"/>
              </a:rPr>
              <a:t>i</a:t>
            </a:r>
            <a:r>
              <a:rPr lang="cs-CZ" altLang="cs-CZ" sz="2400" smtClean="0">
                <a:latin typeface="Courier New" panose="02070309020205020404" pitchFamily="49" charset="0"/>
              </a:rPr>
              <a:t>]</a:t>
            </a:r>
            <a:r>
              <a:rPr lang="en-US" altLang="cs-CZ" sz="2400" smtClean="0">
                <a:latin typeface="Courier New" panose="02070309020205020404" pitchFamily="49" charset="0"/>
              </a:rPr>
              <a:t>) p=i-1</a:t>
            </a:r>
            <a:r>
              <a:rPr lang="cs-CZ" altLang="cs-CZ" sz="2400" smtClean="0">
                <a:latin typeface="Courier New" panose="02070309020205020404" pitchFamily="49" charset="0"/>
              </a:rPr>
              <a:t>;</a:t>
            </a:r>
            <a:r>
              <a:rPr lang="en-US" altLang="cs-CZ" sz="2400" smtClean="0">
                <a:latin typeface="Courier New" panose="02070309020205020404" pitchFamily="49" charset="0"/>
              </a:rPr>
              <a:t> </a:t>
            </a:r>
            <a:r>
              <a:rPr lang="en-US" altLang="cs-CZ" sz="2400" b="1" smtClean="0">
                <a:latin typeface="Courier New" panose="02070309020205020404" pitchFamily="49" charset="0"/>
              </a:rPr>
              <a:t>else</a:t>
            </a:r>
            <a:r>
              <a:rPr lang="en-US" altLang="cs-CZ" sz="2400" smtClean="0">
                <a:latin typeface="Courier New" panose="02070309020205020404" pitchFamily="49" charset="0"/>
              </a:rPr>
              <a:t> l=i+1;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while</a:t>
            </a:r>
            <a:r>
              <a:rPr lang="en-US" altLang="cs-CZ" sz="2400" smtClean="0">
                <a:latin typeface="Courier New" panose="02070309020205020404" pitchFamily="49" charset="0"/>
              </a:rPr>
              <a:t>(l&lt;=p); 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return</a:t>
            </a:r>
            <a:r>
              <a:rPr lang="en-US" altLang="cs-CZ" sz="2400" smtClean="0">
                <a:latin typeface="Courier New" panose="02070309020205020404" pitchFamily="49" charset="0"/>
              </a:rPr>
              <a:t> -1;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cs-CZ" altLang="cs-CZ" sz="24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773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492500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4213225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4932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5653088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2771775" y="37576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3492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4211638" y="37576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4932363" y="37639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5651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 flipH="1" flipV="1">
            <a:off x="3851275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 flipH="1" flipV="1">
            <a:off x="4572000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3635375" y="57800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4469" name="Text Box 21"/>
          <p:cNvSpPr txBox="1">
            <a:spLocks noChangeArrowheads="1"/>
          </p:cNvSpPr>
          <p:nvPr/>
        </p:nvSpPr>
        <p:spPr bwMode="auto">
          <a:xfrm>
            <a:off x="4356100" y="57546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4474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773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492500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4213225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4932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5653088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2771775" y="37576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3492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4211638" y="37576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4932363" y="37639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5651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H="1" flipV="1">
            <a:off x="3851275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flipH="1" flipV="1">
            <a:off x="4572000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3635375" y="57800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4356100" y="57546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773363" y="422751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492500" y="422751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4213225" y="422751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4932363" y="422751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5653088" y="422751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2771775" y="37893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3492500" y="37957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4211638" y="37893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4932363" y="37957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5651500" y="37957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 flipH="1" flipV="1">
            <a:off x="3851275" y="516413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 flipH="1" flipV="1">
            <a:off x="4067175" y="516413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3635375" y="58118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3851275" y="57864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6519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6521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6522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2773363" y="42433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3492500" y="42433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4213225" y="42433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4932363" y="42433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5653088" y="42433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2771775" y="38052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3492500" y="38115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4211638" y="38052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4932363" y="38115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5651500" y="38115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7532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7533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7534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7535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7536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7537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7538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7539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7540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7541" name="AutoShape 26"/>
          <p:cNvSpPr>
            <a:spLocks/>
          </p:cNvSpPr>
          <p:nvPr/>
        </p:nvSpPr>
        <p:spPr bwMode="auto">
          <a:xfrm rot="-5400000">
            <a:off x="2926556" y="4974432"/>
            <a:ext cx="360363" cy="914400"/>
          </a:xfrm>
          <a:prstGeom prst="leftBrace">
            <a:avLst>
              <a:gd name="adj1" fmla="val 42725"/>
              <a:gd name="adj2" fmla="val 50347"/>
            </a:avLst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07542" name="AutoShape 27"/>
          <p:cNvSpPr>
            <a:spLocks/>
          </p:cNvSpPr>
          <p:nvPr/>
        </p:nvSpPr>
        <p:spPr bwMode="auto">
          <a:xfrm rot="-5400000">
            <a:off x="5111750" y="4279900"/>
            <a:ext cx="360363" cy="2303463"/>
          </a:xfrm>
          <a:prstGeom prst="leftBrace">
            <a:avLst>
              <a:gd name="adj1" fmla="val 53267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07543" name="Text Box 28"/>
          <p:cNvSpPr txBox="1">
            <a:spLocks noChangeArrowheads="1"/>
          </p:cNvSpPr>
          <p:nvPr/>
        </p:nvSpPr>
        <p:spPr bwMode="auto">
          <a:xfrm>
            <a:off x="2268538" y="5899150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FF3300"/>
                </a:solidFill>
              </a:rPr>
              <a:t>QuickSort(0,0,pole)</a:t>
            </a:r>
            <a:endParaRPr lang="en-US" altLang="cs-CZ" sz="2400" b="1">
              <a:solidFill>
                <a:srgbClr val="FF3300"/>
              </a:solidFill>
            </a:endParaRPr>
          </a:p>
        </p:txBody>
      </p:sp>
      <p:sp>
        <p:nvSpPr>
          <p:cNvPr id="107544" name="Text Box 29"/>
          <p:cNvSpPr txBox="1">
            <a:spLocks noChangeArrowheads="1"/>
          </p:cNvSpPr>
          <p:nvPr/>
        </p:nvSpPr>
        <p:spPr bwMode="auto">
          <a:xfrm>
            <a:off x="5435600" y="5924550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accent2"/>
                </a:solidFill>
              </a:rPr>
              <a:t>QuickSort(2,4,pole)</a:t>
            </a:r>
            <a:endParaRPr lang="en-US" altLang="cs-CZ" sz="2400" b="1">
              <a:solidFill>
                <a:schemeClr val="accent2"/>
              </a:solidFill>
            </a:endParaRPr>
          </a:p>
        </p:txBody>
      </p:sp>
      <p:sp>
        <p:nvSpPr>
          <p:cNvPr id="107545" name="Rectangle 30"/>
          <p:cNvSpPr>
            <a:spLocks noChangeArrowheads="1"/>
          </p:cNvSpPr>
          <p:nvPr/>
        </p:nvSpPr>
        <p:spPr bwMode="auto">
          <a:xfrm>
            <a:off x="4284663" y="188913"/>
            <a:ext cx="45720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QuickSort(l,j-1,pole);</a:t>
            </a:r>
            <a:endParaRPr lang="cs-CZ" altLang="cs-CZ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QuickSort(j+1,r,pole);</a:t>
            </a:r>
            <a:endParaRPr lang="en-US" altLang="cs-CZ" sz="1600" b="1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3988" cy="1223963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Mergesort</a:t>
            </a:r>
            <a:br>
              <a:rPr lang="cs-CZ" altLang="cs-CZ" sz="4000" smtClean="0"/>
            </a:br>
            <a:r>
              <a:rPr lang="cs-CZ" altLang="cs-CZ" sz="4000" smtClean="0"/>
              <a:t>(řazení slučováním)</a:t>
            </a:r>
            <a:endParaRPr lang="en-US" altLang="cs-CZ" sz="400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altLang="cs-CZ" smtClean="0"/>
              <a:t>Rozdělíme řazené pole na poloviny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smtClean="0"/>
              <a:t>Seřadíme každou polovinu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smtClean="0"/>
              <a:t>Obě seřazené poloviny sloučíme</a:t>
            </a: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58813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Mergesort</a:t>
            </a:r>
            <a:endParaRPr lang="en-US" altLang="cs-CZ" sz="360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b="1" smtClean="0">
                <a:latin typeface="Courier New" panose="02070309020205020404" pitchFamily="49" charset="0"/>
              </a:rPr>
              <a:t>void</a:t>
            </a:r>
            <a:r>
              <a:rPr lang="en-US" altLang="cs-CZ" sz="2400" smtClean="0">
                <a:latin typeface="Courier New" panose="02070309020205020404" pitchFamily="49" charset="0"/>
              </a:rPr>
              <a:t> Merge_sort(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l,</a:t>
            </a:r>
            <a:r>
              <a:rPr lang="cs-CZ" altLang="cs-CZ" sz="2400" smtClean="0">
                <a:latin typeface="Courier New" panose="02070309020205020404" pitchFamily="49" charset="0"/>
              </a:rPr>
              <a:t>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r,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*pole)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// l - lev</a:t>
            </a:r>
            <a:r>
              <a:rPr lang="cs-CZ" altLang="cs-CZ" sz="2400" smtClean="0">
                <a:latin typeface="Courier New" panose="02070309020205020404" pitchFamily="49" charset="0"/>
              </a:rPr>
              <a:t>ý</a:t>
            </a:r>
            <a:r>
              <a:rPr lang="en-US" altLang="cs-CZ" sz="2400" smtClean="0">
                <a:latin typeface="Courier New" panose="02070309020205020404" pitchFamily="49" charset="0"/>
              </a:rPr>
              <a:t> index, r - prav</a:t>
            </a:r>
            <a:r>
              <a:rPr lang="cs-CZ" altLang="cs-CZ" sz="2400" smtClean="0">
                <a:latin typeface="Courier New" panose="02070309020205020404" pitchFamily="49" charset="0"/>
              </a:rPr>
              <a:t>ý</a:t>
            </a:r>
            <a:r>
              <a:rPr lang="en-US" altLang="cs-CZ" sz="2400" smtClean="0">
                <a:latin typeface="Courier New" panose="02070309020205020404" pitchFamily="49" charset="0"/>
              </a:rPr>
              <a:t> index v</a:t>
            </a:r>
            <a:r>
              <a:rPr lang="cs-CZ" altLang="cs-CZ" sz="2400" smtClean="0">
                <a:latin typeface="Courier New" panose="02070309020205020404" pitchFamily="49" charset="0"/>
              </a:rPr>
              <a:t>č</a:t>
            </a:r>
            <a:r>
              <a:rPr lang="en-US" altLang="cs-CZ" sz="2400" smtClean="0">
                <a:latin typeface="Courier New" panose="02070309020205020404" pitchFamily="49" charset="0"/>
              </a:rPr>
              <a:t>etn</a:t>
            </a:r>
            <a:r>
              <a:rPr lang="cs-CZ" altLang="cs-CZ" sz="2400" smtClean="0">
                <a:latin typeface="Courier New" panose="02070309020205020404" pitchFamily="49" charset="0"/>
              </a:rPr>
              <a:t>ě</a:t>
            </a: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i,j,k,q;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*s;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if</a:t>
            </a:r>
            <a:r>
              <a:rPr lang="en-US" altLang="cs-CZ" sz="2400" smtClean="0">
                <a:latin typeface="Courier New" panose="02070309020205020404" pitchFamily="49" charset="0"/>
              </a:rPr>
              <a:t> (l&gt;=r) </a:t>
            </a:r>
            <a:r>
              <a:rPr lang="en-US" altLang="cs-CZ" sz="2400" b="1" smtClean="0">
                <a:latin typeface="Courier New" panose="02070309020205020404" pitchFamily="49" charset="0"/>
              </a:rPr>
              <a:t>return</a:t>
            </a:r>
            <a:r>
              <a:rPr lang="en-US" altLang="cs-CZ" sz="240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q = (l+r)/2;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Merge_sort(l,q,pole);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Merge_sort(q+1,r,pole);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12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58813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Mergesort</a:t>
            </a:r>
            <a:endParaRPr lang="en-US" altLang="cs-CZ" sz="3600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200" smtClean="0">
                <a:latin typeface="Courier New" panose="02070309020205020404" pitchFamily="49" charset="0"/>
              </a:rPr>
              <a:t>  </a:t>
            </a:r>
            <a:r>
              <a:rPr lang="cs-CZ" altLang="cs-CZ" sz="1200" smtClean="0">
                <a:latin typeface="Courier New" panose="02070309020205020404" pitchFamily="49" charset="0"/>
              </a:rPr>
              <a:t> </a:t>
            </a:r>
            <a:r>
              <a:rPr lang="en-US" altLang="cs-CZ" sz="2000" smtClean="0">
                <a:latin typeface="Courier New" panose="02070309020205020404" pitchFamily="49" charset="0"/>
              </a:rPr>
              <a:t>// slu</a:t>
            </a:r>
            <a:r>
              <a:rPr lang="cs-CZ" altLang="cs-CZ" sz="2000" smtClean="0">
                <a:latin typeface="Courier New" panose="02070309020205020404" pitchFamily="49" charset="0"/>
              </a:rPr>
              <a:t>č</a:t>
            </a:r>
            <a:r>
              <a:rPr lang="en-US" altLang="cs-CZ" sz="2000" smtClean="0">
                <a:latin typeface="Courier New" panose="02070309020205020404" pitchFamily="49" charset="0"/>
              </a:rPr>
              <a:t>uji</a:t>
            </a:r>
            <a:r>
              <a:rPr lang="cs-CZ" altLang="cs-CZ" sz="2000" smtClean="0">
                <a:latin typeface="Courier New" panose="02070309020205020404" pitchFamily="49" charset="0"/>
              </a:rPr>
              <a:t>, </a:t>
            </a:r>
            <a:r>
              <a:rPr lang="en-US" altLang="cs-CZ" sz="2000" smtClean="0">
                <a:latin typeface="Courier New" panose="02070309020205020404" pitchFamily="49" charset="0"/>
              </a:rPr>
              <a:t>s je pomocne pole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s = (</a:t>
            </a:r>
            <a:r>
              <a:rPr lang="en-US" altLang="cs-CZ" sz="2000" b="1" smtClean="0">
                <a:latin typeface="Courier New" panose="02070309020205020404" pitchFamily="49" charset="0"/>
              </a:rPr>
              <a:t>int</a:t>
            </a:r>
            <a:r>
              <a:rPr lang="en-US" altLang="cs-CZ" sz="2000" smtClean="0">
                <a:latin typeface="Courier New" panose="02070309020205020404" pitchFamily="49" charset="0"/>
              </a:rPr>
              <a:t>*)malloc(</a:t>
            </a:r>
            <a:r>
              <a:rPr lang="en-US" altLang="cs-CZ" sz="2000" b="1" smtClean="0">
                <a:latin typeface="Courier New" panose="02070309020205020404" pitchFamily="49" charset="0"/>
              </a:rPr>
              <a:t>sizeof</a:t>
            </a:r>
            <a:r>
              <a:rPr lang="en-US" altLang="cs-CZ" sz="2000" smtClean="0">
                <a:latin typeface="Courier New" panose="02070309020205020404" pitchFamily="49" charset="0"/>
              </a:rPr>
              <a:t>(</a:t>
            </a:r>
            <a:r>
              <a:rPr lang="en-US" altLang="cs-CZ" sz="2000" b="1" smtClean="0">
                <a:latin typeface="Courier New" panose="02070309020205020404" pitchFamily="49" charset="0"/>
              </a:rPr>
              <a:t>int</a:t>
            </a:r>
            <a:r>
              <a:rPr lang="en-US" altLang="cs-CZ" sz="2000" smtClean="0">
                <a:latin typeface="Courier New" panose="02070309020205020404" pitchFamily="49" charset="0"/>
              </a:rPr>
              <a:t>)*(r-l+1));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i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</a:t>
            </a:r>
            <a:r>
              <a:rPr lang="en-US" altLang="cs-CZ" sz="2000" b="1" smtClean="0">
                <a:latin typeface="Courier New" panose="02070309020205020404" pitchFamily="49" charset="0"/>
              </a:rPr>
              <a:t>while</a:t>
            </a:r>
            <a:r>
              <a:rPr lang="en-US" altLang="cs-CZ" sz="2000" smtClean="0">
                <a:latin typeface="Courier New" panose="02070309020205020404" pitchFamily="49" charset="0"/>
              </a:rPr>
              <a:t>(i&lt;=q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    </a:t>
            </a:r>
            <a:r>
              <a:rPr lang="en-US" altLang="cs-CZ" sz="2000" b="1" smtClean="0">
                <a:latin typeface="Courier New" panose="02070309020205020404" pitchFamily="49" charset="0"/>
              </a:rPr>
              <a:t>if</a:t>
            </a:r>
            <a:r>
              <a:rPr lang="en-US" altLang="cs-CZ" sz="2000" smtClean="0">
                <a:latin typeface="Courier New" panose="02070309020205020404" pitchFamily="49" charset="0"/>
              </a:rPr>
              <a:t> (pole[i]&lt;pole[j])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    </a:t>
            </a:r>
            <a:r>
              <a:rPr lang="en-US" altLang="cs-CZ" sz="2000" b="1" smtClean="0">
                <a:latin typeface="Courier New" panose="02070309020205020404" pitchFamily="49" charset="0"/>
              </a:rPr>
              <a:t>else</a:t>
            </a:r>
            <a:r>
              <a:rPr lang="en-US" altLang="cs-CZ" sz="2000" smtClean="0">
                <a:latin typeface="Courier New" panose="02070309020205020404" pitchFamily="49" charset="0"/>
              </a:rPr>
              <a:t> s[k++] = pole[j++];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// kopirovani zbytku poli - probehne je</a:t>
            </a:r>
            <a:r>
              <a:rPr lang="cs-CZ" altLang="cs-CZ" sz="2000" smtClean="0">
                <a:latin typeface="Courier New" panose="02070309020205020404" pitchFamily="49" charset="0"/>
              </a:rPr>
              <a:t>n</a:t>
            </a:r>
            <a:r>
              <a:rPr lang="en-US" altLang="cs-CZ" sz="2000" smtClean="0">
                <a:latin typeface="Courier New" panose="02070309020205020404" pitchFamily="49" charset="0"/>
              </a:rPr>
              <a:t> jeden z </a:t>
            </a:r>
            <a:r>
              <a:rPr lang="cs-CZ" altLang="cs-CZ" sz="2000" smtClean="0">
                <a:latin typeface="Courier New" panose="02070309020205020404" pitchFamily="49" charset="0"/>
              </a:rPr>
              <a:t>c</a:t>
            </a:r>
            <a:r>
              <a:rPr lang="en-US" altLang="cs-CZ" sz="2000" smtClean="0">
                <a:latin typeface="Courier New" panose="02070309020205020404" pitchFamily="49" charset="0"/>
              </a:rPr>
              <a:t>yklu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</a:t>
            </a:r>
            <a:r>
              <a:rPr lang="en-US" altLang="cs-CZ" sz="2000" b="1" smtClean="0">
                <a:latin typeface="Courier New" panose="02070309020205020404" pitchFamily="49" charset="0"/>
              </a:rPr>
              <a:t>while</a:t>
            </a:r>
            <a:r>
              <a:rPr lang="en-US" altLang="cs-CZ" sz="2000" smtClean="0">
                <a:latin typeface="Courier New" panose="02070309020205020404" pitchFamily="49" charset="0"/>
              </a:rPr>
              <a:t> (i&lt;=q)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</a:t>
            </a:r>
            <a:r>
              <a:rPr lang="en-US" altLang="cs-CZ" sz="2000" b="1" smtClean="0">
                <a:latin typeface="Courier New" panose="02070309020205020404" pitchFamily="49" charset="0"/>
              </a:rPr>
              <a:t>while</a:t>
            </a:r>
            <a:r>
              <a:rPr lang="en-US" altLang="cs-CZ" sz="2000" smtClean="0">
                <a:latin typeface="Courier New" panose="02070309020205020404" pitchFamily="49" charset="0"/>
              </a:rPr>
              <a:t> (j&lt;=r) s[k++] = pole[j++];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// kopirovani pole s zpet do casti pole od indexu 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</a:t>
            </a:r>
            <a:r>
              <a:rPr lang="en-US" altLang="cs-CZ" sz="2000" b="1" smtClean="0">
                <a:latin typeface="Courier New" panose="02070309020205020404" pitchFamily="49" charset="0"/>
              </a:rPr>
              <a:t>for</a:t>
            </a:r>
            <a:r>
              <a:rPr lang="en-US" altLang="cs-CZ" sz="2000" smtClean="0">
                <a:latin typeface="Courier New" panose="02070309020205020404" pitchFamily="49" charset="0"/>
              </a:rPr>
              <a:t>(i=0;i&lt;k;i++) pole[l++] = s[i];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free(s);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cs-CZ" altLang="cs-CZ" smtClean="0"/>
              <a:t>volání funkce</a:t>
            </a:r>
          </a:p>
          <a:p>
            <a:pPr lvl="1" eaLnBrk="1" hangingPunct="1"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void</a:t>
            </a:r>
            <a:r>
              <a:rPr lang="cs-CZ" altLang="cs-CZ" sz="2400" smtClean="0">
                <a:latin typeface="Courier New" panose="02070309020205020404" pitchFamily="49" charset="0"/>
              </a:rPr>
              <a:t> razeni_merge</a:t>
            </a:r>
            <a:r>
              <a:rPr lang="en-US" altLang="cs-CZ" sz="2400" smtClean="0">
                <a:latin typeface="Courier New" panose="02070309020205020404" pitchFamily="49" charset="0"/>
              </a:rPr>
              <a:t>(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n,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pole[])</a:t>
            </a:r>
          </a:p>
          <a:p>
            <a:pPr lvl="1"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// n – velikost pole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Merge</a:t>
            </a:r>
            <a:r>
              <a:rPr lang="cs-CZ" altLang="cs-CZ" sz="2400" smtClean="0">
                <a:latin typeface="Courier New" panose="02070309020205020404" pitchFamily="49" charset="0"/>
              </a:rPr>
              <a:t>_sort(0,n-1,pole);</a:t>
            </a:r>
            <a:endParaRPr lang="en-US" altLang="cs-CZ" sz="240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cs-CZ" altLang="cs-CZ" smtClean="0">
              <a:latin typeface="Courier New" panose="02070309020205020404" pitchFamily="49" charset="0"/>
            </a:endParaRPr>
          </a:p>
          <a:p>
            <a:pPr eaLnBrk="1" hangingPunct="1"/>
            <a:r>
              <a:rPr lang="cs-CZ" altLang="cs-CZ" smtClean="0"/>
              <a:t>složitost algoritmu řazení </a:t>
            </a:r>
            <a:r>
              <a:rPr lang="cs-CZ" altLang="cs-CZ" b="1" smtClean="0">
                <a:solidFill>
                  <a:srgbClr val="FF3300"/>
                </a:solidFill>
              </a:rPr>
              <a:t>O(nlog</a:t>
            </a:r>
            <a:r>
              <a:rPr lang="cs-CZ" altLang="cs-CZ" b="1" baseline="-25000" smtClean="0">
                <a:solidFill>
                  <a:srgbClr val="FF3300"/>
                </a:solidFill>
              </a:rPr>
              <a:t>2</a:t>
            </a:r>
            <a:r>
              <a:rPr lang="cs-CZ" altLang="cs-CZ" b="1" smtClean="0">
                <a:solidFill>
                  <a:srgbClr val="FF3300"/>
                </a:solidFill>
              </a:rPr>
              <a:t>n)</a:t>
            </a:r>
          </a:p>
          <a:p>
            <a:pPr eaLnBrk="1" hangingPunct="1"/>
            <a:r>
              <a:rPr lang="cs-CZ" altLang="cs-CZ" smtClean="0">
                <a:solidFill>
                  <a:schemeClr val="accent2"/>
                </a:solidFill>
              </a:rPr>
              <a:t>nevýhoda</a:t>
            </a:r>
          </a:p>
          <a:p>
            <a:pPr lvl="1" eaLnBrk="1" hangingPunct="1"/>
            <a:r>
              <a:rPr lang="cs-CZ" altLang="cs-CZ" smtClean="0"/>
              <a:t>nutnost existence  pomocného pole (větší paměťová složitost)</a:t>
            </a:r>
            <a:endParaRPr lang="cs-CZ" altLang="cs-CZ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2773363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3492500" y="41481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213225" y="41481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4932363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5653088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771775" y="37099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492500" y="37163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211638" y="37099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4932363" y="37163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651500" y="37163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4572000" y="3284538"/>
            <a:ext cx="0" cy="431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H="1" flipV="1">
            <a:off x="3132138" y="50847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H="1" flipV="1">
            <a:off x="6011863" y="50847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55" name="Text Box 21"/>
          <p:cNvSpPr txBox="1">
            <a:spLocks noChangeArrowheads="1"/>
          </p:cNvSpPr>
          <p:nvPr/>
        </p:nvSpPr>
        <p:spPr bwMode="auto">
          <a:xfrm>
            <a:off x="2916238" y="57324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l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2656" name="Text Box 22"/>
          <p:cNvSpPr txBox="1">
            <a:spLocks noChangeArrowheads="1"/>
          </p:cNvSpPr>
          <p:nvPr/>
        </p:nvSpPr>
        <p:spPr bwMode="auto">
          <a:xfrm>
            <a:off x="5795963" y="57070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r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2657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12658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2659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12660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2661" name="Rectangle 27"/>
          <p:cNvSpPr>
            <a:spLocks noChangeArrowheads="1"/>
          </p:cNvSpPr>
          <p:nvPr/>
        </p:nvSpPr>
        <p:spPr bwMode="auto">
          <a:xfrm>
            <a:off x="3419475" y="188913"/>
            <a:ext cx="5437188" cy="248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void</a:t>
            </a:r>
            <a:r>
              <a:rPr lang="en-US" altLang="cs-CZ" sz="1600">
                <a:latin typeface="Courier New" panose="02070309020205020404" pitchFamily="49" charset="0"/>
              </a:rPr>
              <a:t> Merge_sort(</a:t>
            </a:r>
            <a:r>
              <a:rPr lang="en-US" altLang="cs-CZ" sz="1600" b="1">
                <a:latin typeface="Courier New" panose="02070309020205020404" pitchFamily="49" charset="0"/>
              </a:rPr>
              <a:t>int</a:t>
            </a:r>
            <a:r>
              <a:rPr lang="en-US" altLang="cs-CZ" sz="1600">
                <a:latin typeface="Courier New" panose="02070309020205020404" pitchFamily="49" charset="0"/>
              </a:rPr>
              <a:t> l,</a:t>
            </a:r>
            <a:r>
              <a:rPr lang="cs-CZ" altLang="cs-CZ" sz="1600">
                <a:latin typeface="Courier New" panose="02070309020205020404" pitchFamily="49" charset="0"/>
              </a:rPr>
              <a:t> </a:t>
            </a:r>
            <a:r>
              <a:rPr lang="en-US" altLang="cs-CZ" sz="1600" b="1">
                <a:latin typeface="Courier New" panose="02070309020205020404" pitchFamily="49" charset="0"/>
              </a:rPr>
              <a:t>int</a:t>
            </a:r>
            <a:r>
              <a:rPr lang="en-US" altLang="cs-CZ" sz="1600">
                <a:latin typeface="Courier New" panose="02070309020205020404" pitchFamily="49" charset="0"/>
              </a:rPr>
              <a:t> r, </a:t>
            </a:r>
            <a:r>
              <a:rPr lang="en-US" altLang="cs-CZ" sz="1600" b="1">
                <a:latin typeface="Courier New" panose="02070309020205020404" pitchFamily="49" charset="0"/>
              </a:rPr>
              <a:t>int</a:t>
            </a:r>
            <a:r>
              <a:rPr lang="en-US" altLang="cs-CZ" sz="1600">
                <a:latin typeface="Courier New" panose="02070309020205020404" pitchFamily="49" charset="0"/>
              </a:rPr>
              <a:t> *pole)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// l - lev</a:t>
            </a:r>
            <a:r>
              <a:rPr lang="cs-CZ" altLang="cs-CZ" sz="1600">
                <a:latin typeface="Courier New" panose="02070309020205020404" pitchFamily="49" charset="0"/>
              </a:rPr>
              <a:t>ý</a:t>
            </a:r>
            <a:r>
              <a:rPr lang="en-US" altLang="cs-CZ" sz="1600">
                <a:latin typeface="Courier New" panose="02070309020205020404" pitchFamily="49" charset="0"/>
              </a:rPr>
              <a:t> index, r - prav</a:t>
            </a:r>
            <a:r>
              <a:rPr lang="cs-CZ" altLang="cs-CZ" sz="1600">
                <a:latin typeface="Courier New" panose="02070309020205020404" pitchFamily="49" charset="0"/>
              </a:rPr>
              <a:t>ý</a:t>
            </a:r>
            <a:r>
              <a:rPr lang="en-US" altLang="cs-CZ" sz="1600">
                <a:latin typeface="Courier New" panose="02070309020205020404" pitchFamily="49" charset="0"/>
              </a:rPr>
              <a:t> index v</a:t>
            </a:r>
            <a:r>
              <a:rPr lang="cs-CZ" altLang="cs-CZ" sz="1600">
                <a:latin typeface="Courier New" panose="02070309020205020404" pitchFamily="49" charset="0"/>
              </a:rPr>
              <a:t>č</a:t>
            </a:r>
            <a:r>
              <a:rPr lang="en-US" altLang="cs-CZ" sz="1600">
                <a:latin typeface="Courier New" panose="02070309020205020404" pitchFamily="49" charset="0"/>
              </a:rPr>
              <a:t>etn</a:t>
            </a:r>
            <a:r>
              <a:rPr lang="cs-CZ" altLang="cs-CZ" sz="1600">
                <a:latin typeface="Courier New" panose="02070309020205020404" pitchFamily="49" charset="0"/>
              </a:rPr>
              <a:t>ě</a:t>
            </a:r>
            <a:endParaRPr lang="en-US" altLang="cs-CZ" sz="16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int</a:t>
            </a:r>
            <a:r>
              <a:rPr lang="en-US" altLang="cs-CZ" sz="1600">
                <a:latin typeface="Courier New" panose="02070309020205020404" pitchFamily="49" charset="0"/>
              </a:rPr>
              <a:t> i,j,k,q;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int</a:t>
            </a:r>
            <a:r>
              <a:rPr lang="en-US" altLang="cs-CZ" sz="1600">
                <a:latin typeface="Courier New" panose="02070309020205020404" pitchFamily="49" charset="0"/>
              </a:rPr>
              <a:t> *s;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16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if</a:t>
            </a:r>
            <a:r>
              <a:rPr lang="en-US" altLang="cs-CZ" sz="1600">
                <a:latin typeface="Courier New" panose="02070309020205020404" pitchFamily="49" charset="0"/>
              </a:rPr>
              <a:t> (l&gt;=r) </a:t>
            </a:r>
            <a:r>
              <a:rPr lang="en-US" altLang="cs-CZ" sz="1600" b="1">
                <a:latin typeface="Courier New" panose="02070309020205020404" pitchFamily="49" charset="0"/>
              </a:rPr>
              <a:t>return</a:t>
            </a:r>
            <a:r>
              <a:rPr lang="en-US" altLang="cs-CZ" sz="16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q = (l+r)/2;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Merge_sort(l,q,pole);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 Merge_sort(q+1,r,pole);</a:t>
            </a:r>
          </a:p>
        </p:txBody>
      </p:sp>
      <p:sp>
        <p:nvSpPr>
          <p:cNvPr id="112662" name="Text Box 28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q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2663" name="Text Box 29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2</a:t>
            </a:r>
            <a:endParaRPr lang="cs-CZ" altLang="cs-CZ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7" name="Line 13"/>
          <p:cNvSpPr>
            <a:spLocks noChangeShapeType="1"/>
          </p:cNvSpPr>
          <p:nvPr/>
        </p:nvSpPr>
        <p:spPr bwMode="auto">
          <a:xfrm flipH="1" flipV="1">
            <a:off x="3132138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8" name="Line 14"/>
          <p:cNvSpPr>
            <a:spLocks noChangeShapeType="1"/>
          </p:cNvSpPr>
          <p:nvPr/>
        </p:nvSpPr>
        <p:spPr bwMode="auto">
          <a:xfrm flipH="1" flipV="1">
            <a:off x="5292725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2916238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5076825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3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3685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3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// slu</a:t>
            </a:r>
            <a:r>
              <a:rPr lang="cs-CZ" altLang="cs-CZ" sz="1600">
                <a:latin typeface="Courier New" panose="02070309020205020404" pitchFamily="49" charset="0"/>
              </a:rPr>
              <a:t>č</a:t>
            </a:r>
            <a:r>
              <a:rPr lang="en-US" altLang="cs-CZ" sz="1600">
                <a:latin typeface="Courier New" panose="02070309020205020404" pitchFamily="49" charset="0"/>
              </a:rPr>
              <a:t>uji</a:t>
            </a:r>
            <a:r>
              <a:rPr lang="cs-CZ" altLang="cs-CZ" sz="1600">
                <a:latin typeface="Courier New" panose="02070309020205020404" pitchFamily="49" charset="0"/>
              </a:rPr>
              <a:t>, </a:t>
            </a:r>
            <a:r>
              <a:rPr lang="en-US" altLang="cs-CZ" sz="1600">
                <a:latin typeface="Courier New" panose="02070309020205020404" pitchFamily="49" charset="0"/>
              </a:rPr>
              <a:t>s je pomocne pole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i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while(i&lt;=q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    if (pole[i]&lt;pole[j])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    else s[k++] = pole[j++];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// kopirovani zbytku poli - probehne je</a:t>
            </a:r>
            <a:r>
              <a:rPr lang="cs-CZ" altLang="cs-CZ" sz="1600">
                <a:latin typeface="Courier New" panose="02070309020205020404" pitchFamily="49" charset="0"/>
              </a:rPr>
              <a:t>n</a:t>
            </a:r>
            <a:r>
              <a:rPr lang="en-US" altLang="cs-CZ" sz="1600">
                <a:latin typeface="Courier New" panose="02070309020205020404" pitchFamily="49" charset="0"/>
              </a:rPr>
              <a:t> jeden z </a:t>
            </a:r>
            <a:r>
              <a:rPr lang="cs-CZ" altLang="cs-CZ" sz="1600">
                <a:latin typeface="Courier New" panose="02070309020205020404" pitchFamily="49" charset="0"/>
              </a:rPr>
              <a:t>c</a:t>
            </a:r>
            <a:r>
              <a:rPr lang="en-US" altLang="cs-CZ" sz="1600">
                <a:latin typeface="Courier New" panose="02070309020205020404" pitchFamily="49" charset="0"/>
              </a:rPr>
              <a:t>yklu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 (i&lt;=q)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 (j&lt;=r) s[k++] = pole[j++]; </a:t>
            </a:r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0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3688" name="Rectangle 29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89" name="Rectangle 30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90" name="Rectangle 31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91" name="Rectangle 32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92" name="Rectangle 33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93" name="Text Box 34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trochu jinak</a:t>
            </a:r>
            <a:r>
              <a:rPr lang="en-US" altLang="cs-CZ" sz="2400" smtClean="0"/>
              <a:t>:</a:t>
            </a:r>
          </a:p>
          <a:p>
            <a:pPr eaLnBrk="1" hangingPunct="1"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bin_pul(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</a:t>
            </a:r>
            <a:r>
              <a:rPr lang="en-US" altLang="cs-CZ" sz="2400" smtClean="0">
                <a:latin typeface="Courier New" panose="02070309020205020404" pitchFamily="49" charset="0"/>
              </a:rPr>
              <a:t>x</a:t>
            </a:r>
            <a:r>
              <a:rPr lang="cs-CZ" altLang="cs-CZ" sz="2400" smtClean="0">
                <a:latin typeface="Courier New" panose="02070309020205020404" pitchFamily="49" charset="0"/>
              </a:rPr>
              <a:t>, 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*pole</a:t>
            </a:r>
            <a:r>
              <a:rPr lang="en-US" altLang="cs-CZ" sz="2400" smtClean="0">
                <a:latin typeface="Courier New" panose="02070309020205020404" pitchFamily="49" charset="0"/>
              </a:rPr>
              <a:t>,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n</a:t>
            </a:r>
            <a:r>
              <a:rPr lang="cs-CZ" altLang="cs-CZ" sz="2400" smtClean="0">
                <a:latin typeface="Courier New" panose="02070309020205020404" pitchFamily="49" charset="0"/>
              </a:rPr>
              <a:t>)</a:t>
            </a: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</a:t>
            </a:r>
            <a:r>
              <a:rPr lang="cs-CZ" altLang="cs-CZ" sz="2400" smtClean="0">
                <a:latin typeface="Courier New" panose="02070309020205020404" pitchFamily="49" charset="0"/>
              </a:rPr>
              <a:t>i,l,p</a:t>
            </a:r>
            <a:r>
              <a:rPr lang="en-US" altLang="cs-CZ" sz="2400" smtClean="0">
                <a:latin typeface="Courier New" panose="02070309020205020404" pitchFamily="49" charset="0"/>
              </a:rPr>
              <a:t>;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  l=0</a:t>
            </a:r>
            <a:r>
              <a:rPr lang="en-US" altLang="cs-CZ" sz="2400" smtClean="0">
                <a:latin typeface="Courier New" panose="02070309020205020404" pitchFamily="49" charset="0"/>
              </a:rPr>
              <a:t>; p=n-1; 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  i = (l+p)/2;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if</a:t>
            </a:r>
            <a:r>
              <a:rPr lang="en-US" altLang="cs-CZ" sz="2400" smtClean="0">
                <a:latin typeface="Courier New" panose="02070309020205020404" pitchFamily="49" charset="0"/>
              </a:rPr>
              <a:t> (x&lt;</a:t>
            </a:r>
            <a:r>
              <a:rPr lang="cs-CZ" altLang="cs-CZ" sz="2400" smtClean="0">
                <a:latin typeface="Courier New" panose="02070309020205020404" pitchFamily="49" charset="0"/>
              </a:rPr>
              <a:t>pole[</a:t>
            </a:r>
            <a:r>
              <a:rPr lang="en-US" altLang="cs-CZ" sz="2400" smtClean="0">
                <a:latin typeface="Courier New" panose="02070309020205020404" pitchFamily="49" charset="0"/>
              </a:rPr>
              <a:t>i</a:t>
            </a:r>
            <a:r>
              <a:rPr lang="cs-CZ" altLang="cs-CZ" sz="2400" smtClean="0">
                <a:latin typeface="Courier New" panose="02070309020205020404" pitchFamily="49" charset="0"/>
              </a:rPr>
              <a:t>]</a:t>
            </a:r>
            <a:r>
              <a:rPr lang="en-US" altLang="cs-CZ" sz="2400" smtClean="0">
                <a:latin typeface="Courier New" panose="02070309020205020404" pitchFamily="49" charset="0"/>
              </a:rPr>
              <a:t>) p=i-1</a:t>
            </a:r>
            <a:r>
              <a:rPr lang="cs-CZ" altLang="cs-CZ" sz="2400" smtClean="0">
                <a:latin typeface="Courier New" panose="02070309020205020404" pitchFamily="49" charset="0"/>
              </a:rPr>
              <a:t>;</a:t>
            </a:r>
            <a:r>
              <a:rPr lang="en-US" altLang="cs-CZ" sz="2400" smtClean="0">
                <a:latin typeface="Courier New" panose="02070309020205020404" pitchFamily="49" charset="0"/>
              </a:rPr>
              <a:t> </a:t>
            </a:r>
            <a:r>
              <a:rPr lang="en-US" altLang="cs-CZ" sz="2400" b="1" smtClean="0">
                <a:latin typeface="Courier New" panose="02070309020205020404" pitchFamily="49" charset="0"/>
              </a:rPr>
              <a:t>else</a:t>
            </a:r>
            <a:r>
              <a:rPr lang="en-US" altLang="cs-CZ" sz="2400" smtClean="0">
                <a:latin typeface="Courier New" panose="02070309020205020404" pitchFamily="49" charset="0"/>
              </a:rPr>
              <a:t> l=i+1;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while</a:t>
            </a:r>
            <a:r>
              <a:rPr lang="en-US" altLang="cs-CZ" sz="2400" smtClean="0">
                <a:latin typeface="Courier New" panose="02070309020205020404" pitchFamily="49" charset="0"/>
              </a:rPr>
              <a:t>(pole[i]!=x &amp;&amp; l&lt;=p); 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return</a:t>
            </a:r>
            <a:r>
              <a:rPr lang="en-US" altLang="cs-CZ" sz="2400" smtClean="0">
                <a:latin typeface="Courier New" panose="02070309020205020404" pitchFamily="49" charset="0"/>
              </a:rPr>
              <a:t> pole[</a:t>
            </a:r>
            <a:r>
              <a:rPr lang="cs-CZ" altLang="cs-CZ" sz="2400" smtClean="0">
                <a:latin typeface="Courier New" panose="02070309020205020404" pitchFamily="49" charset="0"/>
              </a:rPr>
              <a:t>i</a:t>
            </a:r>
            <a:r>
              <a:rPr lang="en-US" altLang="cs-CZ" sz="2400" smtClean="0">
                <a:latin typeface="Courier New" panose="02070309020205020404" pitchFamily="49" charset="0"/>
              </a:rPr>
              <a:t>]==x ? i: -1;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cs-CZ" altLang="cs-CZ" sz="24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 flipH="1" flipV="1">
            <a:off x="3851275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 flipH="1" flipV="1">
            <a:off x="6011863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3635375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5795963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4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4709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3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// slu</a:t>
            </a:r>
            <a:r>
              <a:rPr lang="cs-CZ" altLang="cs-CZ" sz="1600">
                <a:latin typeface="Courier New" panose="02070309020205020404" pitchFamily="49" charset="0"/>
              </a:rPr>
              <a:t>č</a:t>
            </a:r>
            <a:r>
              <a:rPr lang="en-US" altLang="cs-CZ" sz="1600">
                <a:latin typeface="Courier New" panose="02070309020205020404" pitchFamily="49" charset="0"/>
              </a:rPr>
              <a:t>uji</a:t>
            </a:r>
            <a:r>
              <a:rPr lang="cs-CZ" altLang="cs-CZ" sz="1600">
                <a:latin typeface="Courier New" panose="02070309020205020404" pitchFamily="49" charset="0"/>
              </a:rPr>
              <a:t>, </a:t>
            </a:r>
            <a:r>
              <a:rPr lang="en-US" altLang="cs-CZ" sz="1600">
                <a:latin typeface="Courier New" panose="02070309020205020404" pitchFamily="49" charset="0"/>
              </a:rPr>
              <a:t>s je pomocne pole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i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while(i&lt;=q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    if (pole[i]&lt;pole[j])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    else s[k++] = pole[j++];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// kopirovani zbytku poli - probehne je</a:t>
            </a:r>
            <a:r>
              <a:rPr lang="cs-CZ" altLang="cs-CZ" sz="1600">
                <a:latin typeface="Courier New" panose="02070309020205020404" pitchFamily="49" charset="0"/>
              </a:rPr>
              <a:t>n</a:t>
            </a:r>
            <a:r>
              <a:rPr lang="en-US" altLang="cs-CZ" sz="1600">
                <a:latin typeface="Courier New" panose="02070309020205020404" pitchFamily="49" charset="0"/>
              </a:rPr>
              <a:t> jeden z </a:t>
            </a:r>
            <a:r>
              <a:rPr lang="cs-CZ" altLang="cs-CZ" sz="1600">
                <a:latin typeface="Courier New" panose="02070309020205020404" pitchFamily="49" charset="0"/>
              </a:rPr>
              <a:t>c</a:t>
            </a:r>
            <a:r>
              <a:rPr lang="en-US" altLang="cs-CZ" sz="1600">
                <a:latin typeface="Courier New" panose="02070309020205020404" pitchFamily="49" charset="0"/>
              </a:rPr>
              <a:t>yklu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 (i&lt;=q)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 (j&lt;=r) s[k++] = pole[j++]; 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4712" name="Rectangle 24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713" name="Rectangle 25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714" name="Rectangle 26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715" name="Rectangle 27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 flipH="1" flipV="1">
            <a:off x="3851275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 flipH="1" flipV="1">
            <a:off x="6732588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3635375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6516688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5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5733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3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// slu</a:t>
            </a:r>
            <a:r>
              <a:rPr lang="cs-CZ" altLang="cs-CZ" sz="1600">
                <a:latin typeface="Courier New" panose="02070309020205020404" pitchFamily="49" charset="0"/>
              </a:rPr>
              <a:t>č</a:t>
            </a:r>
            <a:r>
              <a:rPr lang="en-US" altLang="cs-CZ" sz="1600">
                <a:latin typeface="Courier New" panose="02070309020205020404" pitchFamily="49" charset="0"/>
              </a:rPr>
              <a:t>uji</a:t>
            </a:r>
            <a:r>
              <a:rPr lang="cs-CZ" altLang="cs-CZ" sz="1600">
                <a:latin typeface="Courier New" panose="02070309020205020404" pitchFamily="49" charset="0"/>
              </a:rPr>
              <a:t>, </a:t>
            </a:r>
            <a:r>
              <a:rPr lang="en-US" altLang="cs-CZ" sz="1600">
                <a:latin typeface="Courier New" panose="02070309020205020404" pitchFamily="49" charset="0"/>
              </a:rPr>
              <a:t>s je pomocne pole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i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while(i&lt;=q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    if (pole[i]&lt;pole[j])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    else s[k++] = pole[j++];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// kopirovani zbytku poli - probehne je</a:t>
            </a:r>
            <a:r>
              <a:rPr lang="cs-CZ" altLang="cs-CZ" sz="1600">
                <a:latin typeface="Courier New" panose="02070309020205020404" pitchFamily="49" charset="0"/>
              </a:rPr>
              <a:t>n</a:t>
            </a:r>
            <a:r>
              <a:rPr lang="en-US" altLang="cs-CZ" sz="1600">
                <a:latin typeface="Courier New" panose="02070309020205020404" pitchFamily="49" charset="0"/>
              </a:rPr>
              <a:t> jeden z </a:t>
            </a:r>
            <a:r>
              <a:rPr lang="cs-CZ" altLang="cs-CZ" sz="1600">
                <a:latin typeface="Courier New" panose="02070309020205020404" pitchFamily="49" charset="0"/>
              </a:rPr>
              <a:t>c</a:t>
            </a:r>
            <a:r>
              <a:rPr lang="en-US" altLang="cs-CZ" sz="1600">
                <a:latin typeface="Courier New" panose="02070309020205020404" pitchFamily="49" charset="0"/>
              </a:rPr>
              <a:t>yklu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 (i&lt;=q)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 (j&lt;=r) s[k++] = pole[j++]; </a:t>
            </a:r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2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5736" name="Rectangle 24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37" name="Rectangle 25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5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39" name="Rectangle 27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40" name="Rectangle 28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41" name="Text Box 29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 flipH="1" flipV="1">
            <a:off x="3851275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 flipH="1" flipV="1">
            <a:off x="6732588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3635375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6752" name="Text Box 16"/>
          <p:cNvSpPr txBox="1">
            <a:spLocks noChangeArrowheads="1"/>
          </p:cNvSpPr>
          <p:nvPr/>
        </p:nvSpPr>
        <p:spPr bwMode="auto">
          <a:xfrm>
            <a:off x="6516688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5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3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// slu</a:t>
            </a:r>
            <a:r>
              <a:rPr lang="cs-CZ" altLang="cs-CZ" sz="1600">
                <a:latin typeface="Courier New" panose="02070309020205020404" pitchFamily="49" charset="0"/>
              </a:rPr>
              <a:t>č</a:t>
            </a:r>
            <a:r>
              <a:rPr lang="en-US" altLang="cs-CZ" sz="1600">
                <a:latin typeface="Courier New" panose="02070309020205020404" pitchFamily="49" charset="0"/>
              </a:rPr>
              <a:t>uji</a:t>
            </a:r>
            <a:r>
              <a:rPr lang="cs-CZ" altLang="cs-CZ" sz="1600">
                <a:latin typeface="Courier New" panose="02070309020205020404" pitchFamily="49" charset="0"/>
              </a:rPr>
              <a:t>, </a:t>
            </a:r>
            <a:r>
              <a:rPr lang="en-US" altLang="cs-CZ" sz="1600">
                <a:latin typeface="Courier New" panose="02070309020205020404" pitchFamily="49" charset="0"/>
              </a:rPr>
              <a:t>s je pomocne pole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i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(i&lt;=q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    if </a:t>
            </a:r>
            <a:r>
              <a:rPr lang="en-US" altLang="cs-CZ" sz="1600">
                <a:latin typeface="Courier New" panose="02070309020205020404" pitchFamily="49" charset="0"/>
              </a:rPr>
              <a:t>(pole[i]&lt;pole[j])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    else </a:t>
            </a:r>
            <a:r>
              <a:rPr lang="en-US" altLang="cs-CZ" sz="1600">
                <a:latin typeface="Courier New" panose="02070309020205020404" pitchFamily="49" charset="0"/>
              </a:rPr>
              <a:t>s[k++] = pole[j++];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// kopirovani zbytku poli - probehne je</a:t>
            </a:r>
            <a:r>
              <a:rPr lang="cs-CZ" altLang="cs-CZ" sz="1600">
                <a:latin typeface="Courier New" panose="02070309020205020404" pitchFamily="49" charset="0"/>
              </a:rPr>
              <a:t>n</a:t>
            </a:r>
            <a:r>
              <a:rPr lang="en-US" altLang="cs-CZ" sz="1600">
                <a:latin typeface="Courier New" panose="02070309020205020404" pitchFamily="49" charset="0"/>
              </a:rPr>
              <a:t> jeden z </a:t>
            </a:r>
            <a:r>
              <a:rPr lang="cs-CZ" altLang="cs-CZ" sz="1600">
                <a:latin typeface="Courier New" panose="02070309020205020404" pitchFamily="49" charset="0"/>
              </a:rPr>
              <a:t>c</a:t>
            </a:r>
            <a:r>
              <a:rPr lang="en-US" altLang="cs-CZ" sz="1600">
                <a:latin typeface="Courier New" panose="02070309020205020404" pitchFamily="49" charset="0"/>
              </a:rPr>
              <a:t>yklu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(i&lt;=q)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 (j&lt;=r) s[k++] = pole[j++]; </a:t>
            </a:r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2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6760" name="Rectangle 24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61" name="Rectangle 25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62" name="Rectangle 26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5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63" name="Rectangle 27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64" name="Rectangle 28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65" name="Text Box 29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 flipH="1" flipV="1">
            <a:off x="4572000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 flipH="1" flipV="1">
            <a:off x="6732588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4356100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6516688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5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7781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3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// slu</a:t>
            </a:r>
            <a:r>
              <a:rPr lang="cs-CZ" altLang="cs-CZ" sz="1600">
                <a:latin typeface="Courier New" panose="02070309020205020404" pitchFamily="49" charset="0"/>
              </a:rPr>
              <a:t>č</a:t>
            </a:r>
            <a:r>
              <a:rPr lang="en-US" altLang="cs-CZ" sz="1600">
                <a:latin typeface="Courier New" panose="02070309020205020404" pitchFamily="49" charset="0"/>
              </a:rPr>
              <a:t>uji</a:t>
            </a:r>
            <a:r>
              <a:rPr lang="cs-CZ" altLang="cs-CZ" sz="1600">
                <a:latin typeface="Courier New" panose="02070309020205020404" pitchFamily="49" charset="0"/>
              </a:rPr>
              <a:t>, </a:t>
            </a:r>
            <a:r>
              <a:rPr lang="en-US" altLang="cs-CZ" sz="1600">
                <a:latin typeface="Courier New" panose="02070309020205020404" pitchFamily="49" charset="0"/>
              </a:rPr>
              <a:t>s je pomocne pole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i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(i&lt;=q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    if </a:t>
            </a:r>
            <a:r>
              <a:rPr lang="en-US" altLang="cs-CZ" sz="1600">
                <a:latin typeface="Courier New" panose="02070309020205020404" pitchFamily="49" charset="0"/>
              </a:rPr>
              <a:t>(pole[i]&lt;pole[j])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    else </a:t>
            </a:r>
            <a:r>
              <a:rPr lang="en-US" altLang="cs-CZ" sz="1600">
                <a:latin typeface="Courier New" panose="02070309020205020404" pitchFamily="49" charset="0"/>
              </a:rPr>
              <a:t>s[k++] = pole[j++];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// kopirovani zbytku poli - probehne je</a:t>
            </a:r>
            <a:r>
              <a:rPr lang="cs-CZ" altLang="cs-CZ" sz="1600">
                <a:latin typeface="Courier New" panose="02070309020205020404" pitchFamily="49" charset="0"/>
              </a:rPr>
              <a:t>n</a:t>
            </a:r>
            <a:r>
              <a:rPr lang="en-US" altLang="cs-CZ" sz="1600">
                <a:latin typeface="Courier New" panose="02070309020205020404" pitchFamily="49" charset="0"/>
              </a:rPr>
              <a:t> jeden z </a:t>
            </a:r>
            <a:r>
              <a:rPr lang="cs-CZ" altLang="cs-CZ" sz="1600">
                <a:latin typeface="Courier New" panose="02070309020205020404" pitchFamily="49" charset="0"/>
              </a:rPr>
              <a:t>c</a:t>
            </a:r>
            <a:r>
              <a:rPr lang="en-US" altLang="cs-CZ" sz="1600">
                <a:latin typeface="Courier New" panose="02070309020205020404" pitchFamily="49" charset="0"/>
              </a:rPr>
              <a:t>yklu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(i&lt;=q)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 (j&lt;=r) s[k++] = pole[j++]; </a:t>
            </a: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2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7784" name="Rectangle 24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85" name="Rectangle 25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5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87" name="Rectangle 27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88" name="Rectangle 28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H="1" flipV="1">
            <a:off x="5292725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 flipH="1" flipV="1">
            <a:off x="6732588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5076825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6516688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5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8805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3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// slu</a:t>
            </a:r>
            <a:r>
              <a:rPr lang="cs-CZ" altLang="cs-CZ" sz="1600">
                <a:latin typeface="Courier New" panose="02070309020205020404" pitchFamily="49" charset="0"/>
              </a:rPr>
              <a:t>č</a:t>
            </a:r>
            <a:r>
              <a:rPr lang="en-US" altLang="cs-CZ" sz="1600">
                <a:latin typeface="Courier New" panose="02070309020205020404" pitchFamily="49" charset="0"/>
              </a:rPr>
              <a:t>uji</a:t>
            </a:r>
            <a:r>
              <a:rPr lang="cs-CZ" altLang="cs-CZ" sz="1600">
                <a:latin typeface="Courier New" panose="02070309020205020404" pitchFamily="49" charset="0"/>
              </a:rPr>
              <a:t>, </a:t>
            </a:r>
            <a:r>
              <a:rPr lang="en-US" altLang="cs-CZ" sz="1600">
                <a:latin typeface="Courier New" panose="02070309020205020404" pitchFamily="49" charset="0"/>
              </a:rPr>
              <a:t>s je pomocne pole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i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(i&lt;=q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    if </a:t>
            </a:r>
            <a:r>
              <a:rPr lang="en-US" altLang="cs-CZ" sz="1600">
                <a:latin typeface="Courier New" panose="02070309020205020404" pitchFamily="49" charset="0"/>
              </a:rPr>
              <a:t>(pole[i]&lt;pole[j])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    else </a:t>
            </a:r>
            <a:r>
              <a:rPr lang="en-US" altLang="cs-CZ" sz="1600">
                <a:latin typeface="Courier New" panose="02070309020205020404" pitchFamily="49" charset="0"/>
              </a:rPr>
              <a:t>s[k++] = pole[j++];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// kopirovani zbytku poli - probehne je</a:t>
            </a:r>
            <a:r>
              <a:rPr lang="cs-CZ" altLang="cs-CZ" sz="1600">
                <a:latin typeface="Courier New" panose="02070309020205020404" pitchFamily="49" charset="0"/>
              </a:rPr>
              <a:t>n</a:t>
            </a:r>
            <a:r>
              <a:rPr lang="en-US" altLang="cs-CZ" sz="1600">
                <a:latin typeface="Courier New" panose="02070309020205020404" pitchFamily="49" charset="0"/>
              </a:rPr>
              <a:t> jeden z </a:t>
            </a:r>
            <a:r>
              <a:rPr lang="cs-CZ" altLang="cs-CZ" sz="1600">
                <a:latin typeface="Courier New" panose="02070309020205020404" pitchFamily="49" charset="0"/>
              </a:rPr>
              <a:t>c</a:t>
            </a:r>
            <a:r>
              <a:rPr lang="en-US" altLang="cs-CZ" sz="1600">
                <a:latin typeface="Courier New" panose="02070309020205020404" pitchFamily="49" charset="0"/>
              </a:rPr>
              <a:t>yklu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(i&lt;=q) s[k++] = pole[i++];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>
                <a:latin typeface="Courier New" panose="02070309020205020404" pitchFamily="49" charset="0"/>
              </a:rPr>
              <a:t>  </a:t>
            </a:r>
            <a:r>
              <a:rPr lang="en-US" altLang="cs-CZ" sz="1600" b="1">
                <a:latin typeface="Courier New" panose="02070309020205020404" pitchFamily="49" charset="0"/>
              </a:rPr>
              <a:t>while</a:t>
            </a:r>
            <a:r>
              <a:rPr lang="en-US" altLang="cs-CZ" sz="1600">
                <a:latin typeface="Courier New" panose="02070309020205020404" pitchFamily="49" charset="0"/>
              </a:rPr>
              <a:t> (j&lt;=r) s[k++] = pole[j++]; </a:t>
            </a: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2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8808" name="Rectangle 24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8810" name="Rectangle 26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5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8811" name="Rectangle 27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8812" name="Rectangle 28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8813" name="Text Box 29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Poznámky ke složitostem</a:t>
            </a:r>
          </a:p>
        </p:txBody>
      </p:sp>
      <p:sp>
        <p:nvSpPr>
          <p:cNvPr id="1198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smtClean="0"/>
              <a:t>lineární</a:t>
            </a:r>
          </a:p>
          <a:p>
            <a:pPr lvl="1"/>
            <a:r>
              <a:rPr lang="cs-CZ" altLang="cs-CZ" sz="2400" smtClean="0"/>
              <a:t>zdvojnásobení velikosti problému vede k dvojnásobnému času výpočtu</a:t>
            </a:r>
          </a:p>
          <a:p>
            <a:pPr lvl="1"/>
            <a:r>
              <a:rPr lang="cs-CZ" altLang="cs-CZ" sz="2400" smtClean="0"/>
              <a:t>zrychlení počítače 2x urychlí řešení problému 2x</a:t>
            </a:r>
          </a:p>
          <a:p>
            <a:r>
              <a:rPr lang="cs-CZ" altLang="cs-CZ" sz="2800" smtClean="0"/>
              <a:t>kvadratická</a:t>
            </a:r>
          </a:p>
          <a:p>
            <a:pPr lvl="1"/>
            <a:r>
              <a:rPr lang="cs-CZ" altLang="cs-CZ" sz="2400" smtClean="0"/>
              <a:t>zdvojnásobení velikosti problému vede k čtyřnásobnému času výpočtu</a:t>
            </a:r>
          </a:p>
          <a:p>
            <a:pPr lvl="1"/>
            <a:r>
              <a:rPr lang="cs-CZ" altLang="cs-CZ" sz="2400" smtClean="0"/>
              <a:t>zrychlení počítače 2x urychlí řešení problému 1,414x</a:t>
            </a:r>
          </a:p>
          <a:p>
            <a:pPr lvl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Nadpis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947738"/>
          </a:xfrm>
        </p:spPr>
        <p:txBody>
          <a:bodyPr/>
          <a:lstStyle/>
          <a:p>
            <a:r>
              <a:rPr lang="cs-CZ" altLang="cs-CZ" smtClean="0"/>
              <a:t>Poznámky ke složitostem</a:t>
            </a:r>
          </a:p>
        </p:txBody>
      </p:sp>
      <p:sp>
        <p:nvSpPr>
          <p:cNvPr id="12083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1584325"/>
          </a:xfrm>
        </p:spPr>
        <p:txBody>
          <a:bodyPr/>
          <a:lstStyle/>
          <a:p>
            <a:r>
              <a:rPr lang="cs-CZ" altLang="cs-CZ" sz="2800" smtClean="0"/>
              <a:t>předpokládejme, že 1 operace trvá 1us, počet operací je dán vztahem v 1. sloupci</a:t>
            </a:r>
          </a:p>
          <a:p>
            <a:r>
              <a:rPr lang="cs-CZ" altLang="cs-CZ" sz="2800" smtClean="0"/>
              <a:t>doba výpočtu:</a:t>
            </a:r>
          </a:p>
        </p:txBody>
      </p:sp>
      <p:pic>
        <p:nvPicPr>
          <p:cNvPr id="120836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3068638"/>
            <a:ext cx="6816725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7" name="Zástupný symbol pro obsah 2"/>
          <p:cNvSpPr txBox="1">
            <a:spLocks/>
          </p:cNvSpPr>
          <p:nvPr/>
        </p:nvSpPr>
        <p:spPr bwMode="auto">
          <a:xfrm>
            <a:off x="685800" y="5589588"/>
            <a:ext cx="7772400" cy="126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/>
              <a:t>srovnej: počet atomů ve vesmíru se odhaduje na 10</a:t>
            </a:r>
            <a:r>
              <a:rPr lang="cs-CZ" altLang="cs-CZ" sz="2400" baseline="30000"/>
              <a:t>80</a:t>
            </a:r>
            <a:r>
              <a:rPr lang="cs-CZ" altLang="cs-CZ" sz="2400"/>
              <a:t> a stáří vesmíru na 14  10</a:t>
            </a:r>
            <a:r>
              <a:rPr lang="cs-CZ" altLang="cs-CZ" sz="2400" baseline="30000"/>
              <a:t>9</a:t>
            </a:r>
            <a:r>
              <a:rPr lang="cs-CZ" altLang="cs-CZ" sz="2400"/>
              <a:t> let)</a:t>
            </a:r>
          </a:p>
          <a:p>
            <a:r>
              <a:rPr lang="cs-CZ" altLang="cs-CZ" sz="2400"/>
              <a:t>zdroj: přednášky ZDT, FIT ČVUT, doc. Kolář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Nadpis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947738"/>
          </a:xfrm>
        </p:spPr>
        <p:txBody>
          <a:bodyPr/>
          <a:lstStyle/>
          <a:p>
            <a:r>
              <a:rPr lang="cs-CZ" altLang="cs-CZ" smtClean="0"/>
              <a:t>Poznámky ke složitostem</a:t>
            </a:r>
          </a:p>
        </p:txBody>
      </p:sp>
      <p:sp>
        <p:nvSpPr>
          <p:cNvPr id="121859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824412"/>
          </a:xfrm>
        </p:spPr>
        <p:txBody>
          <a:bodyPr/>
          <a:lstStyle/>
          <a:p>
            <a:r>
              <a:rPr lang="cs-CZ" altLang="cs-CZ" sz="2800" smtClean="0"/>
              <a:t>pro malé množství dat, resp. určité uspořádání dat může být asymptoticky pomalejší algoritmus rychlejší</a:t>
            </a:r>
          </a:p>
          <a:p>
            <a:pPr lvl="1"/>
            <a:r>
              <a:rPr lang="cs-CZ" altLang="cs-CZ" sz="2400" smtClean="0"/>
              <a:t>pokud aplikujeme bublinkové řazení s testem prohození na seřazenou posloupnost, vykoná se pouze n kroků, ale Quick-Sort vykoná n.log</a:t>
            </a:r>
            <a:r>
              <a:rPr lang="cs-CZ" altLang="cs-CZ" sz="2400" baseline="-25000" smtClean="0"/>
              <a:t>2</a:t>
            </a:r>
            <a:r>
              <a:rPr lang="cs-CZ" altLang="cs-CZ" sz="2400" smtClean="0"/>
              <a:t>n vždy</a:t>
            </a:r>
          </a:p>
          <a:p>
            <a:pPr lvl="1"/>
            <a:r>
              <a:rPr lang="cs-CZ" altLang="cs-CZ" sz="2400" smtClean="0"/>
              <a:t>pro malý rozměr pole u algoritmu Quick-Sort převáží konstanty – režie související s rekurzivním voláním</a:t>
            </a:r>
          </a:p>
          <a:p>
            <a:pPr lvl="1"/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Nadpis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947738"/>
          </a:xfrm>
        </p:spPr>
        <p:txBody>
          <a:bodyPr/>
          <a:lstStyle/>
          <a:p>
            <a:r>
              <a:rPr lang="cs-CZ" altLang="cs-CZ" smtClean="0"/>
              <a:t>Poznámky ke složitostem</a:t>
            </a:r>
          </a:p>
        </p:txBody>
      </p:sp>
      <p:sp>
        <p:nvSpPr>
          <p:cNvPr id="12288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313"/>
            <a:ext cx="8134672" cy="4824412"/>
          </a:xfrm>
        </p:spPr>
        <p:txBody>
          <a:bodyPr/>
          <a:lstStyle/>
          <a:p>
            <a:r>
              <a:rPr lang="cs-CZ" altLang="cs-CZ" sz="2800" dirty="0" smtClean="0"/>
              <a:t>ale vždy existuje určité n</a:t>
            </a:r>
            <a:r>
              <a:rPr lang="cs-CZ" altLang="cs-CZ" sz="2800" baseline="-25000" dirty="0" smtClean="0"/>
              <a:t>0</a:t>
            </a:r>
            <a:r>
              <a:rPr lang="cs-CZ" altLang="cs-CZ" sz="2800" dirty="0" smtClean="0"/>
              <a:t>, od kterého bude asymptoticky rychlejší algoritmus rychlejší bez ohledu na rychlost počítače, jazyk, překladač, …</a:t>
            </a:r>
          </a:p>
          <a:p>
            <a:pPr lvl="1"/>
            <a:r>
              <a:rPr lang="cs-CZ" altLang="cs-CZ" sz="2400" dirty="0" smtClean="0"/>
              <a:t>výkon počítače, překladač, …, mění konstanty vztahu, které posouvají bod n</a:t>
            </a:r>
            <a:r>
              <a:rPr lang="cs-CZ" altLang="cs-CZ" sz="2400" baseline="-25000" dirty="0" smtClean="0"/>
              <a:t>0</a:t>
            </a:r>
            <a:r>
              <a:rPr lang="cs-CZ" altLang="cs-CZ" sz="2400" dirty="0" smtClean="0"/>
              <a:t> </a:t>
            </a:r>
            <a:endParaRPr lang="cs-CZ" altLang="cs-CZ" sz="2400" dirty="0" smtClean="0"/>
          </a:p>
          <a:p>
            <a:pPr lvl="1"/>
            <a:r>
              <a:rPr lang="cs-CZ" altLang="cs-CZ" sz="2400" dirty="0" smtClean="0">
                <a:solidFill>
                  <a:srgbClr val="FF0000"/>
                </a:solidFill>
              </a:rPr>
              <a:t>bublinkové řazení je rychlejší pro malá pole než </a:t>
            </a:r>
            <a:r>
              <a:rPr lang="cs-CZ" altLang="cs-CZ" sz="2400" dirty="0" err="1" smtClean="0">
                <a:solidFill>
                  <a:srgbClr val="FF0000"/>
                </a:solidFill>
              </a:rPr>
              <a:t>QuickSort</a:t>
            </a:r>
            <a:r>
              <a:rPr lang="cs-CZ" altLang="cs-CZ" sz="2400" dirty="0" smtClean="0">
                <a:solidFill>
                  <a:srgbClr val="FF0000"/>
                </a:solidFill>
              </a:rPr>
              <a:t> </a:t>
            </a:r>
            <a:r>
              <a:rPr lang="en-US" altLang="cs-CZ" sz="2400" dirty="0" smtClean="0"/>
              <a:t>(</a:t>
            </a:r>
            <a:r>
              <a:rPr lang="cs-CZ" altLang="cs-CZ" sz="2400" dirty="0" err="1"/>
              <a:t>Quick</a:t>
            </a:r>
            <a:r>
              <a:rPr lang="cs-CZ" altLang="cs-CZ" sz="2400" dirty="0"/>
              <a:t>-Sort </a:t>
            </a:r>
            <a:r>
              <a:rPr lang="cs-CZ" altLang="cs-CZ" sz="2400" dirty="0" smtClean="0"/>
              <a:t>vždy provede n.log</a:t>
            </a:r>
            <a:r>
              <a:rPr lang="cs-CZ" altLang="cs-CZ" sz="2400" baseline="-25000" dirty="0" smtClean="0"/>
              <a:t>2</a:t>
            </a:r>
            <a:r>
              <a:rPr lang="cs-CZ" altLang="cs-CZ" sz="2400" dirty="0" smtClean="0"/>
              <a:t>n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operací</a:t>
            </a:r>
            <a:r>
              <a:rPr lang="en-US" altLang="cs-CZ" sz="2400" dirty="0" smtClean="0"/>
              <a:t>)</a:t>
            </a:r>
            <a:endParaRPr lang="cs-CZ" altLang="cs-CZ" sz="2400" dirty="0"/>
          </a:p>
          <a:p>
            <a:pPr lvl="2"/>
            <a:r>
              <a:rPr lang="cs-CZ" altLang="cs-CZ" sz="2000" dirty="0" smtClean="0"/>
              <a:t>režie </a:t>
            </a:r>
            <a:r>
              <a:rPr lang="cs-CZ" altLang="cs-CZ" sz="2000" smtClean="0"/>
              <a:t>způsobená rekurzí</a:t>
            </a:r>
            <a:endParaRPr lang="cs-CZ" altLang="cs-CZ" sz="2000" dirty="0"/>
          </a:p>
          <a:p>
            <a:pPr lvl="1"/>
            <a:endParaRPr lang="cs-CZ" altLang="cs-CZ" sz="2400" dirty="0" smtClean="0"/>
          </a:p>
          <a:p>
            <a:pPr lvl="1"/>
            <a:endParaRPr lang="cs-CZ" altLang="cs-CZ" sz="2400" dirty="0" smtClean="0"/>
          </a:p>
          <a:p>
            <a:pPr lvl="1"/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3182938"/>
          </a:xfrm>
        </p:spPr>
        <p:txBody>
          <a:bodyPr/>
          <a:lstStyle/>
          <a:p>
            <a:pPr marL="609600" indent="-609600" eaLnBrk="1" hangingPunct="1"/>
            <a:r>
              <a:rPr lang="cs-CZ" altLang="cs-CZ" smtClean="0"/>
              <a:t>binární půlení se někdy vylepšuje jiným výpočtem indexu i (lineární interpolace podle hodnoty hledaného prvku vzhledem k nejmenšímu a největšímu prvku v poli)</a:t>
            </a:r>
          </a:p>
          <a:p>
            <a:pPr marL="609600" indent="-609600" eaLnBrk="1" hangingPunct="1"/>
            <a:endParaRPr lang="cs-CZ" altLang="cs-CZ" smtClean="0"/>
          </a:p>
          <a:p>
            <a:pPr marL="609600" indent="-609600" algn="ctr"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i = (p-l)*(x-pole[l])/(pole[p]-pole[l])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Hodnocení algoritmů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cs-CZ" altLang="cs-CZ" smtClean="0"/>
              <a:t>rychlost (kvalitu) algoritmů měříme tzv. </a:t>
            </a:r>
            <a:r>
              <a:rPr lang="cs-CZ" altLang="cs-CZ" i="1" smtClean="0">
                <a:solidFill>
                  <a:srgbClr val="FF0000"/>
                </a:solidFill>
              </a:rPr>
              <a:t>složitostí (complexity) </a:t>
            </a:r>
            <a:r>
              <a:rPr lang="cs-CZ" altLang="cs-CZ" smtClean="0"/>
              <a:t>:</a:t>
            </a:r>
          </a:p>
          <a:p>
            <a:pPr lvl="1" eaLnBrk="1" hangingPunct="1"/>
            <a:r>
              <a:rPr lang="cs-CZ" altLang="cs-CZ" smtClean="0">
                <a:solidFill>
                  <a:srgbClr val="0070C0"/>
                </a:solidFill>
              </a:rPr>
              <a:t>operační složitostí</a:t>
            </a:r>
            <a:r>
              <a:rPr lang="cs-CZ" altLang="cs-CZ" smtClean="0"/>
              <a:t> O(n) – doba trvání (počet kroků) algoritmu v závislosti na rozměru problému, </a:t>
            </a:r>
          </a:p>
          <a:p>
            <a:pPr lvl="2" eaLnBrk="1" hangingPunct="1"/>
            <a:r>
              <a:rPr lang="cs-CZ" altLang="cs-CZ" smtClean="0"/>
              <a:t>např. na počtu řazených čísel, velikost prohledávacího prostoru</a:t>
            </a:r>
          </a:p>
          <a:p>
            <a:pPr lvl="1" eaLnBrk="1" hangingPunct="1"/>
            <a:r>
              <a:rPr lang="cs-CZ" altLang="cs-CZ" smtClean="0">
                <a:solidFill>
                  <a:srgbClr val="0070C0"/>
                </a:solidFill>
              </a:rPr>
              <a:t>paměťovou složitostí </a:t>
            </a:r>
            <a:r>
              <a:rPr lang="cs-CZ" altLang="cs-CZ" smtClean="0"/>
              <a:t>M(n) – velikost požadované paměti v závislosti na rozměru problému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Hodnocení algoritmů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cs-CZ" altLang="cs-CZ" smtClean="0"/>
              <a:t>rychlost běhu programu závisí na mnoha faktorech</a:t>
            </a:r>
          </a:p>
          <a:p>
            <a:pPr lvl="1" eaLnBrk="1" hangingPunct="1"/>
            <a:r>
              <a:rPr lang="cs-CZ" altLang="cs-CZ" smtClean="0"/>
              <a:t>rychlost procesoru, velikost cache, progr. jazyku, překladači, stylu programování, …</a:t>
            </a:r>
          </a:p>
          <a:p>
            <a:pPr eaLnBrk="1" hangingPunct="1"/>
            <a:r>
              <a:rPr lang="cs-CZ" altLang="cs-CZ" smtClean="0"/>
              <a:t>snažíme se určit rychlost algoritmu bez ohledu na tyto faktory; zajímá nás většinou chování algoritmu pro velké množství vstupních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Hodnocení algoritmů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cs-CZ" altLang="cs-CZ" smtClean="0"/>
              <a:t>rychlost (kvalitu) algoritmů měříme tzv. asymptotickou </a:t>
            </a:r>
            <a:r>
              <a:rPr lang="cs-CZ" altLang="cs-CZ" i="1" smtClean="0">
                <a:solidFill>
                  <a:srgbClr val="FF0000"/>
                </a:solidFill>
              </a:rPr>
              <a:t>složitostí (complexity)</a:t>
            </a:r>
          </a:p>
          <a:p>
            <a:pPr lvl="1" eaLnBrk="1" hangingPunct="1"/>
            <a:r>
              <a:rPr lang="cs-CZ" altLang="cs-CZ" smtClean="0"/>
              <a:t>jak závisí počet kroků algoritmu na počtu vstupních dat </a:t>
            </a:r>
            <a:r>
              <a:rPr lang="cs-CZ" altLang="cs-CZ" i="1" smtClean="0"/>
              <a:t>n </a:t>
            </a:r>
            <a:r>
              <a:rPr lang="cs-CZ" altLang="cs-CZ" smtClean="0"/>
              <a:t>limitně pro </a:t>
            </a:r>
            <a:r>
              <a:rPr lang="cs-CZ" altLang="cs-CZ" i="1" smtClean="0"/>
              <a:t>n</a:t>
            </a:r>
            <a:r>
              <a:rPr lang="cs-CZ" altLang="cs-CZ" smtClean="0"/>
              <a:t> →</a:t>
            </a:r>
            <a:r>
              <a:rPr lang="cs-CZ" altLang="cs-CZ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∞</a:t>
            </a:r>
          </a:p>
          <a:p>
            <a:pPr lvl="1" eaLnBrk="1" hangingPunct="1"/>
            <a:r>
              <a:rPr lang="cs-CZ" altLang="cs-CZ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snažíme se eliminovat konstanty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složitosti vyjadřujeme tzv. </a:t>
            </a:r>
            <a:r>
              <a:rPr lang="cs-CZ" altLang="cs-CZ" i="1" smtClean="0">
                <a:solidFill>
                  <a:srgbClr val="0070C0"/>
                </a:solidFill>
              </a:rPr>
              <a:t>řádem růstu funkce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Hodnocení algoritmů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i="1" dirty="0" smtClean="0">
                <a:solidFill>
                  <a:srgbClr val="0070C0"/>
                </a:solidFill>
              </a:rPr>
              <a:t>Asymptotická horní mez</a:t>
            </a:r>
            <a:r>
              <a:rPr lang="cs-CZ" dirty="0" smtClean="0"/>
              <a:t>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/>
              <a:t>-notace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jsou-li dány </a:t>
            </a:r>
            <a:r>
              <a:rPr lang="cs-CZ" dirty="0"/>
              <a:t>funkce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cs-CZ" dirty="0"/>
              <a:t> 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cs-CZ" dirty="0"/>
              <a:t>, pak řekneme, že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cs-CZ" dirty="0" smtClean="0"/>
              <a:t> je </a:t>
            </a:r>
            <a:r>
              <a:rPr lang="pt-BR" dirty="0" smtClean="0"/>
              <a:t>nejvýše </a:t>
            </a:r>
            <a:r>
              <a:rPr lang="pt-BR" dirty="0"/>
              <a:t>řádu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pt-BR" dirty="0"/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O(g(n))</a:t>
            </a:r>
            <a:r>
              <a:rPr lang="pt-BR" dirty="0"/>
              <a:t>, </a:t>
            </a:r>
            <a:r>
              <a:rPr lang="pt-BR" dirty="0" smtClean="0"/>
              <a:t>jestliže</a:t>
            </a:r>
            <a:r>
              <a:rPr lang="cs-CZ" dirty="0" smtClean="0"/>
              <a:t> platí</a:t>
            </a:r>
          </a:p>
          <a:p>
            <a:pPr>
              <a:defRPr/>
            </a:pPr>
            <a:endParaRPr lang="cs-CZ" altLang="cs-CZ" i="1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cs-CZ" altLang="cs-CZ" i="1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cs-CZ" altLang="cs-CZ" dirty="0" smtClean="0"/>
              <a:t>říkáme také, že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cs-CZ" altLang="cs-CZ" dirty="0" smtClean="0"/>
              <a:t> roste maximálně tak rychle jako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cs-CZ" dirty="0" smtClean="0">
                <a:cs typeface="Times New Roman" panose="02020603050405020304" pitchFamily="18" charset="0"/>
              </a:rPr>
              <a:t> </a:t>
            </a:r>
          </a:p>
          <a:p>
            <a:pPr lvl="1">
              <a:defRPr/>
            </a:pPr>
            <a:r>
              <a:rPr lang="cs-CZ" dirty="0" smtClean="0">
                <a:cs typeface="Times New Roman" panose="02020603050405020304" pitchFamily="18" charset="0"/>
              </a:rPr>
              <a:t>používáme ji pro vyjádření horní meze růstu až na multiplikativní konstantu</a:t>
            </a:r>
            <a:endParaRPr lang="cs-CZ" altLang="cs-CZ" dirty="0" smtClean="0"/>
          </a:p>
        </p:txBody>
      </p:sp>
      <p:graphicFrame>
        <p:nvGraphicFramePr>
          <p:cNvPr id="20484" name="Objekt 2"/>
          <p:cNvGraphicFramePr>
            <a:graphicFrameLocks noChangeAspect="1"/>
          </p:cNvGraphicFramePr>
          <p:nvPr/>
        </p:nvGraphicFramePr>
        <p:xfrm>
          <a:off x="433388" y="3560763"/>
          <a:ext cx="82772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Rovnice" r:id="rId3" imgW="2730500" imgH="241300" progId="Equation.3">
                  <p:embed/>
                </p:oleObj>
              </mc:Choice>
              <mc:Fallback>
                <p:oleObj name="Rovnice" r:id="rId3" imgW="2730500" imgH="2413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3560763"/>
                        <a:ext cx="827722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Hodnocení algoritmů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i="1" dirty="0" smtClean="0">
                <a:solidFill>
                  <a:srgbClr val="0070C0"/>
                </a:solidFill>
              </a:rPr>
              <a:t>Asymptotická dolní mez</a:t>
            </a:r>
            <a:r>
              <a:rPr lang="cs-CZ" dirty="0" smtClean="0"/>
              <a:t>: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cs-CZ" dirty="0" smtClean="0"/>
              <a:t>-notace </a:t>
            </a:r>
          </a:p>
          <a:p>
            <a:pPr>
              <a:defRPr/>
            </a:pPr>
            <a:r>
              <a:rPr lang="cs-CZ" dirty="0" smtClean="0"/>
              <a:t>jsou-li dány </a:t>
            </a:r>
            <a:r>
              <a:rPr lang="cs-CZ" dirty="0"/>
              <a:t>funkce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cs-CZ" dirty="0"/>
              <a:t> 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cs-CZ" dirty="0"/>
              <a:t>, pak řekneme, že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cs-CZ" dirty="0" smtClean="0"/>
              <a:t> je </a:t>
            </a:r>
            <a:r>
              <a:rPr lang="pt-BR" dirty="0" smtClean="0"/>
              <a:t>nej</a:t>
            </a:r>
            <a:r>
              <a:rPr lang="cs-CZ" dirty="0" smtClean="0"/>
              <a:t>méně</a:t>
            </a:r>
            <a:r>
              <a:rPr lang="pt-BR" dirty="0" smtClean="0"/>
              <a:t> </a:t>
            </a:r>
            <a:r>
              <a:rPr lang="pt-BR" dirty="0"/>
              <a:t>řádu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pt-BR" dirty="0"/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(g(n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pt-BR" dirty="0"/>
              <a:t>, </a:t>
            </a:r>
            <a:r>
              <a:rPr lang="pt-BR" dirty="0" smtClean="0"/>
              <a:t>jestliže</a:t>
            </a:r>
            <a:r>
              <a:rPr lang="cs-CZ" dirty="0" smtClean="0"/>
              <a:t> platí</a:t>
            </a:r>
          </a:p>
          <a:p>
            <a:pPr>
              <a:defRPr/>
            </a:pPr>
            <a:endParaRPr lang="cs-CZ" altLang="cs-CZ" i="1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cs-CZ" altLang="cs-CZ" i="1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cs-CZ" altLang="cs-CZ" dirty="0" smtClean="0"/>
              <a:t>říkáme také, že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cs-CZ" altLang="cs-CZ" dirty="0" smtClean="0"/>
              <a:t> roste minimálně tak rychle jako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cs-CZ" dirty="0" smtClean="0">
                <a:cs typeface="Times New Roman" panose="02020603050405020304" pitchFamily="18" charset="0"/>
              </a:rPr>
              <a:t> </a:t>
            </a:r>
          </a:p>
          <a:p>
            <a:pPr lvl="1">
              <a:defRPr/>
            </a:pPr>
            <a:r>
              <a:rPr lang="cs-CZ" dirty="0" smtClean="0">
                <a:cs typeface="Times New Roman" panose="02020603050405020304" pitchFamily="18" charset="0"/>
              </a:rPr>
              <a:t>používáme ji pro vyjádření dolní meze růstu až na multiplikativní konstantu</a:t>
            </a:r>
            <a:endParaRPr lang="cs-CZ" altLang="cs-CZ" dirty="0" smtClean="0"/>
          </a:p>
        </p:txBody>
      </p:sp>
      <p:graphicFrame>
        <p:nvGraphicFramePr>
          <p:cNvPr id="21508" name="Objekt 2"/>
          <p:cNvGraphicFramePr>
            <a:graphicFrameLocks noChangeAspect="1"/>
          </p:cNvGraphicFramePr>
          <p:nvPr/>
        </p:nvGraphicFramePr>
        <p:xfrm>
          <a:off x="433388" y="3560763"/>
          <a:ext cx="82772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Rovnice" r:id="rId3" imgW="2730500" imgH="241300" progId="Equation.3">
                  <p:embed/>
                </p:oleObj>
              </mc:Choice>
              <mc:Fallback>
                <p:oleObj name="Rovnice" r:id="rId3" imgW="2730500" imgH="2413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3560763"/>
                        <a:ext cx="827722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Hodnocení algoritmů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i="1" dirty="0" smtClean="0">
                <a:solidFill>
                  <a:srgbClr val="0070C0"/>
                </a:solidFill>
              </a:rPr>
              <a:t>Asymptotická těsná mez</a:t>
            </a:r>
            <a:r>
              <a:rPr lang="cs-CZ" dirty="0" smtClean="0"/>
              <a:t>: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cs-CZ" dirty="0" smtClean="0"/>
              <a:t>-notace </a:t>
            </a:r>
          </a:p>
          <a:p>
            <a:pPr>
              <a:defRPr/>
            </a:pPr>
            <a:r>
              <a:rPr lang="cs-CZ" dirty="0" smtClean="0"/>
              <a:t>jsou-li dány </a:t>
            </a:r>
            <a:r>
              <a:rPr lang="cs-CZ" dirty="0"/>
              <a:t>funkce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cs-CZ" dirty="0"/>
              <a:t> 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cs-CZ" dirty="0"/>
              <a:t>, pak řekneme, že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cs-CZ" dirty="0" smtClean="0"/>
              <a:t> je téhož </a:t>
            </a:r>
            <a:r>
              <a:rPr lang="pt-BR" dirty="0" smtClean="0"/>
              <a:t>řádu </a:t>
            </a:r>
            <a:r>
              <a:rPr lang="cs-CZ" dirty="0" smtClean="0"/>
              <a:t>jako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g(n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/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(g(n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pt-BR" dirty="0"/>
              <a:t>, </a:t>
            </a:r>
            <a:r>
              <a:rPr lang="pt-BR" dirty="0" smtClean="0"/>
              <a:t>jestliže</a:t>
            </a:r>
            <a:r>
              <a:rPr lang="cs-CZ" dirty="0" smtClean="0"/>
              <a:t> platí</a:t>
            </a:r>
          </a:p>
          <a:p>
            <a:pPr>
              <a:defRPr/>
            </a:pPr>
            <a:endParaRPr lang="cs-CZ" altLang="cs-CZ" i="1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cs-CZ" altLang="cs-CZ" i="1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cs-CZ" altLang="cs-CZ" dirty="0" smtClean="0"/>
              <a:t>říkáme také, že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cs-CZ" altLang="cs-CZ" dirty="0" smtClean="0"/>
              <a:t> roste </a:t>
            </a:r>
            <a:r>
              <a:rPr lang="en-US" altLang="cs-CZ" dirty="0" err="1" smtClean="0"/>
              <a:t>stejn</a:t>
            </a:r>
            <a:r>
              <a:rPr lang="cs-CZ" altLang="cs-CZ" dirty="0" smtClean="0"/>
              <a:t>ě tak rychle jako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cs-CZ" dirty="0" smtClean="0">
                <a:cs typeface="Times New Roman" panose="02020603050405020304" pitchFamily="18" charset="0"/>
              </a:rPr>
              <a:t> až na </a:t>
            </a:r>
            <a:r>
              <a:rPr lang="cs-CZ" smtClean="0">
                <a:cs typeface="Times New Roman" panose="02020603050405020304" pitchFamily="18" charset="0"/>
              </a:rPr>
              <a:t>multiplikativní konstantu</a:t>
            </a:r>
            <a:endParaRPr lang="cs-CZ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22532" name="Objekt 2"/>
          <p:cNvGraphicFramePr>
            <a:graphicFrameLocks noChangeAspect="1"/>
          </p:cNvGraphicFramePr>
          <p:nvPr/>
        </p:nvGraphicFramePr>
        <p:xfrm>
          <a:off x="179388" y="3573463"/>
          <a:ext cx="878681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Rovnice" r:id="rId3" imgW="3517900" imgH="241300" progId="Equation.3">
                  <p:embed/>
                </p:oleObj>
              </mc:Choice>
              <mc:Fallback>
                <p:oleObj name="Rovnice" r:id="rId3" imgW="3517900" imgH="2413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573463"/>
                        <a:ext cx="8786812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Hodnocení algoritmů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196975"/>
            <a:ext cx="7772400" cy="719138"/>
          </a:xfrm>
        </p:spPr>
        <p:txBody>
          <a:bodyPr/>
          <a:lstStyle/>
          <a:p>
            <a:r>
              <a:rPr lang="cs-CZ" altLang="cs-CZ" smtClean="0"/>
              <a:t>platí</a:t>
            </a:r>
          </a:p>
          <a:p>
            <a:endParaRPr lang="cs-CZ" altLang="cs-CZ" smtClean="0"/>
          </a:p>
        </p:txBody>
      </p:sp>
      <p:graphicFrame>
        <p:nvGraphicFramePr>
          <p:cNvPr id="23556" name="Objekt 4"/>
          <p:cNvGraphicFramePr>
            <a:graphicFrameLocks noChangeAspect="1"/>
          </p:cNvGraphicFramePr>
          <p:nvPr/>
        </p:nvGraphicFramePr>
        <p:xfrm>
          <a:off x="593725" y="2019300"/>
          <a:ext cx="79549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Rovnice" r:id="rId3" imgW="3263900" imgH="203200" progId="Equation.3">
                  <p:embed/>
                </p:oleObj>
              </mc:Choice>
              <mc:Fallback>
                <p:oleObj name="Rovnice" r:id="rId3" imgW="3263900" imgH="2032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019300"/>
                        <a:ext cx="795496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Sekvenční vyhledávání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cs-CZ" altLang="cs-CZ" smtClean="0"/>
              <a:t>používá se při vyhledávání v poli (seznamu), které je neseřazené</a:t>
            </a:r>
          </a:p>
          <a:p>
            <a:pPr eaLnBrk="1" hangingPunct="1"/>
            <a:r>
              <a:rPr lang="cs-CZ" altLang="cs-CZ" smtClean="0"/>
              <a:t>princip: sekvenčně (v cyklu) procházím prvky pole, dokud prvek nenaleznu nebo neprojdu celé pole</a:t>
            </a:r>
          </a:p>
          <a:p>
            <a:pPr eaLnBrk="1" hangingPunct="1"/>
            <a:endParaRPr lang="cs-CZ" altLang="cs-CZ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cs-CZ" altLang="cs-CZ" smtClean="0"/>
              <a:t>např.</a:t>
            </a:r>
          </a:p>
          <a:p>
            <a:pPr lvl="1" eaLnBrk="1" hangingPunct="1"/>
            <a:r>
              <a:rPr lang="cs-CZ" altLang="cs-CZ" smtClean="0"/>
              <a:t>3n</a:t>
            </a:r>
            <a:r>
              <a:rPr lang="cs-CZ" altLang="cs-CZ" baseline="30000" smtClean="0"/>
              <a:t>2</a:t>
            </a:r>
            <a:r>
              <a:rPr lang="cs-CZ" altLang="cs-CZ" smtClean="0"/>
              <a:t> + 2n + 5 je řádu O(n</a:t>
            </a:r>
            <a:r>
              <a:rPr lang="cs-CZ" altLang="cs-CZ" baseline="30000" smtClean="0"/>
              <a:t>2</a:t>
            </a:r>
            <a:r>
              <a:rPr lang="cs-CZ" altLang="cs-CZ" smtClean="0"/>
              <a:t>)</a:t>
            </a:r>
          </a:p>
          <a:p>
            <a:pPr lvl="1" eaLnBrk="1" hangingPunct="1"/>
            <a:r>
              <a:rPr lang="cs-CZ" altLang="cs-CZ" smtClean="0"/>
              <a:t>5n</a:t>
            </a:r>
            <a:r>
              <a:rPr lang="cs-CZ" altLang="cs-CZ" baseline="30000" smtClean="0"/>
              <a:t>4</a:t>
            </a:r>
            <a:r>
              <a:rPr lang="cs-CZ" altLang="cs-CZ" smtClean="0"/>
              <a:t> + 3n</a:t>
            </a:r>
            <a:r>
              <a:rPr lang="cs-CZ" altLang="cs-CZ" baseline="30000" smtClean="0"/>
              <a:t>2</a:t>
            </a:r>
            <a:r>
              <a:rPr lang="cs-CZ" altLang="cs-CZ" smtClean="0"/>
              <a:t> - 3 je řádu O(n</a:t>
            </a:r>
            <a:r>
              <a:rPr lang="cs-CZ" altLang="cs-CZ" baseline="30000" smtClean="0"/>
              <a:t>4</a:t>
            </a:r>
            <a:r>
              <a:rPr lang="cs-CZ" altLang="cs-CZ" smtClean="0"/>
              <a:t>)</a:t>
            </a:r>
          </a:p>
          <a:p>
            <a:pPr lvl="1" eaLnBrk="1" hangingPunct="1"/>
            <a:r>
              <a:rPr lang="cs-CZ" altLang="cs-CZ" smtClean="0"/>
              <a:t>2</a:t>
            </a:r>
            <a:r>
              <a:rPr lang="cs-CZ" altLang="cs-CZ" baseline="30000" smtClean="0"/>
              <a:t>n</a:t>
            </a:r>
            <a:r>
              <a:rPr lang="cs-CZ" altLang="cs-CZ" smtClean="0"/>
              <a:t> + 3           je řádu O(2</a:t>
            </a:r>
            <a:r>
              <a:rPr lang="cs-CZ" altLang="cs-CZ" baseline="30000" smtClean="0"/>
              <a:t>n</a:t>
            </a:r>
            <a:r>
              <a:rPr lang="cs-CZ" altLang="cs-CZ" smtClean="0"/>
              <a:t>)</a:t>
            </a:r>
          </a:p>
          <a:p>
            <a:pPr lvl="1" eaLnBrk="1" hangingPunct="1"/>
            <a:r>
              <a:rPr lang="cs-CZ" altLang="cs-CZ" smtClean="0"/>
              <a:t>n! + 3n + 4   je řádu O(n!) </a:t>
            </a:r>
          </a:p>
        </p:txBody>
      </p:sp>
      <p:sp>
        <p:nvSpPr>
          <p:cNvPr id="24579" name="AutoShape 3"/>
          <p:cNvSpPr>
            <a:spLocks/>
          </p:cNvSpPr>
          <p:nvPr/>
        </p:nvSpPr>
        <p:spPr bwMode="auto">
          <a:xfrm>
            <a:off x="5867400" y="1268413"/>
            <a:ext cx="215900" cy="719137"/>
          </a:xfrm>
          <a:prstGeom prst="rightBrace">
            <a:avLst>
              <a:gd name="adj1" fmla="val 27757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300788" y="1387475"/>
            <a:ext cx="216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FF3300"/>
                </a:solidFill>
              </a:rPr>
              <a:t>polynomiální</a:t>
            </a:r>
            <a:endParaRPr lang="en-US" altLang="cs-CZ" sz="2400" b="1">
              <a:solidFill>
                <a:srgbClr val="FF330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299200" y="2108200"/>
            <a:ext cx="2449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FF3300"/>
                </a:solidFill>
              </a:rPr>
              <a:t>exponenciální</a:t>
            </a:r>
            <a:endParaRPr lang="en-US" altLang="cs-CZ" sz="2400" b="1">
              <a:solidFill>
                <a:srgbClr val="FF3300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300788" y="2636838"/>
            <a:ext cx="2449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FF3300"/>
                </a:solidFill>
              </a:rPr>
              <a:t>faktoriální</a:t>
            </a:r>
            <a:endParaRPr lang="en-US" altLang="cs-CZ" sz="24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57200"/>
            <a:ext cx="7989887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Odhadněte operační složitost:</a:t>
            </a:r>
          </a:p>
          <a:p>
            <a:pPr eaLnBrk="1" hangingPunct="1"/>
            <a:r>
              <a:rPr lang="cs-CZ" altLang="cs-CZ" smtClean="0"/>
              <a:t>sekvenčního vyhledávání </a:t>
            </a:r>
          </a:p>
          <a:p>
            <a:pPr algn="ctr" eaLnBrk="1" hangingPunct="1">
              <a:buFontTx/>
              <a:buNone/>
            </a:pPr>
            <a:r>
              <a:rPr lang="cs-CZ" altLang="cs-CZ" smtClean="0">
                <a:solidFill>
                  <a:srgbClr val="FF3300"/>
                </a:solidFill>
              </a:rPr>
              <a:t>O(n)</a:t>
            </a:r>
          </a:p>
          <a:p>
            <a:pPr eaLnBrk="1" hangingPunct="1"/>
            <a:r>
              <a:rPr lang="cs-CZ" altLang="cs-CZ" smtClean="0"/>
              <a:t>násobení čtvercových matic o rozměru </a:t>
            </a:r>
            <a:r>
              <a:rPr lang="cs-CZ" altLang="cs-CZ" i="1" smtClean="0"/>
              <a:t>n</a:t>
            </a:r>
          </a:p>
          <a:p>
            <a:pPr algn="ctr" eaLnBrk="1" hangingPunct="1">
              <a:buFontTx/>
              <a:buNone/>
            </a:pPr>
            <a:r>
              <a:rPr lang="cs-CZ" altLang="cs-CZ" smtClean="0">
                <a:solidFill>
                  <a:srgbClr val="FF3300"/>
                </a:solidFill>
              </a:rPr>
              <a:t>O(n</a:t>
            </a:r>
            <a:r>
              <a:rPr lang="cs-CZ" altLang="cs-CZ" baseline="30000" smtClean="0">
                <a:solidFill>
                  <a:srgbClr val="FF3300"/>
                </a:solidFill>
              </a:rPr>
              <a:t>3</a:t>
            </a:r>
            <a:r>
              <a:rPr lang="cs-CZ" altLang="cs-CZ" smtClean="0">
                <a:solidFill>
                  <a:srgbClr val="FF3300"/>
                </a:solidFill>
              </a:rPr>
              <a:t>)</a:t>
            </a:r>
          </a:p>
          <a:p>
            <a:pPr eaLnBrk="1" hangingPunct="1"/>
            <a:r>
              <a:rPr lang="cs-CZ" altLang="cs-CZ" smtClean="0"/>
              <a:t>hledání binárním půlením </a:t>
            </a:r>
          </a:p>
          <a:p>
            <a:pPr algn="ctr" eaLnBrk="1" hangingPunct="1">
              <a:buFontTx/>
              <a:buNone/>
            </a:pPr>
            <a:r>
              <a:rPr lang="cs-CZ" altLang="cs-CZ" smtClean="0">
                <a:solidFill>
                  <a:srgbClr val="FF3300"/>
                </a:solidFill>
              </a:rPr>
              <a:t>O(log</a:t>
            </a:r>
            <a:r>
              <a:rPr lang="cs-CZ" altLang="cs-CZ" baseline="-25000" smtClean="0">
                <a:solidFill>
                  <a:srgbClr val="FF3300"/>
                </a:solidFill>
              </a:rPr>
              <a:t>2</a:t>
            </a:r>
            <a:r>
              <a:rPr lang="cs-CZ" altLang="cs-CZ" smtClean="0">
                <a:solidFill>
                  <a:srgbClr val="FF3300"/>
                </a:solidFill>
              </a:rPr>
              <a:t>n)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6119812"/>
          </a:xfrm>
        </p:spPr>
        <p:txBody>
          <a:bodyPr/>
          <a:lstStyle/>
          <a:p>
            <a:pPr eaLnBrk="1" hangingPunct="1"/>
            <a:r>
              <a:rPr lang="cs-CZ" altLang="cs-CZ" smtClean="0"/>
              <a:t>někdy se stanovuje složitost pro různé případy uspořádání vstupních dat:</a:t>
            </a:r>
          </a:p>
          <a:p>
            <a:pPr lvl="1" eaLnBrk="1" hangingPunct="1"/>
            <a:r>
              <a:rPr lang="cs-CZ" altLang="cs-CZ" smtClean="0"/>
              <a:t>v nejlepším případě</a:t>
            </a:r>
          </a:p>
          <a:p>
            <a:pPr lvl="1" eaLnBrk="1" hangingPunct="1"/>
            <a:r>
              <a:rPr lang="cs-CZ" altLang="cs-CZ" smtClean="0"/>
              <a:t>v průměrném případě</a:t>
            </a:r>
          </a:p>
          <a:p>
            <a:pPr lvl="2" eaLnBrk="1" hangingPunct="1"/>
            <a:r>
              <a:rPr lang="cs-CZ" altLang="cs-CZ" smtClean="0"/>
              <a:t>často je složité statisticky určit tento případ</a:t>
            </a:r>
          </a:p>
          <a:p>
            <a:pPr lvl="1" eaLnBrk="1" hangingPunct="1"/>
            <a:r>
              <a:rPr lang="cs-CZ" altLang="cs-CZ" smtClean="0"/>
              <a:t>v nejhorším případě</a:t>
            </a:r>
          </a:p>
          <a:p>
            <a:pPr lvl="1"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příklad: lineární hledání:</a:t>
            </a:r>
          </a:p>
          <a:p>
            <a:pPr lvl="1" eaLnBrk="1" hangingPunct="1"/>
            <a:r>
              <a:rPr lang="cs-CZ" altLang="cs-CZ" smtClean="0"/>
              <a:t>hledaný prvek je na prvním místě v poli</a:t>
            </a:r>
          </a:p>
          <a:p>
            <a:pPr lvl="1" eaLnBrk="1" hangingPunct="1"/>
            <a:r>
              <a:rPr lang="cs-CZ" altLang="cs-CZ" smtClean="0"/>
              <a:t>hledaný prvek je uprostřed</a:t>
            </a:r>
          </a:p>
          <a:p>
            <a:pPr lvl="1" eaLnBrk="1" hangingPunct="1"/>
            <a:r>
              <a:rPr lang="cs-CZ" altLang="cs-CZ" smtClean="0"/>
              <a:t>hledaný prvek je na konci pole nebo není přítomen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Řazení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600" smtClean="0"/>
              <a:t>Řazení: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vytvoření posloupnosti prvků x</a:t>
            </a:r>
            <a:r>
              <a:rPr lang="cs-CZ" altLang="cs-CZ" baseline="-25000" smtClean="0"/>
              <a:t>i</a:t>
            </a:r>
            <a:r>
              <a:rPr lang="cs-CZ" altLang="cs-CZ" smtClean="0"/>
              <a:t>, takové, že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x</a:t>
            </a:r>
            <a:r>
              <a:rPr lang="cs-CZ" altLang="cs-CZ" baseline="-25000" smtClean="0"/>
              <a:t>j1 </a:t>
            </a:r>
            <a:r>
              <a:rPr lang="cs-CZ" altLang="cs-CZ" smtClean="0">
                <a:sym typeface="Symbol" panose="05050102010706020507" pitchFamily="18" charset="2"/>
              </a:rPr>
              <a:t> x</a:t>
            </a:r>
            <a:r>
              <a:rPr lang="cs-CZ" altLang="cs-CZ" baseline="-25000" smtClean="0"/>
              <a:t>j2 </a:t>
            </a:r>
            <a:r>
              <a:rPr lang="cs-CZ" altLang="cs-CZ" smtClean="0">
                <a:sym typeface="Symbol" panose="05050102010706020507" pitchFamily="18" charset="2"/>
              </a:rPr>
              <a:t></a:t>
            </a:r>
            <a:r>
              <a:rPr lang="cs-CZ" altLang="cs-CZ" smtClean="0"/>
              <a:t>,…, </a:t>
            </a:r>
            <a:r>
              <a:rPr lang="cs-CZ" altLang="cs-CZ" smtClean="0">
                <a:sym typeface="Symbol" panose="05050102010706020507" pitchFamily="18" charset="2"/>
              </a:rPr>
              <a:t></a:t>
            </a:r>
            <a:r>
              <a:rPr lang="cs-CZ" altLang="cs-CZ" smtClean="0"/>
              <a:t> x</a:t>
            </a:r>
            <a:r>
              <a:rPr lang="cs-CZ" altLang="cs-CZ" baseline="-25000" smtClean="0"/>
              <a:t>jn</a:t>
            </a:r>
            <a:r>
              <a:rPr lang="cs-CZ" altLang="cs-CZ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resp. x</a:t>
            </a:r>
            <a:r>
              <a:rPr lang="cs-CZ" altLang="cs-CZ" baseline="-25000" smtClean="0"/>
              <a:t>j1 </a:t>
            </a:r>
            <a:r>
              <a:rPr lang="cs-CZ" altLang="cs-CZ" smtClean="0">
                <a:sym typeface="Symbol" panose="05050102010706020507" pitchFamily="18" charset="2"/>
              </a:rPr>
              <a:t> x</a:t>
            </a:r>
            <a:r>
              <a:rPr lang="cs-CZ" altLang="cs-CZ" baseline="-25000" smtClean="0"/>
              <a:t>j2 </a:t>
            </a:r>
            <a:r>
              <a:rPr lang="cs-CZ" altLang="cs-CZ" smtClean="0">
                <a:sym typeface="Symbol" panose="05050102010706020507" pitchFamily="18" charset="2"/>
              </a:rPr>
              <a:t></a:t>
            </a:r>
            <a:r>
              <a:rPr lang="cs-CZ" altLang="cs-CZ" smtClean="0"/>
              <a:t>,…, </a:t>
            </a:r>
            <a:r>
              <a:rPr lang="cs-CZ" altLang="cs-CZ" smtClean="0">
                <a:sym typeface="Symbol" panose="05050102010706020507" pitchFamily="18" charset="2"/>
              </a:rPr>
              <a:t></a:t>
            </a:r>
            <a:r>
              <a:rPr lang="cs-CZ" altLang="cs-CZ" smtClean="0"/>
              <a:t> x</a:t>
            </a:r>
            <a:r>
              <a:rPr lang="cs-CZ" altLang="cs-CZ" baseline="-25000" smtClean="0"/>
              <a:t>jn</a:t>
            </a:r>
            <a:endParaRPr lang="cs-CZ" altLang="cs-CZ" sz="36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univerzální algoritmy řazení: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zatřiďováním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výběrem maximálního (minimálního) prvku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záměnou (Bubble Sort)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Quick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Řazení zatřiďováním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r>
              <a:rPr lang="cs-CZ" altLang="cs-CZ" smtClean="0"/>
              <a:t>do již seřazené posloupnosti vkládáme každý nový prvek rovnou na správné místo</a:t>
            </a:r>
          </a:p>
          <a:p>
            <a:pPr eaLnBrk="1" hangingPunct="1"/>
            <a:r>
              <a:rPr lang="cs-CZ" altLang="cs-CZ" smtClean="0"/>
              <a:t>vhodné např. pro spojový seznam, nikoliv pro pole</a:t>
            </a:r>
          </a:p>
          <a:p>
            <a:pPr eaLnBrk="1" hangingPunct="1"/>
            <a:r>
              <a:rPr lang="cs-CZ" altLang="cs-CZ" smtClean="0"/>
              <a:t>nutné spojit s operací hledání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0668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Řazení výběrem maximálního (minimálního) prvku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eaLnBrk="1" hangingPunct="1"/>
            <a:r>
              <a:rPr lang="cs-CZ" altLang="cs-CZ" smtClean="0"/>
              <a:t>v poli o </a:t>
            </a:r>
            <a:r>
              <a:rPr lang="cs-CZ" altLang="cs-CZ" smtClean="0">
                <a:latin typeface="Courier New" panose="02070309020205020404" pitchFamily="49" charset="0"/>
              </a:rPr>
              <a:t>n</a:t>
            </a:r>
            <a:r>
              <a:rPr lang="cs-CZ" altLang="cs-CZ" smtClean="0"/>
              <a:t> prvcích nalezneme maximální (minimální) prvek a vyměníme jej s posledním (prvním) prvkem</a:t>
            </a:r>
          </a:p>
          <a:p>
            <a:pPr eaLnBrk="1" hangingPunct="1"/>
            <a:r>
              <a:rPr lang="cs-CZ" altLang="cs-CZ" smtClean="0"/>
              <a:t>krok hledání maximálního (minimálního) prvku opakujeme na poli o délce n-1, n-2,…,1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0725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26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0727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0728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0729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0730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0731" name="Line 18"/>
          <p:cNvSpPr>
            <a:spLocks noChangeShapeType="1"/>
          </p:cNvSpPr>
          <p:nvPr/>
        </p:nvSpPr>
        <p:spPr bwMode="auto">
          <a:xfrm flipH="1" flipV="1">
            <a:off x="3132138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073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073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073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30736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0737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1748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1749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1751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1752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1753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1754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1755" name="Line 18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6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1757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1758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1759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31760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1761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2771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2773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2775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2776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2777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2778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2779" name="Line 18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0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2781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2782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2783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32784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2785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3795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3796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3797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8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3799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3800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3801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3802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3803" name="Line 18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4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3805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3806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3807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33808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3809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ve všech příkladech</a:t>
            </a:r>
            <a:endParaRPr lang="en-US" altLang="cs-CZ" dirty="0" smtClean="0"/>
          </a:p>
          <a:p>
            <a:pPr lvl="1" eaLnBrk="1" hangingPunct="1"/>
            <a:r>
              <a:rPr lang="cs-CZ" altLang="cs-CZ" sz="2400" dirty="0" smtClean="0"/>
              <a:t>prohledávacím prostorem je pole celých čísel</a:t>
            </a:r>
          </a:p>
          <a:p>
            <a:pPr lvl="1" eaLnBrk="1" hangingPunct="1"/>
            <a:r>
              <a:rPr lang="cs-CZ" altLang="cs-CZ" sz="2400" dirty="0" smtClean="0"/>
              <a:t>implementujeme </a:t>
            </a:r>
            <a:r>
              <a:rPr lang="cs-CZ" altLang="cs-CZ" sz="2400" dirty="0" smtClean="0"/>
              <a:t>vyhledávací funkci, která zjistí, zda je v poli, obsahující </a:t>
            </a:r>
            <a:r>
              <a:rPr lang="cs-CZ" altLang="cs-CZ" sz="2400" dirty="0" smtClean="0">
                <a:latin typeface="Courier New" panose="02070309020205020404" pitchFamily="49" charset="0"/>
              </a:rPr>
              <a:t>n</a:t>
            </a:r>
            <a:r>
              <a:rPr lang="cs-CZ" altLang="cs-CZ" sz="2400" dirty="0" smtClean="0"/>
              <a:t> prvků, hledaný prvek </a:t>
            </a:r>
            <a:r>
              <a:rPr lang="cs-CZ" altLang="cs-CZ" sz="2400" dirty="0" smtClean="0">
                <a:latin typeface="Courier New" panose="02070309020205020404" pitchFamily="49" charset="0"/>
              </a:rPr>
              <a:t>x;</a:t>
            </a:r>
            <a:r>
              <a:rPr lang="cs-CZ" altLang="cs-CZ" sz="2400" dirty="0" smtClean="0"/>
              <a:t> v kladném případě vrátí funkce index prvku, v případě neúspěchu hodnotu -1</a:t>
            </a:r>
          </a:p>
          <a:p>
            <a:pPr eaLnBrk="1" hangingPunct="1">
              <a:buFontTx/>
              <a:buNone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4819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4820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4821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2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4823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4824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4825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4826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4827" name="Line 18"/>
          <p:cNvSpPr>
            <a:spLocks noChangeShapeType="1"/>
          </p:cNvSpPr>
          <p:nvPr/>
        </p:nvSpPr>
        <p:spPr bwMode="auto">
          <a:xfrm flipH="1" flipV="1">
            <a:off x="6011863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8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4829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4830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4831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34832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4833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5843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4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5845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5846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5848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5849" name="Line 22"/>
          <p:cNvSpPr>
            <a:spLocks noChangeShapeType="1"/>
          </p:cNvSpPr>
          <p:nvPr/>
        </p:nvSpPr>
        <p:spPr bwMode="auto">
          <a:xfrm flipH="1" flipV="1">
            <a:off x="6011863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0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5851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5852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5853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35854" name="Arc 29"/>
          <p:cNvSpPr>
            <a:spLocks/>
          </p:cNvSpPr>
          <p:nvPr/>
        </p:nvSpPr>
        <p:spPr bwMode="auto">
          <a:xfrm>
            <a:off x="3851275" y="476250"/>
            <a:ext cx="2151063" cy="504825"/>
          </a:xfrm>
          <a:custGeom>
            <a:avLst/>
            <a:gdLst>
              <a:gd name="T0" fmla="*/ 0 w 41359"/>
              <a:gd name="T1" fmla="*/ 2147483646 h 21600"/>
              <a:gd name="T2" fmla="*/ 2147483646 w 41359"/>
              <a:gd name="T3" fmla="*/ 2147483646 h 21600"/>
              <a:gd name="T4" fmla="*/ 2147483646 w 4135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359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</a:path>
              <a:path w="41359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55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5856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5857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5858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6867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8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6869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6870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6873" name="Line 22"/>
          <p:cNvSpPr>
            <a:spLocks noChangeShapeType="1"/>
          </p:cNvSpPr>
          <p:nvPr/>
        </p:nvSpPr>
        <p:spPr bwMode="auto">
          <a:xfrm flipH="1" flipV="1">
            <a:off x="6011863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4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6875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6876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6877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36878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6879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6880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6881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7891" name="Line 9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2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7893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7894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7896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7897" name="Line 22"/>
          <p:cNvSpPr>
            <a:spLocks noChangeShapeType="1"/>
          </p:cNvSpPr>
          <p:nvPr/>
        </p:nvSpPr>
        <p:spPr bwMode="auto">
          <a:xfrm flipH="1" flipV="1">
            <a:off x="6011863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8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7899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7900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7901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37902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7903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7904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7905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8915" name="Line 9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16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8917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8918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8920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8921" name="Line 22"/>
          <p:cNvSpPr>
            <a:spLocks noChangeShapeType="1"/>
          </p:cNvSpPr>
          <p:nvPr/>
        </p:nvSpPr>
        <p:spPr bwMode="auto">
          <a:xfrm flipH="1" flipV="1">
            <a:off x="3132138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2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892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892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892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38926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8927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8928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8929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9939" name="Line 9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40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9941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9942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9943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9944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9945" name="Line 22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46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9947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9948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9949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39950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9951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9952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9953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0963" name="Line 9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4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0965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0966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0967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0968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0969" name="Line 22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0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0971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0972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0973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40974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0975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0976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40977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1987" name="Line 9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88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1989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1990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1991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1992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1993" name="Line 22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4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1995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1996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1997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41998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1999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2000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42001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43011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3012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3013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3015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3016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3017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3018" name="Line 15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9" name="Line 21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0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3021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3022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3023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43024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3025" name="Arc 33"/>
          <p:cNvSpPr>
            <a:spLocks/>
          </p:cNvSpPr>
          <p:nvPr/>
        </p:nvSpPr>
        <p:spPr bwMode="auto">
          <a:xfrm>
            <a:off x="3068638" y="476250"/>
            <a:ext cx="2151062" cy="504825"/>
          </a:xfrm>
          <a:custGeom>
            <a:avLst/>
            <a:gdLst>
              <a:gd name="T0" fmla="*/ 0 w 41359"/>
              <a:gd name="T1" fmla="*/ 2147483646 h 21600"/>
              <a:gd name="T2" fmla="*/ 2147483646 w 41359"/>
              <a:gd name="T3" fmla="*/ 2147483646 h 21600"/>
              <a:gd name="T4" fmla="*/ 2147483646 w 4135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359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</a:path>
              <a:path w="41359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26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44035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4036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4037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4038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4039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4040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4041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4042" name="Line 15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3" name="Line 21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4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4045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4046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4047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44048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4049" name="Arc 33"/>
          <p:cNvSpPr>
            <a:spLocks/>
          </p:cNvSpPr>
          <p:nvPr/>
        </p:nvSpPr>
        <p:spPr bwMode="auto">
          <a:xfrm>
            <a:off x="3068638" y="476250"/>
            <a:ext cx="2151062" cy="504825"/>
          </a:xfrm>
          <a:custGeom>
            <a:avLst/>
            <a:gdLst>
              <a:gd name="T0" fmla="*/ 0 w 41359"/>
              <a:gd name="T1" fmla="*/ 2147483646 h 21600"/>
              <a:gd name="T2" fmla="*/ 2147483646 w 41359"/>
              <a:gd name="T3" fmla="*/ 2147483646 h 21600"/>
              <a:gd name="T4" fmla="*/ 2147483646 w 4135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359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</a:path>
              <a:path w="41359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50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hledej(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</a:t>
            </a:r>
            <a:r>
              <a:rPr lang="en-US" altLang="cs-CZ" sz="2400" smtClean="0">
                <a:latin typeface="Courier New" panose="02070309020205020404" pitchFamily="49" charset="0"/>
              </a:rPr>
              <a:t>x</a:t>
            </a:r>
            <a:r>
              <a:rPr lang="cs-CZ" altLang="cs-CZ" sz="2400" smtClean="0">
                <a:latin typeface="Courier New" panose="02070309020205020404" pitchFamily="49" charset="0"/>
              </a:rPr>
              <a:t>, 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*pole</a:t>
            </a:r>
            <a:r>
              <a:rPr lang="en-US" altLang="cs-CZ" sz="2400" smtClean="0">
                <a:latin typeface="Courier New" panose="02070309020205020404" pitchFamily="49" charset="0"/>
              </a:rPr>
              <a:t>,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n</a:t>
            </a:r>
            <a:r>
              <a:rPr lang="cs-CZ" altLang="cs-CZ" sz="2400" smtClean="0">
                <a:latin typeface="Courier New" panose="02070309020205020404" pitchFamily="49" charset="0"/>
              </a:rPr>
              <a:t>)</a:t>
            </a: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/* x je hledan</a:t>
            </a:r>
            <a:r>
              <a:rPr lang="cs-CZ" altLang="cs-CZ" sz="2400" smtClean="0">
                <a:latin typeface="Courier New" panose="02070309020205020404" pitchFamily="49" charset="0"/>
              </a:rPr>
              <a:t>ý</a:t>
            </a:r>
            <a:r>
              <a:rPr lang="en-US" altLang="cs-CZ" sz="2400" smtClean="0">
                <a:latin typeface="Courier New" panose="02070309020205020404" pitchFamily="49" charset="0"/>
              </a:rPr>
              <a:t> prvek, n je po</a:t>
            </a:r>
            <a:r>
              <a:rPr lang="cs-CZ" altLang="cs-CZ" sz="2400" smtClean="0">
                <a:latin typeface="Courier New" panose="02070309020205020404" pitchFamily="49" charset="0"/>
              </a:rPr>
              <a:t>čet prvků pole */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i;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cs-CZ" altLang="cs-CZ" sz="2400" b="1" smtClean="0">
                <a:latin typeface="Courier New" panose="02070309020205020404" pitchFamily="49" charset="0"/>
              </a:rPr>
              <a:t>for</a:t>
            </a:r>
            <a:r>
              <a:rPr lang="en-US" altLang="cs-CZ" sz="2400" smtClean="0">
                <a:latin typeface="Courier New" panose="02070309020205020404" pitchFamily="49" charset="0"/>
              </a:rPr>
              <a:t>(</a:t>
            </a:r>
            <a:r>
              <a:rPr lang="cs-CZ" altLang="cs-CZ" sz="2400" smtClean="0">
                <a:latin typeface="Courier New" panose="02070309020205020404" pitchFamily="49" charset="0"/>
              </a:rPr>
              <a:t>i=0;i&lt;n;i++)</a:t>
            </a: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    </a:t>
            </a:r>
            <a:r>
              <a:rPr lang="cs-CZ" altLang="cs-CZ" sz="2400" b="1" smtClean="0">
                <a:latin typeface="Courier New" panose="02070309020205020404" pitchFamily="49" charset="0"/>
              </a:rPr>
              <a:t>if</a:t>
            </a:r>
            <a:r>
              <a:rPr lang="cs-CZ" altLang="cs-CZ" sz="2400" smtClean="0">
                <a:latin typeface="Courier New" panose="02070309020205020404" pitchFamily="49" charset="0"/>
              </a:rPr>
              <a:t> (pole</a:t>
            </a:r>
            <a:r>
              <a:rPr lang="en-US" altLang="cs-CZ" sz="2400" smtClean="0">
                <a:latin typeface="Courier New" panose="02070309020205020404" pitchFamily="49" charset="0"/>
              </a:rPr>
              <a:t>[i]</a:t>
            </a:r>
            <a:r>
              <a:rPr lang="cs-CZ" altLang="cs-CZ" sz="2400" smtClean="0">
                <a:latin typeface="Courier New" panose="02070309020205020404" pitchFamily="49" charset="0"/>
              </a:rPr>
              <a:t>=</a:t>
            </a:r>
            <a:r>
              <a:rPr lang="en-US" altLang="cs-CZ" sz="2400" smtClean="0">
                <a:latin typeface="Courier New" panose="02070309020205020404" pitchFamily="49" charset="0"/>
              </a:rPr>
              <a:t>=x) </a:t>
            </a:r>
            <a:r>
              <a:rPr lang="cs-CZ" altLang="cs-CZ" sz="2400" b="1" smtClean="0">
                <a:latin typeface="Courier New" panose="02070309020205020404" pitchFamily="49" charset="0"/>
              </a:rPr>
              <a:t>return</a:t>
            </a:r>
            <a:r>
              <a:rPr lang="cs-CZ" altLang="cs-CZ" sz="2400" smtClean="0">
                <a:latin typeface="Courier New" panose="02070309020205020404" pitchFamily="49" charset="0"/>
              </a:rPr>
              <a:t> i</a:t>
            </a:r>
            <a:r>
              <a:rPr lang="en-US" altLang="cs-CZ" sz="240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return</a:t>
            </a:r>
            <a:r>
              <a:rPr lang="en-US" altLang="cs-CZ" sz="2400" smtClean="0">
                <a:latin typeface="Courier New" panose="02070309020205020404" pitchFamily="49" charset="0"/>
              </a:rPr>
              <a:t> </a:t>
            </a:r>
            <a:r>
              <a:rPr lang="cs-CZ" altLang="cs-CZ" sz="2400" smtClean="0">
                <a:latin typeface="Courier New" panose="02070309020205020404" pitchFamily="49" charset="0"/>
              </a:rPr>
              <a:t>-1</a:t>
            </a:r>
            <a:r>
              <a:rPr lang="en-US" altLang="cs-CZ" sz="240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5059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5060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5061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5062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5063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5064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5065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5066" name="Line 15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67" name="Line 21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68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5069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5070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5071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45072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5073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6083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6084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6085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6086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6087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6088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6089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6090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1" name="Line 21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609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609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609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46096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6097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7108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7109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7110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7111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7112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7113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7114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15" name="Line 21"/>
          <p:cNvSpPr>
            <a:spLocks noChangeShapeType="1"/>
          </p:cNvSpPr>
          <p:nvPr/>
        </p:nvSpPr>
        <p:spPr bwMode="auto">
          <a:xfrm flipH="1" flipV="1">
            <a:off x="3132138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16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7117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7118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7119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7120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7121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8131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8132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8133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8134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8135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8136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8137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8138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39" name="Line 21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40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8141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8142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8143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8144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8145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9155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9156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9157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9158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9159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9160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9161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9162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63" name="Line 21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64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9165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9166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9167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49168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9169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0179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0180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0181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0182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0184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0185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0186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7" name="Line 21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8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0189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0190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0191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50192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0193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50194" name="Arc 35"/>
          <p:cNvSpPr>
            <a:spLocks/>
          </p:cNvSpPr>
          <p:nvPr/>
        </p:nvSpPr>
        <p:spPr bwMode="auto">
          <a:xfrm>
            <a:off x="3779838" y="476250"/>
            <a:ext cx="863600" cy="504825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1203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1204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1205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1206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1207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1208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1209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1210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11" name="Line 21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1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121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121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121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51216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1217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2227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2228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2229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2230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2231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2232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2233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2234" name="Line 15"/>
          <p:cNvSpPr>
            <a:spLocks noChangeShapeType="1"/>
          </p:cNvSpPr>
          <p:nvPr/>
        </p:nvSpPr>
        <p:spPr bwMode="auto">
          <a:xfrm>
            <a:off x="385127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35" name="Line 21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36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2237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2238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2239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52240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2241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3251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3252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3253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3254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3255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3256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3257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3258" name="Line 15"/>
          <p:cNvSpPr>
            <a:spLocks noChangeShapeType="1"/>
          </p:cNvSpPr>
          <p:nvPr/>
        </p:nvSpPr>
        <p:spPr bwMode="auto">
          <a:xfrm>
            <a:off x="385127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59" name="Line 21"/>
          <p:cNvSpPr>
            <a:spLocks noChangeShapeType="1"/>
          </p:cNvSpPr>
          <p:nvPr/>
        </p:nvSpPr>
        <p:spPr bwMode="auto">
          <a:xfrm flipH="1" flipV="1">
            <a:off x="3132138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60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3261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3262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3263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3264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3265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4275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4276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4277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4278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4279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4280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4281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4282" name="Line 15"/>
          <p:cNvSpPr>
            <a:spLocks noChangeShapeType="1"/>
          </p:cNvSpPr>
          <p:nvPr/>
        </p:nvSpPr>
        <p:spPr bwMode="auto">
          <a:xfrm>
            <a:off x="385127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283" name="Line 21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284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4285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4286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4287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4288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4289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6119812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s cyklem </a:t>
            </a:r>
            <a:r>
              <a:rPr lang="cs-CZ" altLang="cs-CZ" sz="2400" b="1" smtClean="0">
                <a:latin typeface="Courier New" panose="02070309020205020404" pitchFamily="49" charset="0"/>
              </a:rPr>
              <a:t>while</a:t>
            </a:r>
          </a:p>
          <a:p>
            <a:pPr eaLnBrk="1" hangingPunct="1">
              <a:buFontTx/>
              <a:buNone/>
            </a:pPr>
            <a:endParaRPr lang="cs-CZ" altLang="cs-CZ" sz="2400" b="1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hledej(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</a:t>
            </a:r>
            <a:r>
              <a:rPr lang="en-US" altLang="cs-CZ" sz="2400" smtClean="0">
                <a:latin typeface="Courier New" panose="02070309020205020404" pitchFamily="49" charset="0"/>
              </a:rPr>
              <a:t>x</a:t>
            </a:r>
            <a:r>
              <a:rPr lang="cs-CZ" altLang="cs-CZ" sz="2400" smtClean="0">
                <a:latin typeface="Courier New" panose="02070309020205020404" pitchFamily="49" charset="0"/>
              </a:rPr>
              <a:t>, 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*pole</a:t>
            </a:r>
            <a:r>
              <a:rPr lang="en-US" altLang="cs-CZ" sz="2400" smtClean="0">
                <a:latin typeface="Courier New" panose="02070309020205020404" pitchFamily="49" charset="0"/>
              </a:rPr>
              <a:t>,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n</a:t>
            </a:r>
            <a:r>
              <a:rPr lang="cs-CZ" altLang="cs-CZ" sz="2400" smtClean="0">
                <a:latin typeface="Courier New" panose="02070309020205020404" pitchFamily="49" charset="0"/>
              </a:rPr>
              <a:t>)</a:t>
            </a: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/* x je hledan</a:t>
            </a:r>
            <a:r>
              <a:rPr lang="cs-CZ" altLang="cs-CZ" sz="2400" smtClean="0">
                <a:latin typeface="Courier New" panose="02070309020205020404" pitchFamily="49" charset="0"/>
              </a:rPr>
              <a:t>ý</a:t>
            </a:r>
            <a:r>
              <a:rPr lang="en-US" altLang="cs-CZ" sz="2400" smtClean="0">
                <a:latin typeface="Courier New" panose="02070309020205020404" pitchFamily="49" charset="0"/>
              </a:rPr>
              <a:t> prvek, n je po</a:t>
            </a:r>
            <a:r>
              <a:rPr lang="cs-CZ" altLang="cs-CZ" sz="2400" smtClean="0">
                <a:latin typeface="Courier New" panose="02070309020205020404" pitchFamily="49" charset="0"/>
              </a:rPr>
              <a:t>čet prvků pole */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i=0;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cs-CZ" altLang="cs-CZ" sz="2400" b="1" smtClean="0">
                <a:latin typeface="Courier New" panose="02070309020205020404" pitchFamily="49" charset="0"/>
              </a:rPr>
              <a:t>while </a:t>
            </a:r>
            <a:r>
              <a:rPr lang="cs-CZ" altLang="cs-CZ" sz="2400" smtClean="0">
                <a:latin typeface="Courier New" panose="02070309020205020404" pitchFamily="49" charset="0"/>
              </a:rPr>
              <a:t>(i&lt;n)</a:t>
            </a: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    </a:t>
            </a:r>
            <a:r>
              <a:rPr lang="cs-CZ" altLang="cs-CZ" sz="2400" b="1" smtClean="0">
                <a:latin typeface="Courier New" panose="02070309020205020404" pitchFamily="49" charset="0"/>
              </a:rPr>
              <a:t>if</a:t>
            </a:r>
            <a:r>
              <a:rPr lang="cs-CZ" altLang="cs-CZ" sz="2400" smtClean="0">
                <a:latin typeface="Courier New" panose="02070309020205020404" pitchFamily="49" charset="0"/>
              </a:rPr>
              <a:t> (pole</a:t>
            </a:r>
            <a:r>
              <a:rPr lang="en-US" altLang="cs-CZ" sz="2400" smtClean="0">
                <a:latin typeface="Courier New" panose="02070309020205020404" pitchFamily="49" charset="0"/>
              </a:rPr>
              <a:t>[i]</a:t>
            </a:r>
            <a:r>
              <a:rPr lang="cs-CZ" altLang="cs-CZ" sz="2400" smtClean="0">
                <a:latin typeface="Courier New" panose="02070309020205020404" pitchFamily="49" charset="0"/>
              </a:rPr>
              <a:t>=</a:t>
            </a:r>
            <a:r>
              <a:rPr lang="en-US" altLang="cs-CZ" sz="2400" smtClean="0">
                <a:latin typeface="Courier New" panose="02070309020205020404" pitchFamily="49" charset="0"/>
              </a:rPr>
              <a:t>=x) </a:t>
            </a:r>
            <a:r>
              <a:rPr lang="cs-CZ" altLang="cs-CZ" sz="2400" b="1" smtClean="0">
                <a:latin typeface="Courier New" panose="02070309020205020404" pitchFamily="49" charset="0"/>
              </a:rPr>
              <a:t>return</a:t>
            </a:r>
            <a:r>
              <a:rPr lang="cs-CZ" altLang="cs-CZ" sz="2400" smtClean="0">
                <a:latin typeface="Courier New" panose="02070309020205020404" pitchFamily="49" charset="0"/>
              </a:rPr>
              <a:t> i</a:t>
            </a:r>
            <a:r>
              <a:rPr lang="en-US" altLang="cs-CZ" sz="240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  i++;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return</a:t>
            </a:r>
            <a:r>
              <a:rPr lang="en-US" altLang="cs-CZ" sz="2400" smtClean="0">
                <a:latin typeface="Courier New" panose="02070309020205020404" pitchFamily="49" charset="0"/>
              </a:rPr>
              <a:t> </a:t>
            </a:r>
            <a:r>
              <a:rPr lang="cs-CZ" altLang="cs-CZ" sz="2400" smtClean="0">
                <a:latin typeface="Courier New" panose="02070309020205020404" pitchFamily="49" charset="0"/>
              </a:rPr>
              <a:t>-1</a:t>
            </a:r>
            <a:r>
              <a:rPr lang="en-US" altLang="cs-CZ" sz="240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5299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5300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5301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5302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5303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5304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5305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5306" name="Line 15"/>
          <p:cNvSpPr>
            <a:spLocks noChangeShapeType="1"/>
          </p:cNvSpPr>
          <p:nvPr/>
        </p:nvSpPr>
        <p:spPr bwMode="auto">
          <a:xfrm>
            <a:off x="385127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307" name="Line 21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308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5309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5310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5311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5312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5313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55314" name="Arc 38"/>
          <p:cNvSpPr>
            <a:spLocks/>
          </p:cNvSpPr>
          <p:nvPr/>
        </p:nvSpPr>
        <p:spPr bwMode="auto">
          <a:xfrm>
            <a:off x="3708400" y="404813"/>
            <a:ext cx="303213" cy="571500"/>
          </a:xfrm>
          <a:custGeom>
            <a:avLst/>
            <a:gdLst>
              <a:gd name="T0" fmla="*/ 277861136 w 43200"/>
              <a:gd name="T1" fmla="*/ 2147483646 h 42821"/>
              <a:gd name="T2" fmla="*/ 436584158 w 43200"/>
              <a:gd name="T3" fmla="*/ 2147483646 h 42821"/>
              <a:gd name="T4" fmla="*/ 367938714 w 43200"/>
              <a:gd name="T5" fmla="*/ 2147483646 h 428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2821" fill="none" extrusionOk="0">
                <a:moveTo>
                  <a:pt x="16312" y="42542"/>
                </a:moveTo>
                <a:cubicBezTo>
                  <a:pt x="6720" y="40120"/>
                  <a:pt x="0" y="3149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975"/>
                  <a:pt x="35823" y="40884"/>
                  <a:pt x="25629" y="42820"/>
                </a:cubicBezTo>
              </a:path>
              <a:path w="43200" h="42821" stroke="0" extrusionOk="0">
                <a:moveTo>
                  <a:pt x="16312" y="42542"/>
                </a:moveTo>
                <a:cubicBezTo>
                  <a:pt x="6720" y="40120"/>
                  <a:pt x="0" y="3149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975"/>
                  <a:pt x="35823" y="40884"/>
                  <a:pt x="25629" y="42820"/>
                </a:cubicBezTo>
                <a:lnTo>
                  <a:pt x="21600" y="21600"/>
                </a:lnTo>
                <a:lnTo>
                  <a:pt x="16312" y="42542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6323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6324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6325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6326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6327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6328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6329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6330" name="Line 15"/>
          <p:cNvSpPr>
            <a:spLocks noChangeShapeType="1"/>
          </p:cNvSpPr>
          <p:nvPr/>
        </p:nvSpPr>
        <p:spPr bwMode="auto">
          <a:xfrm>
            <a:off x="385127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1" name="Line 21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633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633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633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6336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6337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7347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7348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7349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7350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7351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7352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7353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7354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7355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7356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7357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7358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7359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cs-CZ" sz="2000" b="1" smtClean="0">
                <a:latin typeface="Courier New" panose="02070309020205020404" pitchFamily="49" charset="0"/>
              </a:rPr>
              <a:t>void</a:t>
            </a:r>
            <a:r>
              <a:rPr lang="en-US" altLang="cs-CZ" sz="2000" smtClean="0">
                <a:latin typeface="Courier New" panose="02070309020205020404" pitchFamily="49" charset="0"/>
              </a:rPr>
              <a:t> razeni_max_prvek(</a:t>
            </a:r>
            <a:r>
              <a:rPr lang="en-US" altLang="cs-CZ" sz="2000" b="1" smtClean="0">
                <a:latin typeface="Courier New" panose="02070309020205020404" pitchFamily="49" charset="0"/>
              </a:rPr>
              <a:t>int</a:t>
            </a:r>
            <a:r>
              <a:rPr lang="en-US" altLang="cs-CZ" sz="2000" smtClean="0">
                <a:latin typeface="Courier New" panose="02070309020205020404" pitchFamily="49" charset="0"/>
              </a:rPr>
              <a:t> *pole, </a:t>
            </a:r>
            <a:r>
              <a:rPr lang="en-US" altLang="cs-CZ" sz="2000" b="1" smtClean="0">
                <a:latin typeface="Courier New" panose="02070309020205020404" pitchFamily="49" charset="0"/>
              </a:rPr>
              <a:t>int</a:t>
            </a:r>
            <a:r>
              <a:rPr lang="en-US" altLang="cs-CZ" sz="2000" smtClean="0">
                <a:latin typeface="Courier New" panose="02070309020205020404" pitchFamily="49" charset="0"/>
              </a:rPr>
              <a:t> n)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</a:t>
            </a:r>
            <a:r>
              <a:rPr lang="en-US" altLang="cs-CZ" sz="2000" b="1" smtClean="0">
                <a:latin typeface="Courier New" panose="02070309020205020404" pitchFamily="49" charset="0"/>
              </a:rPr>
              <a:t>int</a:t>
            </a:r>
            <a:r>
              <a:rPr lang="en-US" altLang="cs-CZ" sz="2000" smtClean="0">
                <a:latin typeface="Courier New" panose="02070309020205020404" pitchFamily="49" charset="0"/>
              </a:rPr>
              <a:t> i,j,index_max,d;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</a:t>
            </a:r>
            <a:r>
              <a:rPr lang="en-US" altLang="cs-CZ" sz="2000" b="1" smtClean="0">
                <a:latin typeface="Courier New" panose="02070309020205020404" pitchFamily="49" charset="0"/>
              </a:rPr>
              <a:t>for</a:t>
            </a:r>
            <a:r>
              <a:rPr lang="en-US" altLang="cs-CZ" sz="2000" smtClean="0">
                <a:latin typeface="Courier New" panose="02070309020205020404" pitchFamily="49" charset="0"/>
              </a:rPr>
              <a:t>(i=n-1;i&gt;=</a:t>
            </a:r>
            <a:r>
              <a:rPr lang="cs-CZ" altLang="cs-CZ" sz="2000" smtClean="0">
                <a:latin typeface="Courier New" panose="02070309020205020404" pitchFamily="49" charset="0"/>
              </a:rPr>
              <a:t>1</a:t>
            </a:r>
            <a:r>
              <a:rPr lang="en-US" altLang="cs-CZ" sz="2000" smtClean="0">
                <a:latin typeface="Courier New" panose="02070309020205020404" pitchFamily="49" charset="0"/>
              </a:rPr>
              <a:t>;i--)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  index_max = 0;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  </a:t>
            </a:r>
            <a:r>
              <a:rPr lang="en-US" altLang="cs-CZ" sz="2000" b="1" smtClean="0">
                <a:latin typeface="Courier New" panose="02070309020205020404" pitchFamily="49" charset="0"/>
              </a:rPr>
              <a:t>for</a:t>
            </a:r>
            <a:r>
              <a:rPr lang="en-US" altLang="cs-CZ" sz="2000" smtClean="0">
                <a:latin typeface="Courier New" panose="02070309020205020404" pitchFamily="49" charset="0"/>
              </a:rPr>
              <a:t>(j=1;j&lt;=i;j++)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    </a:t>
            </a:r>
            <a:r>
              <a:rPr lang="en-US" altLang="cs-CZ" sz="2000" b="1" smtClean="0">
                <a:latin typeface="Courier New" panose="02070309020205020404" pitchFamily="49" charset="0"/>
              </a:rPr>
              <a:t>if</a:t>
            </a:r>
            <a:r>
              <a:rPr lang="en-US" altLang="cs-CZ" sz="2000" smtClean="0">
                <a:latin typeface="Courier New" panose="02070309020205020404" pitchFamily="49" charset="0"/>
              </a:rPr>
              <a:t>(pole[j]&gt;pole[index_max]) index_max=j;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  d=pole[index_max]; pole[index_max]=pole[i]; pole[i]=d;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}</a:t>
            </a:r>
            <a:endParaRPr lang="cs-CZ" altLang="cs-CZ" sz="20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9144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Řazení </a:t>
            </a:r>
            <a:r>
              <a:rPr lang="en-US" altLang="cs-CZ" sz="3600" smtClean="0"/>
              <a:t>z</a:t>
            </a:r>
            <a:r>
              <a:rPr lang="cs-CZ" altLang="cs-CZ" sz="3600" smtClean="0"/>
              <a:t>áměnou (bublinkové řazení)</a:t>
            </a:r>
            <a:br>
              <a:rPr lang="cs-CZ" altLang="cs-CZ" sz="3600" smtClean="0"/>
            </a:br>
            <a:r>
              <a:rPr lang="cs-CZ" altLang="cs-CZ" sz="3600" smtClean="0"/>
              <a:t>(Bubble Sort)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eaLnBrk="1" hangingPunct="1"/>
            <a:r>
              <a:rPr lang="cs-CZ" altLang="cs-CZ" smtClean="0"/>
              <a:t>porovnáváme postupně v celém poli dva sousední prvky; pokud nejsou ve správném pořadí, zaměníme je</a:t>
            </a:r>
          </a:p>
          <a:p>
            <a:pPr eaLnBrk="1" hangingPunct="1"/>
            <a:r>
              <a:rPr lang="cs-CZ" altLang="cs-CZ" smtClean="0"/>
              <a:t>po tomto kroku je na posledním místě pole největší prvek (</a:t>
            </a:r>
            <a:r>
              <a:rPr lang="cs-CZ" altLang="cs-CZ" smtClean="0">
                <a:cs typeface="Arial" panose="020B0604020202020204" pitchFamily="34" charset="0"/>
              </a:rPr>
              <a:t>„</a:t>
            </a:r>
            <a:r>
              <a:rPr lang="cs-CZ" altLang="cs-CZ" smtClean="0"/>
              <a:t>probublá</a:t>
            </a:r>
            <a:r>
              <a:rPr lang="cs-CZ" altLang="cs-CZ" smtClean="0">
                <a:cs typeface="Arial" panose="020B0604020202020204" pitchFamily="34" charset="0"/>
              </a:rPr>
              <a:t>”</a:t>
            </a:r>
            <a:r>
              <a:rPr lang="cs-CZ" altLang="cs-CZ" smtClean="0"/>
              <a:t> na konec)</a:t>
            </a:r>
          </a:p>
          <a:p>
            <a:pPr eaLnBrk="1" hangingPunct="1"/>
            <a:r>
              <a:rPr lang="cs-CZ" altLang="cs-CZ" smtClean="0"/>
              <a:t>krok algoritmu probublávání aplikujeme na postupně na pole o délce n-1, n-2,…,1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0419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60420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0421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0422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0423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0424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0425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426" name="Rectangle 29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1443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1444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1445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1446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1447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48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449" name="Text Box 17"/>
          <p:cNvSpPr txBox="1">
            <a:spLocks noChangeArrowheads="1"/>
          </p:cNvSpPr>
          <p:nvPr/>
        </p:nvSpPr>
        <p:spPr bwMode="auto">
          <a:xfrm>
            <a:off x="3130550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porovnám</a:t>
            </a:r>
          </a:p>
        </p:txBody>
      </p:sp>
      <p:sp>
        <p:nvSpPr>
          <p:cNvPr id="61450" name="Rectangle 2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1451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1452" name="Rectangle 30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2468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2469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2470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2471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472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473" name="Text Box 17"/>
          <p:cNvSpPr txBox="1">
            <a:spLocks noChangeArrowheads="1"/>
          </p:cNvSpPr>
          <p:nvPr/>
        </p:nvSpPr>
        <p:spPr bwMode="auto">
          <a:xfrm>
            <a:off x="3851275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porovnám</a:t>
            </a:r>
          </a:p>
        </p:txBody>
      </p:sp>
      <p:sp>
        <p:nvSpPr>
          <p:cNvPr id="62474" name="Rectangle 2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2475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2476" name="Rectangle 30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3493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3494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3495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496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497" name="Text Box 17"/>
          <p:cNvSpPr txBox="1">
            <a:spLocks noChangeArrowheads="1"/>
          </p:cNvSpPr>
          <p:nvPr/>
        </p:nvSpPr>
        <p:spPr bwMode="auto">
          <a:xfrm>
            <a:off x="3851275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prohodím</a:t>
            </a:r>
          </a:p>
        </p:txBody>
      </p:sp>
      <p:sp>
        <p:nvSpPr>
          <p:cNvPr id="63498" name="Rectangle 2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3499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3500" name="Rectangle 30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4515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4516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4517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4518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4519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20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521" name="Text Box 17"/>
          <p:cNvSpPr txBox="1">
            <a:spLocks noChangeArrowheads="1"/>
          </p:cNvSpPr>
          <p:nvPr/>
        </p:nvSpPr>
        <p:spPr bwMode="auto">
          <a:xfrm>
            <a:off x="3851275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prohodím</a:t>
            </a:r>
          </a:p>
        </p:txBody>
      </p:sp>
      <p:sp>
        <p:nvSpPr>
          <p:cNvPr id="64522" name="Rectangle 2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64523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4524" name="Rectangle 30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trochu jinak</a:t>
            </a:r>
          </a:p>
          <a:p>
            <a:pPr eaLnBrk="1" hangingPunct="1">
              <a:buFontTx/>
              <a:buNone/>
            </a:pPr>
            <a:endParaRPr lang="en-US" altLang="cs-CZ" sz="2400" b="1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hledej(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</a:t>
            </a:r>
            <a:r>
              <a:rPr lang="en-US" altLang="cs-CZ" sz="2400" smtClean="0">
                <a:latin typeface="Courier New" panose="02070309020205020404" pitchFamily="49" charset="0"/>
              </a:rPr>
              <a:t>x</a:t>
            </a:r>
            <a:r>
              <a:rPr lang="cs-CZ" altLang="cs-CZ" sz="2400" smtClean="0">
                <a:latin typeface="Courier New" panose="02070309020205020404" pitchFamily="49" charset="0"/>
              </a:rPr>
              <a:t>, 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*pole</a:t>
            </a:r>
            <a:r>
              <a:rPr lang="en-US" altLang="cs-CZ" sz="2400" smtClean="0">
                <a:latin typeface="Courier New" panose="02070309020205020404" pitchFamily="49" charset="0"/>
              </a:rPr>
              <a:t>,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n</a:t>
            </a:r>
            <a:r>
              <a:rPr lang="cs-CZ" altLang="cs-CZ" sz="2400" smtClean="0">
                <a:latin typeface="Courier New" panose="02070309020205020404" pitchFamily="49" charset="0"/>
              </a:rPr>
              <a:t>)</a:t>
            </a: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/* x je hledan</a:t>
            </a:r>
            <a:r>
              <a:rPr lang="cs-CZ" altLang="cs-CZ" sz="2400" smtClean="0">
                <a:latin typeface="Courier New" panose="02070309020205020404" pitchFamily="49" charset="0"/>
              </a:rPr>
              <a:t>ý</a:t>
            </a:r>
            <a:r>
              <a:rPr lang="en-US" altLang="cs-CZ" sz="2400" smtClean="0">
                <a:latin typeface="Courier New" panose="02070309020205020404" pitchFamily="49" charset="0"/>
              </a:rPr>
              <a:t> prvek, n je po</a:t>
            </a:r>
            <a:r>
              <a:rPr lang="cs-CZ" altLang="cs-CZ" sz="2400" smtClean="0">
                <a:latin typeface="Courier New" panose="02070309020205020404" pitchFamily="49" charset="0"/>
              </a:rPr>
              <a:t>čet prvků pole */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i=0;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while</a:t>
            </a:r>
            <a:r>
              <a:rPr lang="en-US" altLang="cs-CZ" sz="2400" smtClean="0">
                <a:latin typeface="Courier New" panose="02070309020205020404" pitchFamily="49" charset="0"/>
              </a:rPr>
              <a:t>(</a:t>
            </a:r>
            <a:r>
              <a:rPr lang="cs-CZ" altLang="cs-CZ" sz="2400" smtClean="0">
                <a:latin typeface="Courier New" panose="02070309020205020404" pitchFamily="49" charset="0"/>
              </a:rPr>
              <a:t>i&lt;n &amp;&amp; pole</a:t>
            </a:r>
            <a:r>
              <a:rPr lang="en-US" altLang="cs-CZ" sz="2400" smtClean="0">
                <a:latin typeface="Courier New" panose="02070309020205020404" pitchFamily="49" charset="0"/>
              </a:rPr>
              <a:t>[i]!=x) i++;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return</a:t>
            </a:r>
            <a:r>
              <a:rPr lang="en-US" altLang="cs-CZ" sz="2400" smtClean="0">
                <a:latin typeface="Courier New" panose="02070309020205020404" pitchFamily="49" charset="0"/>
              </a:rPr>
              <a:t> </a:t>
            </a:r>
            <a:r>
              <a:rPr lang="cs-CZ" altLang="cs-CZ" sz="2400" smtClean="0">
                <a:latin typeface="Courier New" panose="02070309020205020404" pitchFamily="49" charset="0"/>
              </a:rPr>
              <a:t>i!</a:t>
            </a:r>
            <a:r>
              <a:rPr lang="en-US" altLang="cs-CZ" sz="2400" smtClean="0">
                <a:latin typeface="Courier New" panose="02070309020205020404" pitchFamily="49" charset="0"/>
              </a:rPr>
              <a:t>=</a:t>
            </a:r>
            <a:r>
              <a:rPr lang="cs-CZ" altLang="cs-CZ" sz="2400" smtClean="0">
                <a:latin typeface="Courier New" panose="02070309020205020404" pitchFamily="49" charset="0"/>
              </a:rPr>
              <a:t>n</a:t>
            </a:r>
            <a:r>
              <a:rPr lang="en-US" altLang="cs-CZ" sz="2400" smtClean="0">
                <a:latin typeface="Courier New" panose="02070309020205020404" pitchFamily="49" charset="0"/>
              </a:rPr>
              <a:t> ? </a:t>
            </a:r>
            <a:r>
              <a:rPr lang="cs-CZ" altLang="cs-CZ" sz="2400" smtClean="0">
                <a:latin typeface="Courier New" panose="02070309020205020404" pitchFamily="49" charset="0"/>
              </a:rPr>
              <a:t>i </a:t>
            </a:r>
            <a:r>
              <a:rPr lang="en-US" altLang="cs-CZ" sz="2400" smtClean="0">
                <a:latin typeface="Courier New" panose="02070309020205020404" pitchFamily="49" charset="0"/>
              </a:rPr>
              <a:t>: </a:t>
            </a:r>
            <a:r>
              <a:rPr lang="cs-CZ" altLang="cs-CZ" sz="2400" smtClean="0">
                <a:latin typeface="Courier New" panose="02070309020205020404" pitchFamily="49" charset="0"/>
              </a:rPr>
              <a:t>-1</a:t>
            </a:r>
            <a:r>
              <a:rPr lang="en-US" altLang="cs-CZ" sz="240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5539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5540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5541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5542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5543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44" name="Arc 22"/>
          <p:cNvSpPr>
            <a:spLocks/>
          </p:cNvSpPr>
          <p:nvPr/>
        </p:nvSpPr>
        <p:spPr bwMode="auto">
          <a:xfrm>
            <a:off x="4787900" y="1339850"/>
            <a:ext cx="792163" cy="360363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545" name="Text Box 23"/>
          <p:cNvSpPr txBox="1">
            <a:spLocks noChangeArrowheads="1"/>
          </p:cNvSpPr>
          <p:nvPr/>
        </p:nvSpPr>
        <p:spPr bwMode="auto">
          <a:xfrm>
            <a:off x="4572000" y="98107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porovnám</a:t>
            </a:r>
          </a:p>
        </p:txBody>
      </p:sp>
      <p:sp>
        <p:nvSpPr>
          <p:cNvPr id="65546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5547" name="Rectangle 28"/>
          <p:cNvSpPr>
            <a:spLocks noChangeArrowheads="1"/>
          </p:cNvSpPr>
          <p:nvPr/>
        </p:nvSpPr>
        <p:spPr bwMode="auto">
          <a:xfrm>
            <a:off x="305911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5548" name="Rectangle 3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6563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6564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6565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6566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6567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8" name="Arc 22"/>
          <p:cNvSpPr>
            <a:spLocks/>
          </p:cNvSpPr>
          <p:nvPr/>
        </p:nvSpPr>
        <p:spPr bwMode="auto">
          <a:xfrm>
            <a:off x="4787900" y="1339850"/>
            <a:ext cx="792163" cy="360363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569" name="Text Box 23"/>
          <p:cNvSpPr txBox="1">
            <a:spLocks noChangeArrowheads="1"/>
          </p:cNvSpPr>
          <p:nvPr/>
        </p:nvSpPr>
        <p:spPr bwMode="auto">
          <a:xfrm>
            <a:off x="4572000" y="98107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prohodím</a:t>
            </a:r>
          </a:p>
        </p:txBody>
      </p:sp>
      <p:sp>
        <p:nvSpPr>
          <p:cNvPr id="66570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6571" name="Rectangle 28"/>
          <p:cNvSpPr>
            <a:spLocks noChangeArrowheads="1"/>
          </p:cNvSpPr>
          <p:nvPr/>
        </p:nvSpPr>
        <p:spPr bwMode="auto">
          <a:xfrm>
            <a:off x="305911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6572" name="Rectangle 3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7587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7588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7589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7590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7591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592" name="Arc 22"/>
          <p:cNvSpPr>
            <a:spLocks/>
          </p:cNvSpPr>
          <p:nvPr/>
        </p:nvSpPr>
        <p:spPr bwMode="auto">
          <a:xfrm>
            <a:off x="4787900" y="1339850"/>
            <a:ext cx="792163" cy="360363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593" name="Text Box 23"/>
          <p:cNvSpPr txBox="1">
            <a:spLocks noChangeArrowheads="1"/>
          </p:cNvSpPr>
          <p:nvPr/>
        </p:nvSpPr>
        <p:spPr bwMode="auto">
          <a:xfrm>
            <a:off x="4572000" y="98107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prohodím</a:t>
            </a:r>
          </a:p>
        </p:txBody>
      </p:sp>
      <p:sp>
        <p:nvSpPr>
          <p:cNvPr id="67594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7595" name="Rectangle 28"/>
          <p:cNvSpPr>
            <a:spLocks noChangeArrowheads="1"/>
          </p:cNvSpPr>
          <p:nvPr/>
        </p:nvSpPr>
        <p:spPr bwMode="auto">
          <a:xfrm>
            <a:off x="305911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7596" name="Rectangle 3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8611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8612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8613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8615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16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8617" name="Rectangle 28"/>
          <p:cNvSpPr>
            <a:spLocks noChangeArrowheads="1"/>
          </p:cNvSpPr>
          <p:nvPr/>
        </p:nvSpPr>
        <p:spPr bwMode="auto">
          <a:xfrm>
            <a:off x="305911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8618" name="Rectangle 3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69635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9636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9637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9638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9639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9640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641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9642" name="Rectangle 28"/>
          <p:cNvSpPr>
            <a:spLocks noChangeArrowheads="1"/>
          </p:cNvSpPr>
          <p:nvPr/>
        </p:nvSpPr>
        <p:spPr bwMode="auto">
          <a:xfrm>
            <a:off x="305911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0659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0660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0661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0662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0663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0664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0665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66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667" name="Text Box 17"/>
          <p:cNvSpPr txBox="1">
            <a:spLocks noChangeArrowheads="1"/>
          </p:cNvSpPr>
          <p:nvPr/>
        </p:nvSpPr>
        <p:spPr bwMode="auto">
          <a:xfrm>
            <a:off x="3130550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porovnám</a:t>
            </a:r>
          </a:p>
        </p:txBody>
      </p:sp>
      <p:sp>
        <p:nvSpPr>
          <p:cNvPr id="70668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1685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1686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1687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1688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1689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90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691" name="Text Box 17"/>
          <p:cNvSpPr txBox="1">
            <a:spLocks noChangeArrowheads="1"/>
          </p:cNvSpPr>
          <p:nvPr/>
        </p:nvSpPr>
        <p:spPr bwMode="auto">
          <a:xfrm>
            <a:off x="3130550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prohodím</a:t>
            </a:r>
          </a:p>
        </p:txBody>
      </p:sp>
      <p:sp>
        <p:nvSpPr>
          <p:cNvPr id="71692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2707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2709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2710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2711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2712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2713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14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715" name="Text Box 17"/>
          <p:cNvSpPr txBox="1">
            <a:spLocks noChangeArrowheads="1"/>
          </p:cNvSpPr>
          <p:nvPr/>
        </p:nvSpPr>
        <p:spPr bwMode="auto">
          <a:xfrm>
            <a:off x="3130550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prohodím</a:t>
            </a:r>
          </a:p>
        </p:txBody>
      </p:sp>
      <p:sp>
        <p:nvSpPr>
          <p:cNvPr id="72716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3731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3733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3734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3735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3736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3737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738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739" name="Text Box 17"/>
          <p:cNvSpPr txBox="1">
            <a:spLocks noChangeArrowheads="1"/>
          </p:cNvSpPr>
          <p:nvPr/>
        </p:nvSpPr>
        <p:spPr bwMode="auto">
          <a:xfrm>
            <a:off x="3852863" y="98266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porovnám</a:t>
            </a:r>
          </a:p>
        </p:txBody>
      </p:sp>
      <p:sp>
        <p:nvSpPr>
          <p:cNvPr id="73740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4755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4757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4758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4759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4760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4761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2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763" name="Text Box 17"/>
          <p:cNvSpPr txBox="1">
            <a:spLocks noChangeArrowheads="1"/>
          </p:cNvSpPr>
          <p:nvPr/>
        </p:nvSpPr>
        <p:spPr bwMode="auto">
          <a:xfrm>
            <a:off x="3852863" y="98266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prohodím</a:t>
            </a:r>
          </a:p>
        </p:txBody>
      </p:sp>
      <p:sp>
        <p:nvSpPr>
          <p:cNvPr id="74764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848600" cy="5943600"/>
          </a:xfrm>
        </p:spPr>
        <p:txBody>
          <a:bodyPr/>
          <a:lstStyle/>
          <a:p>
            <a:pPr eaLnBrk="1" hangingPunct="1"/>
            <a:r>
              <a:rPr lang="cs-CZ" altLang="cs-CZ" smtClean="0"/>
              <a:t>někdy se implementovalo sekvenční vyhledávání se zarážkou (tzv. sentinel)</a:t>
            </a:r>
          </a:p>
          <a:p>
            <a:pPr lvl="1" eaLnBrk="1" hangingPunct="1"/>
            <a:r>
              <a:rPr lang="cs-CZ" altLang="cs-CZ" smtClean="0"/>
              <a:t>pole má o jeden prvek navíc (poslední), do kterého vložím hledaný prvek</a:t>
            </a:r>
          </a:p>
          <a:p>
            <a:pPr lvl="1" eaLnBrk="1" hangingPunct="1"/>
            <a:r>
              <a:rPr lang="cs-CZ" altLang="cs-CZ" smtClean="0"/>
              <a:t>došlo ke zjednodušení podmínky v cyklu</a:t>
            </a:r>
          </a:p>
          <a:p>
            <a:pPr lvl="1" eaLnBrk="1" hangingPunct="1"/>
            <a:endParaRPr lang="en-US" alt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5779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5781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5782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5783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5784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5785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786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787" name="Text Box 17"/>
          <p:cNvSpPr txBox="1">
            <a:spLocks noChangeArrowheads="1"/>
          </p:cNvSpPr>
          <p:nvPr/>
        </p:nvSpPr>
        <p:spPr bwMode="auto">
          <a:xfrm>
            <a:off x="3852863" y="98266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prohodím</a:t>
            </a:r>
          </a:p>
        </p:txBody>
      </p:sp>
      <p:sp>
        <p:nvSpPr>
          <p:cNvPr id="75788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6803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6804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6806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6807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6808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6809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810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7827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7828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7829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7830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7831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7832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7833" name="Line 13"/>
          <p:cNvSpPr>
            <a:spLocks noChangeShapeType="1"/>
          </p:cNvSpPr>
          <p:nvPr/>
        </p:nvSpPr>
        <p:spPr bwMode="auto">
          <a:xfrm>
            <a:off x="4140200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834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8851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8852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8853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8854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8855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8856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8857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8858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859" name="Text Box 27"/>
          <p:cNvSpPr txBox="1">
            <a:spLocks noChangeArrowheads="1"/>
          </p:cNvSpPr>
          <p:nvPr/>
        </p:nvSpPr>
        <p:spPr bwMode="auto">
          <a:xfrm>
            <a:off x="3059113" y="974725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porovnám</a:t>
            </a:r>
          </a:p>
        </p:txBody>
      </p:sp>
      <p:sp>
        <p:nvSpPr>
          <p:cNvPr id="78860" name="Line 13"/>
          <p:cNvSpPr>
            <a:spLocks noChangeShapeType="1"/>
          </p:cNvSpPr>
          <p:nvPr/>
        </p:nvSpPr>
        <p:spPr bwMode="auto">
          <a:xfrm>
            <a:off x="4140200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9875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9876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9877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9878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9879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9880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9881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9882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883" name="Text Box 27"/>
          <p:cNvSpPr txBox="1">
            <a:spLocks noChangeArrowheads="1"/>
          </p:cNvSpPr>
          <p:nvPr/>
        </p:nvSpPr>
        <p:spPr bwMode="auto">
          <a:xfrm>
            <a:off x="3059113" y="974725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prohodím</a:t>
            </a:r>
          </a:p>
        </p:txBody>
      </p:sp>
      <p:sp>
        <p:nvSpPr>
          <p:cNvPr id="79884" name="Line 13"/>
          <p:cNvSpPr>
            <a:spLocks noChangeShapeType="1"/>
          </p:cNvSpPr>
          <p:nvPr/>
        </p:nvSpPr>
        <p:spPr bwMode="auto">
          <a:xfrm>
            <a:off x="4140200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80899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80900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80901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80902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80903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80904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80905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80906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907" name="Text Box 27"/>
          <p:cNvSpPr txBox="1">
            <a:spLocks noChangeArrowheads="1"/>
          </p:cNvSpPr>
          <p:nvPr/>
        </p:nvSpPr>
        <p:spPr bwMode="auto">
          <a:xfrm>
            <a:off x="3059113" y="974725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cs typeface="Arial" panose="020B0604020202020204" pitchFamily="34" charset="0"/>
              </a:rPr>
              <a:t>prohodím</a:t>
            </a:r>
          </a:p>
        </p:txBody>
      </p:sp>
      <p:sp>
        <p:nvSpPr>
          <p:cNvPr id="80908" name="Line 13"/>
          <p:cNvSpPr>
            <a:spLocks noChangeShapeType="1"/>
          </p:cNvSpPr>
          <p:nvPr/>
        </p:nvSpPr>
        <p:spPr bwMode="auto">
          <a:xfrm>
            <a:off x="4140200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81923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81924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81925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81926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81927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81928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81929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81930" name="Line 13"/>
          <p:cNvSpPr>
            <a:spLocks noChangeShapeType="1"/>
          </p:cNvSpPr>
          <p:nvPr/>
        </p:nvSpPr>
        <p:spPr bwMode="auto">
          <a:xfrm>
            <a:off x="4140200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smtClean="0">
                <a:latin typeface="Courier New" panose="02070309020205020404" pitchFamily="49" charset="0"/>
              </a:rPr>
              <a:t>void</a:t>
            </a:r>
            <a:r>
              <a:rPr lang="cs-CZ" altLang="cs-CZ" sz="2000" smtClean="0">
                <a:latin typeface="Courier New" panose="02070309020205020404" pitchFamily="49" charset="0"/>
              </a:rPr>
              <a:t> bublinka(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*pole, 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n)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i,j,d;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</a:t>
            </a:r>
            <a:r>
              <a:rPr lang="cs-CZ" altLang="cs-CZ" sz="2000" b="1" smtClean="0">
                <a:latin typeface="Courier New" panose="02070309020205020404" pitchFamily="49" charset="0"/>
              </a:rPr>
              <a:t>for</a:t>
            </a:r>
            <a:r>
              <a:rPr lang="cs-CZ" altLang="cs-CZ" sz="2000" smtClean="0">
                <a:latin typeface="Courier New" panose="02070309020205020404" pitchFamily="49" charset="0"/>
              </a:rPr>
              <a:t>(i=n-1;i&gt;=1;i--)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</a:t>
            </a:r>
            <a:r>
              <a:rPr lang="cs-CZ" altLang="cs-CZ" sz="2000" b="1" smtClean="0">
                <a:latin typeface="Courier New" panose="02070309020205020404" pitchFamily="49" charset="0"/>
              </a:rPr>
              <a:t>for</a:t>
            </a:r>
            <a:r>
              <a:rPr lang="cs-CZ" altLang="cs-CZ" sz="2000" smtClean="0">
                <a:latin typeface="Courier New" panose="02070309020205020404" pitchFamily="49" charset="0"/>
              </a:rPr>
              <a:t>(j=0;j&lt;=i-1;j++)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</a:t>
            </a:r>
            <a:r>
              <a:rPr lang="cs-CZ" altLang="cs-CZ" sz="2000" b="1" smtClean="0">
                <a:latin typeface="Courier New" panose="02070309020205020404" pitchFamily="49" charset="0"/>
              </a:rPr>
              <a:t>if</a:t>
            </a:r>
            <a:r>
              <a:rPr lang="cs-CZ" altLang="cs-CZ" sz="2000" smtClean="0">
                <a:latin typeface="Courier New" panose="02070309020205020404" pitchFamily="49" charset="0"/>
              </a:rPr>
              <a:t>(pole[j]&gt;pole[j+1])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 d=pole[j];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 pole[j]=pole[j+1];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 pole[j+1]=d;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3733800"/>
          </a:xfrm>
        </p:spPr>
        <p:txBody>
          <a:bodyPr/>
          <a:lstStyle/>
          <a:p>
            <a:pPr eaLnBrk="1" hangingPunct="1"/>
            <a:r>
              <a:rPr lang="cs-CZ" altLang="cs-CZ" smtClean="0"/>
              <a:t>bublinkové řazení se dá vylepšit:</a:t>
            </a:r>
          </a:p>
          <a:p>
            <a:pPr lvl="1" eaLnBrk="1" hangingPunct="1"/>
            <a:r>
              <a:rPr lang="cs-CZ" altLang="cs-CZ" smtClean="0"/>
              <a:t>pokud jsme při průchodu polem neprovedli ani jedenkrát záměnu, pole je seřazené a cyklus předčasně ukončíme</a:t>
            </a:r>
          </a:p>
          <a:p>
            <a:pPr lvl="1" eaLnBrk="1" hangingPunct="1"/>
            <a:r>
              <a:rPr lang="cs-CZ" altLang="cs-CZ" smtClean="0"/>
              <a:t>bublání provádíme oběma směry (i k nižším indexům)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solidFill>
                  <a:srgbClr val="FF3300"/>
                </a:solidFill>
              </a:rPr>
              <a:t>Domácí úkol: vylepšete bublinkové řazení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smtClean="0">
                <a:latin typeface="Courier New" panose="02070309020205020404" pitchFamily="49" charset="0"/>
              </a:rPr>
              <a:t>void</a:t>
            </a:r>
            <a:r>
              <a:rPr lang="cs-CZ" altLang="cs-CZ" sz="2000" smtClean="0">
                <a:latin typeface="Courier New" panose="02070309020205020404" pitchFamily="49" charset="0"/>
              </a:rPr>
              <a:t> bublinka2(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*pole, 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n)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i,j,d;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</a:t>
            </a:r>
            <a:r>
              <a:rPr lang="cs-CZ" altLang="cs-CZ" sz="2000" b="1" smtClean="0">
                <a:latin typeface="Courier New" panose="02070309020205020404" pitchFamily="49" charset="0"/>
              </a:rPr>
              <a:t>int </a:t>
            </a:r>
            <a:r>
              <a:rPr lang="cs-CZ" altLang="cs-CZ" sz="2000" smtClean="0">
                <a:latin typeface="Courier New" panose="02070309020205020404" pitchFamily="49" charset="0"/>
              </a:rPr>
              <a:t>prohozeno=1; 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</a:t>
            </a:r>
            <a:r>
              <a:rPr lang="cs-CZ" altLang="cs-CZ" sz="2000" b="1" smtClean="0">
                <a:latin typeface="Courier New" panose="02070309020205020404" pitchFamily="49" charset="0"/>
              </a:rPr>
              <a:t>for</a:t>
            </a:r>
            <a:r>
              <a:rPr lang="cs-CZ" altLang="cs-CZ" sz="2000" smtClean="0">
                <a:latin typeface="Courier New" panose="02070309020205020404" pitchFamily="49" charset="0"/>
              </a:rPr>
              <a:t>(i=n-1;i&gt;=1 &amp;&amp; prohozeno;i--)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prohozeno = 0; </a:t>
            </a:r>
          </a:p>
          <a:p>
            <a:pPr eaLnBrk="1" hangingPunct="1">
              <a:buFontTx/>
              <a:buNone/>
            </a:pPr>
            <a:r>
              <a:rPr lang="cs-CZ" altLang="cs-CZ" sz="2000" b="1" smtClean="0">
                <a:latin typeface="Courier New" panose="02070309020205020404" pitchFamily="49" charset="0"/>
              </a:rPr>
              <a:t>    for</a:t>
            </a:r>
            <a:r>
              <a:rPr lang="cs-CZ" altLang="cs-CZ" sz="2000" smtClean="0">
                <a:latin typeface="Courier New" panose="02070309020205020404" pitchFamily="49" charset="0"/>
              </a:rPr>
              <a:t>(j=0;j&lt;=i-1;j++)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</a:t>
            </a:r>
            <a:r>
              <a:rPr lang="cs-CZ" altLang="cs-CZ" sz="2000" b="1" smtClean="0">
                <a:latin typeface="Courier New" panose="02070309020205020404" pitchFamily="49" charset="0"/>
              </a:rPr>
              <a:t>if</a:t>
            </a:r>
            <a:r>
              <a:rPr lang="cs-CZ" altLang="cs-CZ" sz="2000" smtClean="0">
                <a:latin typeface="Courier New" panose="02070309020205020404" pitchFamily="49" charset="0"/>
              </a:rPr>
              <a:t>(pole[j]&gt;pole[j+1])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 prohozeno = 1;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 d=pole[j];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 pole[j]=pole[j+1];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 pole[j+1]=d;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848600" cy="594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hledej2(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</a:t>
            </a:r>
            <a:r>
              <a:rPr lang="en-US" altLang="cs-CZ" sz="2400" smtClean="0">
                <a:latin typeface="Courier New" panose="02070309020205020404" pitchFamily="49" charset="0"/>
              </a:rPr>
              <a:t>x</a:t>
            </a:r>
            <a:r>
              <a:rPr lang="cs-CZ" altLang="cs-CZ" sz="2400" smtClean="0">
                <a:latin typeface="Courier New" panose="02070309020205020404" pitchFamily="49" charset="0"/>
              </a:rPr>
              <a:t>, </a:t>
            </a: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*pole</a:t>
            </a:r>
            <a:r>
              <a:rPr lang="en-US" altLang="cs-CZ" sz="2400" smtClean="0">
                <a:latin typeface="Courier New" panose="02070309020205020404" pitchFamily="49" charset="0"/>
              </a:rPr>
              <a:t>,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n</a:t>
            </a:r>
            <a:r>
              <a:rPr lang="cs-CZ" altLang="cs-CZ" sz="2400" smtClean="0">
                <a:latin typeface="Courier New" panose="02070309020205020404" pitchFamily="49" charset="0"/>
              </a:rPr>
              <a:t>)</a:t>
            </a: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i=0;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  pole[n]=x;</a:t>
            </a: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while</a:t>
            </a:r>
            <a:r>
              <a:rPr lang="en-US" altLang="cs-CZ" sz="2400" smtClean="0">
                <a:latin typeface="Courier New" panose="02070309020205020404" pitchFamily="49" charset="0"/>
              </a:rPr>
              <a:t>(</a:t>
            </a:r>
            <a:r>
              <a:rPr lang="cs-CZ" altLang="cs-CZ" sz="2400" smtClean="0">
                <a:latin typeface="Courier New" panose="02070309020205020404" pitchFamily="49" charset="0"/>
              </a:rPr>
              <a:t>pole</a:t>
            </a:r>
            <a:r>
              <a:rPr lang="en-US" altLang="cs-CZ" sz="2400" smtClean="0">
                <a:latin typeface="Courier New" panose="02070309020205020404" pitchFamily="49" charset="0"/>
              </a:rPr>
              <a:t>[i]!=x) i++;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return</a:t>
            </a:r>
            <a:r>
              <a:rPr lang="en-US" altLang="cs-CZ" sz="2400" smtClean="0">
                <a:latin typeface="Courier New" panose="02070309020205020404" pitchFamily="49" charset="0"/>
              </a:rPr>
              <a:t> </a:t>
            </a:r>
            <a:r>
              <a:rPr lang="cs-CZ" altLang="cs-CZ" sz="2400" smtClean="0">
                <a:latin typeface="Courier New" panose="02070309020205020404" pitchFamily="49" charset="0"/>
              </a:rPr>
              <a:t>i!</a:t>
            </a:r>
            <a:r>
              <a:rPr lang="en-US" altLang="cs-CZ" sz="2400" smtClean="0">
                <a:latin typeface="Courier New" panose="02070309020205020404" pitchFamily="49" charset="0"/>
              </a:rPr>
              <a:t>=</a:t>
            </a:r>
            <a:r>
              <a:rPr lang="cs-CZ" altLang="cs-CZ" sz="2400" smtClean="0">
                <a:latin typeface="Courier New" panose="02070309020205020404" pitchFamily="49" charset="0"/>
              </a:rPr>
              <a:t>n</a:t>
            </a:r>
            <a:r>
              <a:rPr lang="en-US" altLang="cs-CZ" sz="2400" smtClean="0">
                <a:latin typeface="Courier New" panose="02070309020205020404" pitchFamily="49" charset="0"/>
              </a:rPr>
              <a:t> ? i: -1;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cs-CZ" altLang="cs-CZ" smtClean="0"/>
              <a:t>odhadněte operační složitost bublinkového řazení a řazení výběrem maximálního prvku </a:t>
            </a:r>
          </a:p>
          <a:p>
            <a:pPr algn="ctr" eaLnBrk="1" hangingPunct="1">
              <a:buFontTx/>
              <a:buNone/>
            </a:pPr>
            <a:r>
              <a:rPr lang="cs-CZ" altLang="cs-CZ" smtClean="0">
                <a:solidFill>
                  <a:srgbClr val="FF3300"/>
                </a:solidFill>
              </a:rPr>
              <a:t>O(n</a:t>
            </a:r>
            <a:r>
              <a:rPr lang="cs-CZ" altLang="cs-CZ" baseline="30000" smtClean="0">
                <a:solidFill>
                  <a:srgbClr val="FF3300"/>
                </a:solidFill>
              </a:rPr>
              <a:t>2</a:t>
            </a:r>
            <a:r>
              <a:rPr lang="cs-CZ" altLang="cs-CZ" smtClean="0">
                <a:solidFill>
                  <a:srgbClr val="FF3300"/>
                </a:solidFill>
              </a:rPr>
              <a:t>)</a:t>
            </a:r>
            <a:r>
              <a:rPr lang="cs-CZ" alt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533400"/>
            <a:ext cx="8134350" cy="5848350"/>
          </a:xfrm>
        </p:spPr>
        <p:txBody>
          <a:bodyPr/>
          <a:lstStyle/>
          <a:p>
            <a:pPr eaLnBrk="1" hangingPunct="1"/>
            <a:r>
              <a:rPr lang="cs-CZ" altLang="cs-CZ" smtClean="0"/>
              <a:t>problémy, které lze řešit (vyzkoušením všech možností) v polynomiálním čase, se nazývají </a:t>
            </a:r>
            <a:r>
              <a:rPr lang="cs-CZ" altLang="cs-CZ" b="1" smtClean="0">
                <a:solidFill>
                  <a:srgbClr val="FF3300"/>
                </a:solidFill>
              </a:rPr>
              <a:t>P-problémy</a:t>
            </a:r>
          </a:p>
          <a:p>
            <a:pPr eaLnBrk="1" hangingPunct="1"/>
            <a:r>
              <a:rPr lang="cs-CZ" altLang="cs-CZ" smtClean="0"/>
              <a:t>mnoho problémů v polynomiálním čase řešit nelze (mají nepolynomiální složitost)</a:t>
            </a:r>
          </a:p>
          <a:p>
            <a:pPr lvl="1" eaLnBrk="1" hangingPunct="1"/>
            <a:r>
              <a:rPr lang="cs-CZ" altLang="cs-CZ" smtClean="0"/>
              <a:t>u některých existuje ale </a:t>
            </a:r>
            <a:r>
              <a:rPr lang="cs-CZ" altLang="cs-CZ" i="1" smtClean="0">
                <a:solidFill>
                  <a:schemeClr val="accent2"/>
                </a:solidFill>
              </a:rPr>
              <a:t>nedeterministický algoritmus, který  je řeší v  polynomiálním čase (NP – nedeterministicky polynomiální)</a:t>
            </a:r>
            <a:r>
              <a:rPr lang="cs-CZ" altLang="cs-CZ" smtClean="0"/>
              <a:t> </a:t>
            </a:r>
          </a:p>
          <a:p>
            <a:pPr eaLnBrk="1" hangingPunct="1"/>
            <a:r>
              <a:rPr lang="cs-CZ" altLang="cs-CZ" smtClean="0"/>
              <a:t>není znám deterministický algoritmus pro nalezení řešení:  </a:t>
            </a:r>
            <a:r>
              <a:rPr lang="cs-CZ" altLang="cs-CZ" b="1" smtClean="0">
                <a:solidFill>
                  <a:srgbClr val="FF3300"/>
                </a:solidFill>
              </a:rPr>
              <a:t>NP- úplné problémy (NP- complete)</a:t>
            </a:r>
            <a:endParaRPr lang="cs-CZ" alt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533400"/>
            <a:ext cx="8134350" cy="30400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b="1" smtClean="0">
                <a:solidFill>
                  <a:schemeClr val="accent2"/>
                </a:solidFill>
              </a:rPr>
              <a:t>Bohužel, většina reálných a zajímavých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b="1" smtClean="0">
                <a:solidFill>
                  <a:schemeClr val="accent2"/>
                </a:solidFill>
              </a:rPr>
              <a:t>problémů (i dopravních) je NP-úplných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řeší se přibližnými metodami (heuristikami), metodami umělé inteligence, genetickými algoritmy aj.</a:t>
            </a:r>
            <a:endParaRPr lang="cs-CZ" alt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Jaká je složitost </a:t>
            </a:r>
            <a:r>
              <a:rPr lang="cs-CZ" altLang="cs-CZ" sz="4000" dirty="0" smtClean="0"/>
              <a:t>algoritmu Hanojské věže?</a:t>
            </a:r>
            <a:r>
              <a:rPr lang="cs-CZ" altLang="cs-CZ" dirty="0" smtClean="0"/>
              <a:t> </a:t>
            </a:r>
            <a:endParaRPr lang="en-US" altLang="cs-CZ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0658"/>
            <a:ext cx="7772400" cy="4538662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přesunutí věže o </a:t>
            </a:r>
            <a:r>
              <a:rPr lang="cs-CZ" altLang="cs-CZ" i="1" dirty="0" smtClean="0"/>
              <a:t>n</a:t>
            </a:r>
            <a:r>
              <a:rPr lang="cs-CZ" altLang="cs-CZ" dirty="0" smtClean="0"/>
              <a:t> discích se skládá z přesunutí věže o (</a:t>
            </a:r>
            <a:r>
              <a:rPr lang="cs-CZ" altLang="cs-CZ" i="1" dirty="0" smtClean="0"/>
              <a:t>n</a:t>
            </a:r>
            <a:r>
              <a:rPr lang="cs-CZ" altLang="cs-CZ" dirty="0" smtClean="0"/>
              <a:t>-1) discích, přesunutí disku a přesunutí věže zpět o (</a:t>
            </a:r>
            <a:r>
              <a:rPr lang="cs-CZ" altLang="cs-CZ" i="1" dirty="0" smtClean="0"/>
              <a:t>n</a:t>
            </a:r>
            <a:r>
              <a:rPr lang="cs-CZ" altLang="cs-CZ" dirty="0" smtClean="0"/>
              <a:t>-1) discích</a:t>
            </a:r>
          </a:p>
          <a:p>
            <a:pPr eaLnBrk="1" hangingPunct="1"/>
            <a:r>
              <a:rPr lang="cs-CZ" altLang="cs-CZ" dirty="0" smtClean="0"/>
              <a:t>počet kroků algoritmu (počet přesunutí disků) je dán rekurentním vztahem:</a:t>
            </a:r>
          </a:p>
          <a:p>
            <a:pPr algn="ctr" eaLnBrk="1" hangingPunct="1">
              <a:buFontTx/>
              <a:buNone/>
            </a:pPr>
            <a:r>
              <a:rPr lang="cs-CZ" altLang="cs-CZ" dirty="0" smtClean="0"/>
              <a:t>F(n) = F(n-1) + 1 + F(n-1) = 2F(n-1)+1,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přičemž F(1) = 1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387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5691187"/>
          </a:xfrm>
        </p:spPr>
        <p:txBody>
          <a:bodyPr/>
          <a:lstStyle/>
          <a:p>
            <a:pPr eaLnBrk="1" hangingPunct="1"/>
            <a:r>
              <a:rPr lang="cs-CZ" altLang="cs-CZ" smtClean="0"/>
              <a:t>řešením rovnice je vztah</a:t>
            </a:r>
          </a:p>
          <a:p>
            <a:pPr algn="ctr" eaLnBrk="1" hangingPunct="1">
              <a:buFontTx/>
              <a:buNone/>
            </a:pPr>
            <a:r>
              <a:rPr lang="cs-CZ" altLang="cs-CZ" smtClean="0"/>
              <a:t>F(n) = 2</a:t>
            </a:r>
            <a:r>
              <a:rPr lang="cs-CZ" altLang="cs-CZ" baseline="30000" smtClean="0"/>
              <a:t>n</a:t>
            </a:r>
            <a:r>
              <a:rPr lang="cs-CZ" altLang="cs-CZ" smtClean="0"/>
              <a:t> - 1</a:t>
            </a:r>
          </a:p>
          <a:p>
            <a:pPr algn="ctr" eaLnBrk="1" hangingPunct="1">
              <a:buFontTx/>
              <a:buNone/>
            </a:pPr>
            <a:r>
              <a:rPr lang="cs-CZ" altLang="cs-CZ" smtClean="0"/>
              <a:t>tj. počet přesunů disku u věže výšky </a:t>
            </a:r>
            <a:r>
              <a:rPr lang="cs-CZ" altLang="cs-CZ" i="1" smtClean="0"/>
              <a:t>n </a:t>
            </a:r>
            <a:r>
              <a:rPr lang="cs-CZ" altLang="cs-CZ" smtClean="0"/>
              <a:t>je roven 2</a:t>
            </a:r>
            <a:r>
              <a:rPr lang="cs-CZ" altLang="cs-CZ" baseline="30000" smtClean="0"/>
              <a:t>n</a:t>
            </a:r>
            <a:r>
              <a:rPr lang="cs-CZ" altLang="cs-CZ" smtClean="0"/>
              <a:t> - 1</a:t>
            </a:r>
          </a:p>
          <a:p>
            <a:pPr eaLnBrk="1" hangingPunct="1"/>
            <a:r>
              <a:rPr lang="cs-CZ" altLang="cs-CZ" smtClean="0"/>
              <a:t>složitost algoritmu je tedy O(2</a:t>
            </a:r>
            <a:r>
              <a:rPr lang="cs-CZ" altLang="cs-CZ" baseline="30000" smtClean="0"/>
              <a:t>n</a:t>
            </a:r>
            <a:r>
              <a:rPr lang="cs-CZ" altLang="cs-CZ" smtClean="0"/>
              <a:t>)</a:t>
            </a:r>
          </a:p>
          <a:p>
            <a:pPr eaLnBrk="1" hangingPunct="1"/>
            <a:endParaRPr lang="cs-CZ" altLang="cs-CZ" smtClean="0"/>
          </a:p>
          <a:p>
            <a:pPr algn="ctr" eaLnBrk="1" hangingPunct="1">
              <a:buFontTx/>
              <a:buNone/>
            </a:pPr>
            <a:r>
              <a:rPr lang="cs-CZ" altLang="cs-CZ" b="1" smtClean="0">
                <a:solidFill>
                  <a:srgbClr val="FF3300"/>
                </a:solidFill>
              </a:rPr>
              <a:t>exponenciální</a:t>
            </a:r>
          </a:p>
          <a:p>
            <a:pPr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2358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Příklad NP problémů</a:t>
            </a:r>
            <a:endParaRPr lang="en-US" altLang="cs-CZ" sz="360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eaLnBrk="1" hangingPunct="1"/>
            <a:r>
              <a:rPr lang="cs-CZ" altLang="cs-CZ" smtClean="0"/>
              <a:t>problém obchodního cestujícího</a:t>
            </a:r>
          </a:p>
          <a:p>
            <a:pPr lvl="1" eaLnBrk="1" hangingPunct="1"/>
            <a:r>
              <a:rPr lang="cs-CZ" altLang="cs-CZ" smtClean="0"/>
              <a:t>odvozený: souřadnicová vrtačka</a:t>
            </a:r>
          </a:p>
          <a:p>
            <a:pPr eaLnBrk="1" hangingPunct="1"/>
            <a:r>
              <a:rPr lang="cs-CZ" altLang="cs-CZ" smtClean="0"/>
              <a:t>testování obvodů - úplný test</a:t>
            </a:r>
          </a:p>
          <a:p>
            <a:pPr eaLnBrk="1" hangingPunct="1"/>
            <a:r>
              <a:rPr lang="cs-CZ" altLang="cs-CZ" smtClean="0"/>
              <a:t>splnitelnost booleovských formulí</a:t>
            </a:r>
          </a:p>
          <a:p>
            <a:pPr eaLnBrk="1" hangingPunct="1"/>
            <a:r>
              <a:rPr lang="cs-CZ" altLang="cs-CZ" smtClean="0"/>
              <a:t>hledání podmnožiny dep</a:t>
            </a:r>
          </a:p>
          <a:p>
            <a:pPr eaLnBrk="1" hangingPunct="1"/>
            <a:r>
              <a:rPr lang="cs-CZ" altLang="cs-CZ" smtClean="0"/>
              <a:t>hledání všech cest mezi dvěma body</a:t>
            </a:r>
          </a:p>
          <a:p>
            <a:pPr eaLnBrk="1" hangingPunct="1"/>
            <a:r>
              <a:rPr lang="cs-CZ" altLang="cs-CZ" smtClean="0"/>
              <a:t>Hanojské věže</a:t>
            </a: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762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Quick Sort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eaLnBrk="1" hangingPunct="1"/>
            <a:r>
              <a:rPr lang="cs-CZ" altLang="cs-CZ" smtClean="0"/>
              <a:t>nejrychlejší algoritmus řazení</a:t>
            </a:r>
          </a:p>
          <a:p>
            <a:pPr eaLnBrk="1" hangingPunct="1"/>
            <a:r>
              <a:rPr lang="cs-CZ" altLang="cs-CZ" smtClean="0"/>
              <a:t>založen na technice řešení problémů </a:t>
            </a:r>
            <a:r>
              <a:rPr lang="cs-CZ" altLang="cs-CZ" i="1" smtClean="0">
                <a:solidFill>
                  <a:schemeClr val="accent2"/>
                </a:solidFill>
              </a:rPr>
              <a:t>rozděl a panuj</a:t>
            </a:r>
            <a:r>
              <a:rPr lang="cs-CZ" altLang="cs-CZ" i="1" smtClean="0"/>
              <a:t> (divide and conquer)</a:t>
            </a:r>
          </a:p>
          <a:p>
            <a:pPr lvl="1" eaLnBrk="1" hangingPunct="1"/>
            <a:r>
              <a:rPr lang="cs-CZ" altLang="cs-CZ" smtClean="0"/>
              <a:t>oblast řešení se rozdělí na dvě (stejně) velké oblasti, vyřeší se na každé polovině zvlášť a spojí se do výsledného řešení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Aplikace</a:t>
            </a:r>
            <a:r>
              <a:rPr lang="cs-CZ" altLang="cs-CZ" smtClean="0"/>
              <a:t> rozděl a panuj na Quick-Sort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smtClean="0"/>
              <a:t>Vyber pivot – prvek ve středu pole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smtClean="0"/>
              <a:t>Přeskup pole – prvky menší než pivot  přesuň nalevo od něj, prvky větší než pivot přesuň napravo od něj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smtClean="0"/>
              <a:t>Seřaď část pole nalevo a napravo od pivota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altLang="cs-CZ" sz="28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mtClean="0"/>
              <a:t>řazení levé a pravé části pole se provádí stejnou technikou (výběr pivota,…) až k  části pole o délce 1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mtClean="0"/>
              <a:t>nelze naprogramovat jinak než </a:t>
            </a:r>
            <a:r>
              <a:rPr lang="cs-CZ" altLang="cs-CZ" b="1" i="1" u="sng" smtClean="0">
                <a:solidFill>
                  <a:schemeClr val="accent2"/>
                </a:solidFill>
              </a:rPr>
              <a:t>rekurzí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868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>
                <a:latin typeface="Courier New" panose="02070309020205020404" pitchFamily="49" charset="0"/>
              </a:rPr>
              <a:t>void</a:t>
            </a:r>
            <a:r>
              <a:rPr lang="cs-CZ" altLang="cs-CZ" sz="2000" smtClean="0">
                <a:latin typeface="Courier New" panose="02070309020205020404" pitchFamily="49" charset="0"/>
              </a:rPr>
              <a:t> Quick_sort(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l, 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r, 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*pole)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pivot,d,i,j;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</a:t>
            </a:r>
            <a:r>
              <a:rPr lang="cs-CZ" altLang="cs-CZ" sz="2000" b="1" smtClean="0">
                <a:latin typeface="Courier New" panose="02070309020205020404" pitchFamily="49" charset="0"/>
              </a:rPr>
              <a:t>if</a:t>
            </a:r>
            <a:r>
              <a:rPr lang="cs-CZ" altLang="cs-CZ" sz="2000" smtClean="0">
                <a:latin typeface="Courier New" panose="02070309020205020404" pitchFamily="49" charset="0"/>
              </a:rPr>
              <a:t> (l &lt; 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i = l; j = 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pivot = pole[(l+r)/2];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</a:t>
            </a:r>
            <a:r>
              <a:rPr lang="cs-CZ" altLang="cs-CZ" sz="2000" b="1" smtClean="0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 </a:t>
            </a:r>
            <a:r>
              <a:rPr lang="cs-CZ" altLang="cs-CZ" sz="2000" b="1" smtClean="0">
                <a:latin typeface="Courier New" panose="02070309020205020404" pitchFamily="49" charset="0"/>
              </a:rPr>
              <a:t>while</a:t>
            </a:r>
            <a:r>
              <a:rPr lang="cs-CZ" altLang="cs-CZ" sz="2000" smtClean="0"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 </a:t>
            </a:r>
            <a:r>
              <a:rPr lang="cs-CZ" altLang="cs-CZ" sz="2000" b="1" smtClean="0">
                <a:latin typeface="Courier New" panose="02070309020205020404" pitchFamily="49" charset="0"/>
              </a:rPr>
              <a:t>while</a:t>
            </a:r>
            <a:r>
              <a:rPr lang="cs-CZ" altLang="cs-CZ" sz="2000" smtClean="0"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 </a:t>
            </a:r>
            <a:r>
              <a:rPr lang="cs-CZ" altLang="cs-CZ" sz="2000" b="1" smtClean="0">
                <a:latin typeface="Courier New" panose="02070309020205020404" pitchFamily="49" charset="0"/>
              </a:rPr>
              <a:t>if</a:t>
            </a:r>
            <a:r>
              <a:rPr lang="cs-CZ" altLang="cs-CZ" sz="2000" smtClean="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               pole[i] = pole[j];  pole[j] = d;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</a:t>
            </a:r>
            <a:r>
              <a:rPr lang="cs-CZ" altLang="cs-CZ" sz="2000" b="1" smtClean="0">
                <a:latin typeface="Courier New" panose="02070309020205020404" pitchFamily="49" charset="0"/>
              </a:rPr>
              <a:t>while</a:t>
            </a:r>
            <a:r>
              <a:rPr lang="cs-CZ" altLang="cs-CZ" sz="2000" smtClean="0">
                <a:latin typeface="Courier New" panose="02070309020205020404" pitchFamily="49" charset="0"/>
              </a:rPr>
              <a:t> (i &lt; j);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Quick_sort(l,j-1,pole);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 Quick_sort(i+1,r,pole);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cs-CZ" altLang="cs-CZ" smtClean="0"/>
              <a:t>volání funkce</a:t>
            </a:r>
          </a:p>
          <a:p>
            <a:pPr lvl="1" eaLnBrk="1" hangingPunct="1">
              <a:buFontTx/>
              <a:buNone/>
            </a:pPr>
            <a:r>
              <a:rPr lang="cs-CZ" altLang="cs-CZ" smtClean="0">
                <a:latin typeface="Courier New" panose="02070309020205020404" pitchFamily="49" charset="0"/>
              </a:rPr>
              <a:t>Quick_sort(0,n-1,pole);</a:t>
            </a:r>
          </a:p>
          <a:p>
            <a:pPr eaLnBrk="1" hangingPunct="1"/>
            <a:r>
              <a:rPr lang="cs-CZ" altLang="cs-CZ" smtClean="0"/>
              <a:t>nejrychlejší algoritmus řazení, složitost </a:t>
            </a:r>
            <a:r>
              <a:rPr lang="cs-CZ" altLang="cs-CZ" b="1" smtClean="0">
                <a:solidFill>
                  <a:srgbClr val="FF3300"/>
                </a:solidFill>
              </a:rPr>
              <a:t>O(nlog</a:t>
            </a:r>
            <a:r>
              <a:rPr lang="cs-CZ" altLang="cs-CZ" b="1" baseline="-25000" smtClean="0">
                <a:solidFill>
                  <a:srgbClr val="FF3300"/>
                </a:solidFill>
              </a:rPr>
              <a:t>2</a:t>
            </a:r>
            <a:r>
              <a:rPr lang="cs-CZ" altLang="cs-CZ" b="1" smtClean="0">
                <a:solidFill>
                  <a:srgbClr val="FF3300"/>
                </a:solidFill>
              </a:rPr>
              <a:t>n)</a:t>
            </a:r>
          </a:p>
          <a:p>
            <a:pPr eaLnBrk="1" hangingPunct="1"/>
            <a:endParaRPr lang="cs-CZ" altLang="cs-CZ" b="1" smtClean="0">
              <a:solidFill>
                <a:srgbClr val="FF3300"/>
              </a:solidFill>
            </a:endParaRPr>
          </a:p>
          <a:p>
            <a:pPr eaLnBrk="1" hangingPunct="1"/>
            <a:r>
              <a:rPr lang="cs-CZ" altLang="cs-CZ" smtClean="0"/>
              <a:t>poznámka: často se při řazení nepřehazují prvky, ale vytváří se  </a:t>
            </a:r>
            <a:r>
              <a:rPr lang="cs-CZ" altLang="cs-CZ" i="1" smtClean="0"/>
              <a:t>pole indexů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Vyhledávání binárním půlením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rgbClr val="FF0000"/>
                </a:solidFill>
              </a:rPr>
              <a:t>používá se při vyhledávání v poli, kde jsou prvky seřazeny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princip: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porovnám hledaný prvek </a:t>
            </a:r>
            <a:r>
              <a:rPr lang="cs-CZ" altLang="cs-CZ" sz="2400" dirty="0" smtClean="0">
                <a:latin typeface="Courier New" panose="02070309020205020404" pitchFamily="49" charset="0"/>
              </a:rPr>
              <a:t>x</a:t>
            </a:r>
            <a:r>
              <a:rPr lang="cs-CZ" altLang="cs-CZ" sz="2400" dirty="0" smtClean="0"/>
              <a:t> s prvkem uprostřed pole </a:t>
            </a:r>
            <a:r>
              <a:rPr lang="cs-CZ" altLang="cs-CZ" sz="2400" dirty="0" smtClean="0">
                <a:latin typeface="Courier New" panose="02070309020205020404" pitchFamily="49" charset="0"/>
              </a:rPr>
              <a:t>pole[i]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dojde-li ke shodě, prvek je nalezen; je-li x&lt;pole[i], pokračuji v hledání v levé polovině pole bin. půlením, je-li x&gt;pole[i], pokračuji v hledání v pravé polovině pole bin. půlením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vyhledávání končí neúspěchem, je-li prohledávaná část pole prázdná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ChangeArrowheads="1"/>
          </p:cNvSpPr>
          <p:nvPr/>
        </p:nvSpPr>
        <p:spPr bwMode="auto">
          <a:xfrm>
            <a:off x="2773363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4211" name="Rectangle 5"/>
          <p:cNvSpPr>
            <a:spLocks noChangeArrowheads="1"/>
          </p:cNvSpPr>
          <p:nvPr/>
        </p:nvSpPr>
        <p:spPr bwMode="auto">
          <a:xfrm>
            <a:off x="3492500" y="41481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4212" name="Rectangle 6"/>
          <p:cNvSpPr>
            <a:spLocks noChangeArrowheads="1"/>
          </p:cNvSpPr>
          <p:nvPr/>
        </p:nvSpPr>
        <p:spPr bwMode="auto">
          <a:xfrm>
            <a:off x="4213225" y="41481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4213" name="Rectangle 7"/>
          <p:cNvSpPr>
            <a:spLocks noChangeArrowheads="1"/>
          </p:cNvSpPr>
          <p:nvPr/>
        </p:nvSpPr>
        <p:spPr bwMode="auto">
          <a:xfrm>
            <a:off x="4932363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4214" name="Rectangle 8"/>
          <p:cNvSpPr>
            <a:spLocks noChangeArrowheads="1"/>
          </p:cNvSpPr>
          <p:nvPr/>
        </p:nvSpPr>
        <p:spPr bwMode="auto">
          <a:xfrm>
            <a:off x="5653088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4215" name="Text Box 10"/>
          <p:cNvSpPr txBox="1">
            <a:spLocks noChangeArrowheads="1"/>
          </p:cNvSpPr>
          <p:nvPr/>
        </p:nvSpPr>
        <p:spPr bwMode="auto">
          <a:xfrm>
            <a:off x="2771775" y="37099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4216" name="Text Box 11"/>
          <p:cNvSpPr txBox="1">
            <a:spLocks noChangeArrowheads="1"/>
          </p:cNvSpPr>
          <p:nvPr/>
        </p:nvSpPr>
        <p:spPr bwMode="auto">
          <a:xfrm>
            <a:off x="3492500" y="37163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4217" name="Text Box 12"/>
          <p:cNvSpPr txBox="1">
            <a:spLocks noChangeArrowheads="1"/>
          </p:cNvSpPr>
          <p:nvPr/>
        </p:nvSpPr>
        <p:spPr bwMode="auto">
          <a:xfrm>
            <a:off x="4211638" y="37099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4218" name="Text Box 13"/>
          <p:cNvSpPr txBox="1">
            <a:spLocks noChangeArrowheads="1"/>
          </p:cNvSpPr>
          <p:nvPr/>
        </p:nvSpPr>
        <p:spPr bwMode="auto">
          <a:xfrm>
            <a:off x="4932363" y="37163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4219" name="Text Box 14"/>
          <p:cNvSpPr txBox="1">
            <a:spLocks noChangeArrowheads="1"/>
          </p:cNvSpPr>
          <p:nvPr/>
        </p:nvSpPr>
        <p:spPr bwMode="auto">
          <a:xfrm>
            <a:off x="5651500" y="37163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4220" name="Line 16"/>
          <p:cNvSpPr>
            <a:spLocks noChangeShapeType="1"/>
          </p:cNvSpPr>
          <p:nvPr/>
        </p:nvSpPr>
        <p:spPr bwMode="auto">
          <a:xfrm>
            <a:off x="4572000" y="3284538"/>
            <a:ext cx="0" cy="431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1" name="Line 18"/>
          <p:cNvSpPr>
            <a:spLocks noChangeShapeType="1"/>
          </p:cNvSpPr>
          <p:nvPr/>
        </p:nvSpPr>
        <p:spPr bwMode="auto">
          <a:xfrm flipH="1" flipV="1">
            <a:off x="3132138" y="50847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2" name="Line 22"/>
          <p:cNvSpPr>
            <a:spLocks noChangeShapeType="1"/>
          </p:cNvSpPr>
          <p:nvPr/>
        </p:nvSpPr>
        <p:spPr bwMode="auto">
          <a:xfrm flipH="1" flipV="1">
            <a:off x="6011863" y="50847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3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4224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4225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4226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4227" name="Text Box 42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4228" name="Text Box 43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4229" name="Text Box 44"/>
          <p:cNvSpPr txBox="1">
            <a:spLocks noChangeArrowheads="1"/>
          </p:cNvSpPr>
          <p:nvPr/>
        </p:nvSpPr>
        <p:spPr bwMode="auto">
          <a:xfrm>
            <a:off x="2916238" y="57324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4230" name="Text Box 45"/>
          <p:cNvSpPr txBox="1">
            <a:spLocks noChangeArrowheads="1"/>
          </p:cNvSpPr>
          <p:nvPr/>
        </p:nvSpPr>
        <p:spPr bwMode="auto">
          <a:xfrm>
            <a:off x="5795963" y="57070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4231" name="Text Box 46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4232" name="Text Box 47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4233" name="Text Box 48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4234" name="Text Box 49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4235" name="Rectangle 50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773363" y="4154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492500" y="4154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4213225" y="4154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932363" y="4154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5653088" y="4154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771775" y="37163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492500" y="37226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4211638" y="37163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4932363" y="37226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5651500" y="37226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5244" name="Line 13"/>
          <p:cNvSpPr>
            <a:spLocks noChangeShapeType="1"/>
          </p:cNvSpPr>
          <p:nvPr/>
        </p:nvSpPr>
        <p:spPr bwMode="auto">
          <a:xfrm flipH="1" flipV="1">
            <a:off x="3132138" y="509111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5" name="Line 14"/>
          <p:cNvSpPr>
            <a:spLocks noChangeShapeType="1"/>
          </p:cNvSpPr>
          <p:nvPr/>
        </p:nvSpPr>
        <p:spPr bwMode="auto">
          <a:xfrm flipH="1" flipV="1">
            <a:off x="5292725" y="509111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6" name="Text Box 15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5247" name="Text Box 16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5248" name="Text Box 17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5249" name="Text Box 18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5250" name="Text Box 19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5251" name="Text Box 20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5252" name="Text Box 21"/>
          <p:cNvSpPr txBox="1">
            <a:spLocks noChangeArrowheads="1"/>
          </p:cNvSpPr>
          <p:nvPr/>
        </p:nvSpPr>
        <p:spPr bwMode="auto">
          <a:xfrm>
            <a:off x="2916238" y="573881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5253" name="Text Box 22"/>
          <p:cNvSpPr txBox="1">
            <a:spLocks noChangeArrowheads="1"/>
          </p:cNvSpPr>
          <p:nvPr/>
        </p:nvSpPr>
        <p:spPr bwMode="auto">
          <a:xfrm>
            <a:off x="5076825" y="571341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5254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5255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5256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5257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5258" name="Rectangle 27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2773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492500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213225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932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5653088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2771775" y="36861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492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4211638" y="36861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4932363" y="36925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5651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 flipH="1" flipV="1">
            <a:off x="3132138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 flipH="1" flipV="1">
            <a:off x="529272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6274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6275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6276" name="Text Box 20"/>
          <p:cNvSpPr txBox="1">
            <a:spLocks noChangeArrowheads="1"/>
          </p:cNvSpPr>
          <p:nvPr/>
        </p:nvSpPr>
        <p:spPr bwMode="auto">
          <a:xfrm>
            <a:off x="2916238" y="57086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6277" name="Text Box 21"/>
          <p:cNvSpPr txBox="1">
            <a:spLocks noChangeArrowheads="1"/>
          </p:cNvSpPr>
          <p:nvPr/>
        </p:nvSpPr>
        <p:spPr bwMode="auto">
          <a:xfrm>
            <a:off x="5076825" y="56832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6278" name="Arc 22"/>
          <p:cNvSpPr>
            <a:spLocks/>
          </p:cNvSpPr>
          <p:nvPr/>
        </p:nvSpPr>
        <p:spPr bwMode="auto">
          <a:xfrm>
            <a:off x="3059113" y="3044825"/>
            <a:ext cx="2151062" cy="504825"/>
          </a:xfrm>
          <a:custGeom>
            <a:avLst/>
            <a:gdLst>
              <a:gd name="T0" fmla="*/ 0 w 41359"/>
              <a:gd name="T1" fmla="*/ 2147483646 h 21600"/>
              <a:gd name="T2" fmla="*/ 2147483646 w 41359"/>
              <a:gd name="T3" fmla="*/ 2147483646 h 21600"/>
              <a:gd name="T4" fmla="*/ 2147483646 w 4135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359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</a:path>
              <a:path w="41359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6281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6282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6283" name="Rectangle 27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if</a:t>
            </a: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2773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3492500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4213225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932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5653088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2771775" y="36861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492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4211638" y="36861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4932363" y="36925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5651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H="1" flipV="1">
            <a:off x="3132138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H="1" flipV="1">
            <a:off x="529272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2916238" y="57086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5076825" y="56832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7302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7303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7304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7305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7306" name="Rectangle 27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(i &lt; j);</a:t>
            </a:r>
            <a:endParaRPr lang="en-US" altLang="cs-CZ" sz="1600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773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492500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213225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932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5653088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771775" y="36861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3492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4211638" y="36861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4932363" y="36925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5651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 flipH="1" flipV="1">
            <a:off x="3132138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 flipH="1" flipV="1">
            <a:off x="529272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2916238" y="57086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5076825" y="56832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8330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773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3492500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213225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4932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5653088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2771775" y="36861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492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4211638" y="36861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4932363" y="36925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5651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 flipH="1" flipV="1">
            <a:off x="385127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 flipH="1" flipV="1">
            <a:off x="529272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3635375" y="57086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5076825" y="56832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773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492500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4213225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4932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5653088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771775" y="36861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492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211638" y="36861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4932363" y="36925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5651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H="1" flipV="1">
            <a:off x="385127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 flipH="1" flipV="1">
            <a:off x="529272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3635375" y="57086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5076825" y="56832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0377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773363" y="4083050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492500" y="4083050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4213225" y="4083050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4932363" y="4083050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653088" y="4083050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771775" y="3644900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492500" y="3651250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4211638" y="3644900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4932363" y="3651250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5651500" y="3651250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H="1" flipV="1">
            <a:off x="3851275" y="5019675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H="1" flipV="1">
            <a:off x="4572000" y="5019675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3635375" y="56673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4356100" y="56419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1401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1402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773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492500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213225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32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5653088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71775" y="37576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492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211638" y="37576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4932363" y="37639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5651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 flipH="1" flipV="1">
            <a:off x="3851275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 flipH="1" flipV="1">
            <a:off x="4572000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3635375" y="57800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4356100" y="57546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2422" name="Arc 22"/>
          <p:cNvSpPr>
            <a:spLocks/>
          </p:cNvSpPr>
          <p:nvPr/>
        </p:nvSpPr>
        <p:spPr bwMode="auto">
          <a:xfrm>
            <a:off x="3779838" y="3116263"/>
            <a:ext cx="792162" cy="504825"/>
          </a:xfrm>
          <a:custGeom>
            <a:avLst/>
            <a:gdLst>
              <a:gd name="T0" fmla="*/ 0 w 41359"/>
              <a:gd name="T1" fmla="*/ 2147483646 h 21600"/>
              <a:gd name="T2" fmla="*/ 2147483646 w 41359"/>
              <a:gd name="T3" fmla="*/ 2147483646 h 21600"/>
              <a:gd name="T4" fmla="*/ 2147483646 w 4135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359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</a:path>
              <a:path w="41359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423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2424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2425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2427" name="Rectangle 27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if</a:t>
            </a: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773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3492500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213225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4932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5653088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2771775" y="37576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3492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4211638" y="37576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4932363" y="37639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5651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 flipH="1" flipV="1">
            <a:off x="3851275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H="1" flipV="1">
            <a:off x="4572000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3440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3635375" y="57800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3445" name="Text Box 21"/>
          <p:cNvSpPr txBox="1">
            <a:spLocks noChangeArrowheads="1"/>
          </p:cNvSpPr>
          <p:nvPr/>
        </p:nvSpPr>
        <p:spPr bwMode="auto">
          <a:xfrm>
            <a:off x="4356100" y="57546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3446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3447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3448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3449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3450" name="Rectangle 27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(pole[i]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(pole[j]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pole[i];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pole[i] = pole[j];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pole[j]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(i &lt; j)</a:t>
            </a:r>
            <a:r>
              <a:rPr lang="cs-CZ" altLang="cs-CZ" sz="1600">
                <a:latin typeface="Courier New" panose="02070309020205020404" pitchFamily="49" charset="0"/>
              </a:rPr>
              <a:t>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4861</Words>
  <Application>Microsoft Office PowerPoint</Application>
  <PresentationFormat>Předvádění na obrazovce (4:3)</PresentationFormat>
  <Paragraphs>1569</Paragraphs>
  <Slides>118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118</vt:i4>
      </vt:variant>
    </vt:vector>
  </HeadingPairs>
  <TitlesOfParts>
    <vt:vector size="125" baseType="lpstr">
      <vt:lpstr>Malgun Gothic</vt:lpstr>
      <vt:lpstr>Arial</vt:lpstr>
      <vt:lpstr>Courier New</vt:lpstr>
      <vt:lpstr>Symbol</vt:lpstr>
      <vt:lpstr>Times New Roman</vt:lpstr>
      <vt:lpstr>Default Design</vt:lpstr>
      <vt:lpstr>Rovnice</vt:lpstr>
      <vt:lpstr>Algoritmy vyhledávání a řazení</vt:lpstr>
      <vt:lpstr>Sekvenční vyhledávání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Vyhledávání binárním půlením</vt:lpstr>
      <vt:lpstr>Prezentace aplikace PowerPoint</vt:lpstr>
      <vt:lpstr>Prezentace aplikace PowerPoint</vt:lpstr>
      <vt:lpstr>Prezentace aplikace PowerPoint</vt:lpstr>
      <vt:lpstr>Hodnocení algoritmů</vt:lpstr>
      <vt:lpstr>Hodnocení algoritmů</vt:lpstr>
      <vt:lpstr>Hodnocení algoritmů</vt:lpstr>
      <vt:lpstr>Hodnocení algoritmů</vt:lpstr>
      <vt:lpstr>Hodnocení algoritmů</vt:lpstr>
      <vt:lpstr>Hodnocení algoritmů</vt:lpstr>
      <vt:lpstr>Hodnocení algoritmů</vt:lpstr>
      <vt:lpstr>Prezentace aplikace PowerPoint</vt:lpstr>
      <vt:lpstr>Prezentace aplikace PowerPoint</vt:lpstr>
      <vt:lpstr>Prezentace aplikace PowerPoint</vt:lpstr>
      <vt:lpstr>Řazení</vt:lpstr>
      <vt:lpstr>Řazení zatřiďováním</vt:lpstr>
      <vt:lpstr>Řazení výběrem maximálního (minimálního) prvku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Řazení záměnou (bublinkové řazení) (Bubble Sort)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Jaká je složitost algoritmu Hanojské věže? </vt:lpstr>
      <vt:lpstr>Prezentace aplikace PowerPoint</vt:lpstr>
      <vt:lpstr>Příklad NP problémů</vt:lpstr>
      <vt:lpstr>Quick Sort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Mergesort (řazení slučováním)</vt:lpstr>
      <vt:lpstr>Mergesort</vt:lpstr>
      <vt:lpstr>Mergesort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Poznámky ke složitostem</vt:lpstr>
      <vt:lpstr>Poznámky ke složitostem</vt:lpstr>
      <vt:lpstr>Poznámky ke složitostem</vt:lpstr>
      <vt:lpstr>Poznámky ke složitostem</vt:lpstr>
    </vt:vector>
  </TitlesOfParts>
  <Company>FD CVUT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Algoritmy vyhledávání a řazení</dc:title>
  <dc:creator>fabera</dc:creator>
  <cp:lastModifiedBy>KancelarTP13</cp:lastModifiedBy>
  <cp:revision>115</cp:revision>
  <dcterms:created xsi:type="dcterms:W3CDTF">2005-03-17T11:57:23Z</dcterms:created>
  <dcterms:modified xsi:type="dcterms:W3CDTF">2021-04-05T20:23:21Z</dcterms:modified>
</cp:coreProperties>
</file>