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70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4" r:id="rId17"/>
    <p:sldId id="325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27" r:id="rId28"/>
    <p:sldId id="323" r:id="rId29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1" autoAdjust="0"/>
  </p:normalViewPr>
  <p:slideViewPr>
    <p:cSldViewPr>
      <p:cViewPr varScale="1">
        <p:scale>
          <a:sx n="64" d="100"/>
          <a:sy n="6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69314-106C-449E-8CFD-A07240340E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0969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2F964-A3A9-422F-8C45-6A36BE25B90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8004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E021A-312C-401E-A04D-14616289109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88886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E8AD-4B46-4E3E-BFF5-A8926ED8B1C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2535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C1F8-2045-40E8-B50F-4672FDED0BC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0918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A2841-057A-4055-BAE1-33698709B6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0689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291D4-6B96-40C0-B66B-73AA372A53A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1285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CD63B-67D5-4DB9-8E1C-700944719B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0174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6876-324B-4DE7-980B-6F0E9111CA2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698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3F401-4300-48F7-B9E2-0531B032FF4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1001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E5F97-81CB-4468-B3B7-7B30E6B1D4B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3659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C17D-BCAB-4F77-8244-311004DD4E2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9693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95E31-501E-4283-9AAC-EEC7C78D6B8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63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E97E7F0-CDCF-4689-8D10-BBC5C4A27C7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146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b="1" dirty="0" smtClean="0"/>
              <a:t>Rekurze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587375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Aplikace</a:t>
            </a:r>
          </a:p>
        </p:txBody>
      </p:sp>
    </p:spTree>
    <p:extLst>
      <p:ext uri="{BB962C8B-B14F-4D97-AF65-F5344CB8AC3E}">
        <p14:creationId xmlns:p14="http://schemas.microsoft.com/office/powerpoint/2010/main" val="28414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6" name="Oval 30"/>
          <p:cNvSpPr>
            <a:spLocks noChangeArrowheads="1"/>
          </p:cNvSpPr>
          <p:nvPr/>
        </p:nvSpPr>
        <p:spPr bwMode="auto">
          <a:xfrm>
            <a:off x="2806700" y="4725988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0207" name="Oval 31"/>
          <p:cNvSpPr>
            <a:spLocks noChangeArrowheads="1"/>
          </p:cNvSpPr>
          <p:nvPr/>
        </p:nvSpPr>
        <p:spPr bwMode="auto">
          <a:xfrm>
            <a:off x="5795963" y="3970338"/>
            <a:ext cx="468312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0" name="Oval 30"/>
          <p:cNvSpPr>
            <a:spLocks noChangeArrowheads="1"/>
          </p:cNvSpPr>
          <p:nvPr/>
        </p:nvSpPr>
        <p:spPr bwMode="auto">
          <a:xfrm>
            <a:off x="2806700" y="4725988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8851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4" name="Oval 30"/>
          <p:cNvSpPr>
            <a:spLocks noChangeArrowheads="1"/>
          </p:cNvSpPr>
          <p:nvPr/>
        </p:nvSpPr>
        <p:spPr bwMode="auto">
          <a:xfrm>
            <a:off x="3779838" y="472440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78" name="Oval 30"/>
          <p:cNvSpPr>
            <a:spLocks noChangeArrowheads="1"/>
          </p:cNvSpPr>
          <p:nvPr/>
        </p:nvSpPr>
        <p:spPr bwMode="auto">
          <a:xfrm>
            <a:off x="3779838" y="472440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3279" name="Oval 31"/>
          <p:cNvSpPr>
            <a:spLocks noChangeArrowheads="1"/>
          </p:cNvSpPr>
          <p:nvPr/>
        </p:nvSpPr>
        <p:spPr bwMode="auto">
          <a:xfrm>
            <a:off x="5795963" y="396875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02" name="Oval 30"/>
          <p:cNvSpPr>
            <a:spLocks noChangeArrowheads="1"/>
          </p:cNvSpPr>
          <p:nvPr/>
        </p:nvSpPr>
        <p:spPr bwMode="auto">
          <a:xfrm>
            <a:off x="3779838" y="472440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auto">
          <a:xfrm>
            <a:off x="5795963" y="396875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4304" name="Oval 32"/>
          <p:cNvSpPr>
            <a:spLocks noChangeArrowheads="1"/>
          </p:cNvSpPr>
          <p:nvPr/>
        </p:nvSpPr>
        <p:spPr bwMode="auto">
          <a:xfrm>
            <a:off x="2808288" y="321310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81923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26" name="Oval 30"/>
          <p:cNvSpPr>
            <a:spLocks noChangeArrowheads="1"/>
          </p:cNvSpPr>
          <p:nvPr/>
        </p:nvSpPr>
        <p:spPr bwMode="auto">
          <a:xfrm>
            <a:off x="3779838" y="472440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5327" name="Oval 31"/>
          <p:cNvSpPr>
            <a:spLocks noChangeArrowheads="1"/>
          </p:cNvSpPr>
          <p:nvPr/>
        </p:nvSpPr>
        <p:spPr bwMode="auto">
          <a:xfrm>
            <a:off x="5795963" y="396875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5328" name="Oval 32"/>
          <p:cNvSpPr>
            <a:spLocks noChangeArrowheads="1"/>
          </p:cNvSpPr>
          <p:nvPr/>
        </p:nvSpPr>
        <p:spPr bwMode="auto">
          <a:xfrm>
            <a:off x="2808288" y="3213100"/>
            <a:ext cx="468312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5329" name="Oval 33"/>
          <p:cNvSpPr>
            <a:spLocks noChangeArrowheads="1"/>
          </p:cNvSpPr>
          <p:nvPr/>
        </p:nvSpPr>
        <p:spPr bwMode="auto">
          <a:xfrm>
            <a:off x="4787900" y="2492375"/>
            <a:ext cx="468313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68300"/>
            <a:ext cx="2592288" cy="16922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Strom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prohledávaného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stavového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prostoru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44" y="152636"/>
            <a:ext cx="5338993" cy="648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musí být implementováno </a:t>
            </a:r>
            <a:r>
              <a:rPr lang="en-US" altLang="cs-CZ" dirty="0" smtClean="0">
                <a:solidFill>
                  <a:srgbClr val="FF0000"/>
                </a:solidFill>
              </a:rPr>
              <a:t>r</a:t>
            </a:r>
            <a:r>
              <a:rPr lang="cs-CZ" altLang="cs-CZ" dirty="0" err="1" smtClean="0">
                <a:solidFill>
                  <a:srgbClr val="FF0000"/>
                </a:solidFill>
              </a:rPr>
              <a:t>ekurzí</a:t>
            </a:r>
            <a:endParaRPr lang="en-US" altLang="cs-CZ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/>
              <a:t>nebo</a:t>
            </a:r>
            <a:endParaRPr lang="en-US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/>
              <a:t>prohledávání stavového prostoru</a:t>
            </a:r>
            <a:r>
              <a:rPr lang="en-US" altLang="cs-CZ" dirty="0" smtClean="0"/>
              <a:t> (</a:t>
            </a:r>
            <a:r>
              <a:rPr lang="cs-CZ" altLang="cs-CZ" dirty="0" smtClean="0"/>
              <a:t>prohledávání do hloubky</a:t>
            </a:r>
            <a:r>
              <a:rPr lang="en-US" altLang="cs-CZ" dirty="0" smtClean="0"/>
              <a:t>) </a:t>
            </a:r>
            <a:r>
              <a:rPr lang="cs-CZ" altLang="cs-CZ" dirty="0" smtClean="0"/>
              <a:t>cyklem musí být spojeno s použitím zásobníku</a:t>
            </a:r>
            <a:endParaRPr lang="en-US" altLang="cs-CZ" dirty="0" smtClean="0"/>
          </a:p>
          <a:p>
            <a:pPr marL="857250" lvl="1" indent="-457200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stavy jsou ukládány/vyzvedávány na/z zásobníku</a:t>
            </a:r>
            <a:endParaRPr lang="en-US" altLang="cs-CZ" dirty="0" smtClean="0"/>
          </a:p>
          <a:p>
            <a:pPr marL="857250" lvl="1" indent="-457200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cyklus končí, když je zásobník prázdný</a:t>
            </a:r>
          </a:p>
        </p:txBody>
      </p:sp>
    </p:spTree>
    <p:extLst>
      <p:ext uri="{BB962C8B-B14F-4D97-AF65-F5344CB8AC3E}">
        <p14:creationId xmlns:p14="http://schemas.microsoft.com/office/powerpoint/2010/main" val="41478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Hledání cest v bludišti</a:t>
            </a:r>
          </a:p>
        </p:txBody>
      </p:sp>
      <p:graphicFrame>
        <p:nvGraphicFramePr>
          <p:cNvPr id="19569" name="Group 113"/>
          <p:cNvGraphicFramePr>
            <a:graphicFrameLocks noGrp="1"/>
          </p:cNvGraphicFramePr>
          <p:nvPr>
            <p:ph idx="1"/>
          </p:nvPr>
        </p:nvGraphicFramePr>
        <p:xfrm>
          <a:off x="1692275" y="1916113"/>
          <a:ext cx="5986463" cy="3273426"/>
        </p:xfrm>
        <a:graphic>
          <a:graphicData uri="http://schemas.openxmlformats.org/drawingml/2006/table">
            <a:tbl>
              <a:tblPr/>
              <a:tblGrid>
                <a:gridCol w="1497013"/>
                <a:gridCol w="1497012"/>
                <a:gridCol w="1495425"/>
                <a:gridCol w="1497013"/>
              </a:tblGrid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78" name="Oval 115"/>
          <p:cNvSpPr>
            <a:spLocks noChangeArrowheads="1"/>
          </p:cNvSpPr>
          <p:nvPr/>
        </p:nvSpPr>
        <p:spPr bwMode="auto">
          <a:xfrm>
            <a:off x="2195513" y="44370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7379" name="Line 116"/>
          <p:cNvSpPr>
            <a:spLocks noChangeShapeType="1"/>
          </p:cNvSpPr>
          <p:nvPr/>
        </p:nvSpPr>
        <p:spPr bwMode="auto">
          <a:xfrm>
            <a:off x="2627313" y="4652963"/>
            <a:ext cx="12969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0" name="Line 117"/>
          <p:cNvSpPr>
            <a:spLocks noChangeShapeType="1"/>
          </p:cNvSpPr>
          <p:nvPr/>
        </p:nvSpPr>
        <p:spPr bwMode="auto">
          <a:xfrm>
            <a:off x="3924300" y="2492375"/>
            <a:ext cx="14398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1" name="Line 118"/>
          <p:cNvSpPr>
            <a:spLocks noChangeShapeType="1"/>
          </p:cNvSpPr>
          <p:nvPr/>
        </p:nvSpPr>
        <p:spPr bwMode="auto">
          <a:xfrm flipV="1">
            <a:off x="5364163" y="1628775"/>
            <a:ext cx="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2" name="Line 119"/>
          <p:cNvSpPr>
            <a:spLocks noChangeShapeType="1"/>
          </p:cNvSpPr>
          <p:nvPr/>
        </p:nvSpPr>
        <p:spPr bwMode="auto">
          <a:xfrm>
            <a:off x="5580063" y="2492375"/>
            <a:ext cx="14398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3" name="Line 120"/>
          <p:cNvSpPr>
            <a:spLocks noChangeShapeType="1"/>
          </p:cNvSpPr>
          <p:nvPr/>
        </p:nvSpPr>
        <p:spPr bwMode="auto">
          <a:xfrm>
            <a:off x="4211638" y="3573463"/>
            <a:ext cx="2808287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4" name="Line 121"/>
          <p:cNvSpPr>
            <a:spLocks noChangeShapeType="1"/>
          </p:cNvSpPr>
          <p:nvPr/>
        </p:nvSpPr>
        <p:spPr bwMode="auto">
          <a:xfrm>
            <a:off x="7019925" y="2492375"/>
            <a:ext cx="0" cy="10810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5" name="Line 122"/>
          <p:cNvSpPr>
            <a:spLocks noChangeShapeType="1"/>
          </p:cNvSpPr>
          <p:nvPr/>
        </p:nvSpPr>
        <p:spPr bwMode="auto">
          <a:xfrm flipH="1" flipV="1">
            <a:off x="5580063" y="1628775"/>
            <a:ext cx="0" cy="86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6" name="Line 123"/>
          <p:cNvSpPr>
            <a:spLocks noChangeShapeType="1"/>
          </p:cNvSpPr>
          <p:nvPr/>
        </p:nvSpPr>
        <p:spPr bwMode="auto">
          <a:xfrm flipH="1">
            <a:off x="3924300" y="2492375"/>
            <a:ext cx="0" cy="2160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7" name="Line 124"/>
          <p:cNvSpPr>
            <a:spLocks noChangeShapeType="1"/>
          </p:cNvSpPr>
          <p:nvPr/>
        </p:nvSpPr>
        <p:spPr bwMode="auto">
          <a:xfrm>
            <a:off x="2627313" y="4797425"/>
            <a:ext cx="15843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388" name="Line 125"/>
          <p:cNvSpPr>
            <a:spLocks noChangeShapeType="1"/>
          </p:cNvSpPr>
          <p:nvPr/>
        </p:nvSpPr>
        <p:spPr bwMode="auto">
          <a:xfrm>
            <a:off x="4211638" y="3573463"/>
            <a:ext cx="0" cy="12239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3600450"/>
          </a:xfrm>
        </p:spPr>
        <p:txBody>
          <a:bodyPr/>
          <a:lstStyle/>
          <a:p>
            <a:pPr eaLnBrk="1" hangingPunct="1"/>
            <a:r>
              <a:rPr lang="cs-CZ" altLang="cs-CZ" smtClean="0"/>
              <a:t>algoritmus s návratem (rekurzivní)</a:t>
            </a:r>
          </a:p>
          <a:p>
            <a:pPr lvl="1" eaLnBrk="1" hangingPunct="1"/>
            <a:r>
              <a:rPr lang="cs-CZ" altLang="cs-CZ" smtClean="0"/>
              <a:t>je-li to možné, v každé místnosti zkusím „jít na všechny“ světové strany do další místnosti</a:t>
            </a:r>
          </a:p>
          <a:p>
            <a:pPr lvl="1" eaLnBrk="1" hangingPunct="1"/>
            <a:r>
              <a:rPr lang="cs-CZ" altLang="cs-CZ" smtClean="0"/>
              <a:t>pokud jsem našel východ, vypíši cestu a vrátím se o krok zpět</a:t>
            </a:r>
          </a:p>
          <a:p>
            <a:pPr lvl="1" eaLnBrk="1" hangingPunct="1"/>
            <a:r>
              <a:rPr lang="cs-CZ" altLang="cs-CZ" smtClean="0"/>
              <a:t>vracím se o krok zpět, nemohu-li postoupit do další mísnosti (jsem v slepé uličče)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Aplikace rekurze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smtClean="0">
                <a:solidFill>
                  <a:srgbClr val="FF0000"/>
                </a:solidFill>
              </a:rPr>
              <a:t>Prohledávání s návratem (Backtracking)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používá se pro hledání všech řešení daného problému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princip: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řešení hledám po krocích, pokud je řešení nalezeno nebo nelze úlohu dále řešit, vrátím se o krok zpět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úlohy: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hledání všech cest v bludišti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problém rozmístění 8 dam na šachovnici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1223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>
                <a:solidFill>
                  <a:schemeClr val="accent2"/>
                </a:solidFill>
              </a:rPr>
              <a:t>Jak bude principiálně algoritmus vypadat?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Napišme jej v pseudokódu.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8207375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/>
              <a:t>Připomeňme si pravidla tvorby rekurzivní procedury: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altLang="cs-CZ" sz="2800"/>
              <a:t>podmínka ukončení rekurze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2800" i="1"/>
              <a:t>nalezení východu nebo slepá ulička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cs-CZ" altLang="cs-CZ" sz="2800"/>
              <a:t>zjednodušení problému v dalším kroku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2800" i="1"/>
              <a:t>postoupil jsem do další místnosti (nalezená cesta je o 1 krok delší)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jdi_do_mistnosti(kam)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(jsem_venku) { tiskni_cestu(); return;</a:t>
            </a:r>
            <a:r>
              <a:rPr lang="cs-CZ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if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(mohu_na_sever) jdi_do_mistnosti(sever);</a:t>
            </a:r>
          </a:p>
          <a:p>
            <a:pPr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if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(mohu_na_jih) jdi_do_mistnosti(jih);</a:t>
            </a:r>
          </a:p>
          <a:p>
            <a:pPr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if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(mohu_na_vychod) jdi_do_mistnosti(vychod);</a:t>
            </a:r>
          </a:p>
          <a:p>
            <a:pPr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if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(mohu_na_zapad) jdi_do_mistnosti(zapad);</a:t>
            </a:r>
          </a:p>
          <a:p>
            <a:pPr eaLnBrk="1" hangingPunct="1">
              <a:buFontTx/>
              <a:buNone/>
            </a:pPr>
            <a:r>
              <a:rPr lang="en-US" alt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cs-CZ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cs-CZ" smtClean="0"/>
              <a:t>Donald Knuth</a:t>
            </a:r>
          </a:p>
          <a:p>
            <a:pPr algn="ctr" eaLnBrk="1" hangingPunct="1">
              <a:buFontTx/>
              <a:buNone/>
            </a:pPr>
            <a:r>
              <a:rPr lang="en-US" altLang="cs-CZ" smtClean="0"/>
              <a:t>Data + Algorithms = Programs</a:t>
            </a:r>
            <a:endParaRPr lang="cs-CZ" altLang="cs-CZ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8313" y="3068638"/>
            <a:ext cx="80645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i="1">
                <a:solidFill>
                  <a:schemeClr val="accent2"/>
                </a:solidFill>
              </a:rPr>
              <a:t>R</a:t>
            </a:r>
            <a:r>
              <a:rPr lang="en-US" altLang="cs-CZ" i="1">
                <a:solidFill>
                  <a:schemeClr val="accent2"/>
                </a:solidFill>
              </a:rPr>
              <a:t>ozmys</a:t>
            </a:r>
            <a:r>
              <a:rPr lang="cs-CZ" altLang="cs-CZ" i="1">
                <a:solidFill>
                  <a:schemeClr val="accent2"/>
                </a:solidFill>
              </a:rPr>
              <a:t>líme si datové struktury 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i="1">
                <a:solidFill>
                  <a:schemeClr val="accent2"/>
                </a:solidFill>
              </a:rPr>
              <a:t>algoritmy nad nimi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mtClean="0"/>
              <a:t>r</a:t>
            </a:r>
            <a:r>
              <a:rPr lang="cs-CZ" altLang="cs-CZ" smtClean="0"/>
              <a:t>eprezentace bludiště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informace o velikosti – šířce a délce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dynamické dvourozměrné pole informací o místnostech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71550" y="2852738"/>
            <a:ext cx="662463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cs-CZ" altLang="cs-CZ">
                <a:latin typeface="Courier New" panose="02070309020205020404" pitchFamily="49" charset="0"/>
                <a:cs typeface="Courier New" panose="02070309020205020404" pitchFamily="49" charset="0"/>
              </a:rPr>
              <a:t> struct </a:t>
            </a:r>
            <a:endParaRPr lang="en-US" altLang="cs-CZ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b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cs-CZ">
                <a:latin typeface="Courier New" panose="02070309020205020404" pitchFamily="49" charset="0"/>
                <a:cs typeface="Courier New" panose="02070309020205020404" pitchFamily="49" charset="0"/>
              </a:rPr>
              <a:t> sirka, delka;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latin typeface="Courier New" panose="02070309020205020404" pitchFamily="49" charset="0"/>
                <a:cs typeface="Courier New" panose="02070309020205020404" pitchFamily="49" charset="0"/>
              </a:rPr>
              <a:t>  TMistnost **plocha;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cs-CZ">
                <a:latin typeface="Courier New" panose="02070309020205020404" pitchFamily="49" charset="0"/>
                <a:cs typeface="Courier New" panose="02070309020205020404" pitchFamily="49" charset="0"/>
              </a:rPr>
              <a:t>} TBludiste;</a:t>
            </a:r>
            <a:endParaRPr lang="cs-CZ" altLang="cs-CZ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/>
      <p:bldP spid="2560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1511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mtClean="0"/>
              <a:t>r</a:t>
            </a:r>
            <a:r>
              <a:rPr lang="cs-CZ" altLang="cs-CZ" smtClean="0"/>
              <a:t>eprezentace </a:t>
            </a:r>
            <a:r>
              <a:rPr lang="en-US" altLang="cs-CZ" smtClean="0"/>
              <a:t>m</a:t>
            </a:r>
            <a:r>
              <a:rPr lang="cs-CZ" altLang="cs-CZ" smtClean="0"/>
              <a:t>í</a:t>
            </a:r>
            <a:r>
              <a:rPr lang="en-US" altLang="cs-CZ" smtClean="0"/>
              <a:t>stnosti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informace o otevřenosti dveří na čtyři světové strany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288" y="2276475"/>
            <a:ext cx="80645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 enum </a:t>
            </a: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{ ZAVRENO=0,OTEVRENO=1} TStavDveri;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 struct </a:t>
            </a:r>
            <a:endParaRPr lang="en-US" altLang="cs-CZ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TStavDveri sever</a:t>
            </a: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TStavDveri jih</a:t>
            </a: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altLang="cs-CZ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  atd;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altLang="cs-CZ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} T</a:t>
            </a:r>
            <a:r>
              <a:rPr lang="cs-CZ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Mistnost</a:t>
            </a:r>
            <a:r>
              <a:rPr lang="en-US" altLang="cs-CZ" sz="20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cs-CZ" altLang="cs-CZ" sz="2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bldLvl="2"/>
      <p:bldP spid="266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7993063" cy="4392613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kam budu ukládat místnosti z nalezené cesty</a:t>
            </a:r>
          </a:p>
          <a:p>
            <a:pPr lvl="1" eaLnBrk="1" hangingPunct="1"/>
            <a:r>
              <a:rPr lang="cs-CZ" altLang="cs-CZ" sz="2400" smtClean="0"/>
              <a:t>nevím předem, jak bude cesta dlouhá</a:t>
            </a:r>
          </a:p>
          <a:p>
            <a:pPr lvl="1" eaLnBrk="1" hangingPunct="1"/>
            <a:r>
              <a:rPr lang="cs-CZ" altLang="cs-CZ" sz="2400" smtClean="0"/>
              <a:t>mám algoritmus s návratem, tj. při postupu do jiné místnosti potřebuji přidávat na konec cesty novou mísnost, při návratu ji z konce odebrat</a:t>
            </a:r>
          </a:p>
          <a:p>
            <a:pPr lvl="1" eaLnBrk="1" hangingPunct="1"/>
            <a:r>
              <a:rPr lang="cs-CZ" altLang="cs-CZ" sz="2400" smtClean="0"/>
              <a:t>nejlepší bude obousměrný spojový seznam</a:t>
            </a:r>
          </a:p>
          <a:p>
            <a:pPr eaLnBrk="1" hangingPunct="1"/>
            <a:r>
              <a:rPr lang="cs-CZ" altLang="cs-CZ" sz="2800" smtClean="0"/>
              <a:t>prevence proti cyklu</a:t>
            </a:r>
          </a:p>
          <a:p>
            <a:pPr lvl="1" eaLnBrk="1" hangingPunct="1"/>
            <a:r>
              <a:rPr lang="cs-CZ" altLang="cs-CZ" sz="2400" smtClean="0"/>
              <a:t>booleovké pole místností, které jsem navštívil</a:t>
            </a:r>
          </a:p>
          <a:p>
            <a:pPr lvl="1" eaLnBrk="1" hangingPunct="1"/>
            <a:r>
              <a:rPr lang="cs-CZ" altLang="cs-CZ" sz="2400" smtClean="0"/>
              <a:t>mohu doplnit o přímý test, abych nešel na tu světovou stranu v místnosti, ze které jsem přišel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cs-CZ" altLang="cs-CZ" smtClean="0"/>
              <a:t>hlavička rekurzivní procedury</a:t>
            </a:r>
          </a:p>
          <a:p>
            <a:pPr eaLnBrk="1" hangingPunct="1">
              <a:buFontTx/>
              <a:buNone/>
            </a:pPr>
            <a:endParaRPr lang="cs-CZ" altLang="cs-CZ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cs-CZ" altLang="cs-CZ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jdi_do_mistnosti(TBLudiste *bludiste,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TSvetStrany kam_jdu,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int x, int y,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TCesta *cesta);</a:t>
            </a:r>
          </a:p>
          <a:p>
            <a:pPr eaLnBrk="1" hangingPunct="1">
              <a:buFontTx/>
              <a:buNone/>
            </a:pPr>
            <a:endParaRPr lang="cs-CZ" altLang="cs-CZ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smtClean="0">
                <a:solidFill>
                  <a:srgbClr val="FF0000"/>
                </a:solidFill>
              </a:rPr>
              <a:t>Rozděl a panuj (Divide and Conquer)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používá se pro zjednodušení řešení složitého problému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princip: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 rozdělím prostor řešení na dva menší (pokud možno stejně velké) podprostory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vyřeším problém na každém podprostoru samostatně (stejnou technikou)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spojím obě řešení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úlohy: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Hanojské věže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řazení: QuickSort</a:t>
            </a:r>
          </a:p>
        </p:txBody>
      </p:sp>
    </p:spTree>
    <p:extLst>
      <p:ext uri="{BB962C8B-B14F-4D97-AF65-F5344CB8AC3E}">
        <p14:creationId xmlns:p14="http://schemas.microsoft.com/office/powerpoint/2010/main" val="317175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Úloha</a:t>
            </a:r>
            <a:endParaRPr lang="en-US" altLang="cs-CZ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	</a:t>
            </a:r>
            <a:r>
              <a:rPr lang="cs-CZ" altLang="cs-CZ" sz="2400" dirty="0" smtClean="0"/>
              <a:t>Kostka domina je tvořena dvěma poli. Každé z nich může být prázdné nebo může obsahovat jistý počet teček od 1 do 6. Kostky se skládají do řady tak, že vedle sebe stojící kostky musí sousedit stejnými poli; za kostkou s prázdným polem nelze dát další kostku.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Vstupem vašeho programu bude soubor se seznamem kostek domina, které máte k dispozici (na každém řádku bude dvojice čísel oddělená mezerou, představující počet teček). V seznamu se může opakovat i více stejných kostek. Zjistěte jakou nejdelší řadu lze z těchto kostek sestavit. Vytiskněte tuto řadu a její délku měřenou počtem kostek. Stačí jedno řešení.</a:t>
            </a:r>
          </a:p>
        </p:txBody>
      </p:sp>
      <p:grpSp>
        <p:nvGrpSpPr>
          <p:cNvPr id="16" name="Skupina 15"/>
          <p:cNvGrpSpPr/>
          <p:nvPr/>
        </p:nvGrpSpPr>
        <p:grpSpPr>
          <a:xfrm>
            <a:off x="2555776" y="3212976"/>
            <a:ext cx="1836204" cy="720080"/>
            <a:chOff x="2159732" y="2240868"/>
            <a:chExt cx="1836204" cy="720080"/>
          </a:xfrm>
        </p:grpSpPr>
        <p:sp>
          <p:nvSpPr>
            <p:cNvPr id="17" name="Obdélník 16"/>
            <p:cNvSpPr/>
            <p:nvPr/>
          </p:nvSpPr>
          <p:spPr>
            <a:xfrm>
              <a:off x="2159732" y="2240868"/>
              <a:ext cx="1836204" cy="72008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Přímá spojnice 17"/>
            <p:cNvCxnSpPr>
              <a:stCxn id="17" idx="0"/>
              <a:endCxn id="17" idx="2"/>
            </p:cNvCxnSpPr>
            <p:nvPr/>
          </p:nvCxnSpPr>
          <p:spPr>
            <a:xfrm>
              <a:off x="3077834" y="2240868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ál 18"/>
            <p:cNvSpPr/>
            <p:nvPr/>
          </p:nvSpPr>
          <p:spPr>
            <a:xfrm>
              <a:off x="2519772" y="2528900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ál 19"/>
            <p:cNvSpPr/>
            <p:nvPr/>
          </p:nvSpPr>
          <p:spPr>
            <a:xfrm>
              <a:off x="3239852" y="2708936"/>
              <a:ext cx="144000" cy="144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ál 20"/>
            <p:cNvSpPr/>
            <p:nvPr/>
          </p:nvSpPr>
          <p:spPr>
            <a:xfrm>
              <a:off x="3743924" y="2312876"/>
              <a:ext cx="144000" cy="144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680012" y="3212976"/>
            <a:ext cx="1836204" cy="720080"/>
            <a:chOff x="4283968" y="2240868"/>
            <a:chExt cx="1836204" cy="720080"/>
          </a:xfrm>
        </p:grpSpPr>
        <p:sp>
          <p:nvSpPr>
            <p:cNvPr id="23" name="Obdélník 22"/>
            <p:cNvSpPr/>
            <p:nvPr/>
          </p:nvSpPr>
          <p:spPr>
            <a:xfrm>
              <a:off x="4283968" y="2240868"/>
              <a:ext cx="1836204" cy="72008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Přímá spojnice 23"/>
            <p:cNvCxnSpPr>
              <a:stCxn id="23" idx="0"/>
              <a:endCxn id="23" idx="2"/>
            </p:cNvCxnSpPr>
            <p:nvPr/>
          </p:nvCxnSpPr>
          <p:spPr>
            <a:xfrm>
              <a:off x="5202070" y="2240868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ál 24"/>
            <p:cNvSpPr/>
            <p:nvPr/>
          </p:nvSpPr>
          <p:spPr>
            <a:xfrm>
              <a:off x="4427984" y="2708936"/>
              <a:ext cx="144000" cy="144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ál 25"/>
            <p:cNvSpPr/>
            <p:nvPr/>
          </p:nvSpPr>
          <p:spPr>
            <a:xfrm>
              <a:off x="4932056" y="2312876"/>
              <a:ext cx="144000" cy="144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ál 26"/>
            <p:cNvSpPr/>
            <p:nvPr/>
          </p:nvSpPr>
          <p:spPr>
            <a:xfrm>
              <a:off x="5364088" y="2708936"/>
              <a:ext cx="144000" cy="144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ál 27"/>
            <p:cNvSpPr/>
            <p:nvPr/>
          </p:nvSpPr>
          <p:spPr>
            <a:xfrm>
              <a:off x="5868160" y="2312876"/>
              <a:ext cx="144000" cy="144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ál 28"/>
            <p:cNvSpPr/>
            <p:nvPr/>
          </p:nvSpPr>
          <p:spPr>
            <a:xfrm>
              <a:off x="5616116" y="2528900"/>
              <a:ext cx="144016" cy="1440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 na šachovnici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úkol:</a:t>
            </a:r>
          </a:p>
          <a:p>
            <a:pPr lvl="1" eaLnBrk="1" hangingPunct="1"/>
            <a:r>
              <a:rPr lang="cs-CZ" altLang="cs-CZ" smtClean="0"/>
              <a:t>umístit 8 dam na šachovnici 8x8 polí, aby se vzájemně neohrožovaly</a:t>
            </a:r>
          </a:p>
          <a:p>
            <a:pPr eaLnBrk="1" hangingPunct="1"/>
            <a:r>
              <a:rPr lang="cs-CZ" altLang="cs-CZ" smtClean="0"/>
              <a:t>princip:</a:t>
            </a:r>
          </a:p>
          <a:p>
            <a:pPr lvl="1" eaLnBrk="1" hangingPunct="1"/>
            <a:r>
              <a:rPr lang="cs-CZ" altLang="cs-CZ" smtClean="0"/>
              <a:t>umístím dámu na první řádek na první sloupec, další dámu na druhý řádek na třetí sloupec atd., pokud nemohu další dámu umístit, provedu </a:t>
            </a:r>
            <a:r>
              <a:rPr lang="cs-CZ" altLang="cs-CZ" smtClean="0">
                <a:solidFill>
                  <a:srgbClr val="FF0000"/>
                </a:solidFill>
              </a:rPr>
              <a:t>návrat </a:t>
            </a:r>
            <a:r>
              <a:rPr lang="cs-CZ" altLang="cs-CZ" smtClean="0"/>
              <a:t>na předchozí řádek a dámu posunu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8110538" cy="496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demonstrace na 4 dámách na šachovnici 4x4</a:t>
            </a:r>
          </a:p>
        </p:txBody>
      </p:sp>
      <p:graphicFrame>
        <p:nvGraphicFramePr>
          <p:cNvPr id="69672" name="Group 40"/>
          <p:cNvGraphicFramePr>
            <a:graphicFrameLocks noGrp="1"/>
          </p:cNvGraphicFramePr>
          <p:nvPr>
            <p:ph sz="half" idx="2"/>
          </p:nvPr>
        </p:nvGraphicFramePr>
        <p:xfrm>
          <a:off x="2592388" y="2492375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63" name="Oval 41"/>
          <p:cNvSpPr>
            <a:spLocks noChangeArrowheads="1"/>
          </p:cNvSpPr>
          <p:nvPr/>
        </p:nvSpPr>
        <p:spPr bwMode="auto">
          <a:xfrm>
            <a:off x="2879725" y="4868863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1684" name="Group 4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6" name="Oval 31"/>
          <p:cNvSpPr>
            <a:spLocks noChangeArrowheads="1"/>
          </p:cNvSpPr>
          <p:nvPr/>
        </p:nvSpPr>
        <p:spPr bwMode="auto">
          <a:xfrm>
            <a:off x="2806700" y="4725988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5087" name="Oval 32"/>
          <p:cNvSpPr>
            <a:spLocks noChangeArrowheads="1"/>
          </p:cNvSpPr>
          <p:nvPr/>
        </p:nvSpPr>
        <p:spPr bwMode="auto">
          <a:xfrm>
            <a:off x="4786313" y="3970338"/>
            <a:ext cx="468312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2707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10" name="Oval 30"/>
          <p:cNvSpPr>
            <a:spLocks noChangeArrowheads="1"/>
          </p:cNvSpPr>
          <p:nvPr/>
        </p:nvSpPr>
        <p:spPr bwMode="auto">
          <a:xfrm>
            <a:off x="2806700" y="4725988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6111" name="Oval 31"/>
          <p:cNvSpPr>
            <a:spLocks noChangeArrowheads="1"/>
          </p:cNvSpPr>
          <p:nvPr/>
        </p:nvSpPr>
        <p:spPr bwMode="auto">
          <a:xfrm>
            <a:off x="4786313" y="3970338"/>
            <a:ext cx="468312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6112" name="Rectangle 33"/>
          <p:cNvSpPr>
            <a:spLocks noChangeArrowheads="1"/>
          </p:cNvSpPr>
          <p:nvPr/>
        </p:nvSpPr>
        <p:spPr bwMode="auto">
          <a:xfrm>
            <a:off x="2771775" y="3176588"/>
            <a:ext cx="3529013" cy="4683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6113" name="Text Box 34"/>
          <p:cNvSpPr txBox="1">
            <a:spLocks noChangeArrowheads="1"/>
          </p:cNvSpPr>
          <p:nvPr/>
        </p:nvSpPr>
        <p:spPr bwMode="auto">
          <a:xfrm>
            <a:off x="6840538" y="3860800"/>
            <a:ext cx="19446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další dámu nemohu umístit, provedu </a:t>
            </a:r>
            <a:r>
              <a:rPr lang="cs-CZ" altLang="cs-CZ" sz="1800" b="1">
                <a:solidFill>
                  <a:srgbClr val="000099"/>
                </a:solidFill>
              </a:rPr>
              <a:t>návrat</a:t>
            </a:r>
          </a:p>
        </p:txBody>
      </p:sp>
      <p:sp>
        <p:nvSpPr>
          <p:cNvPr id="46114" name="Line 35"/>
          <p:cNvSpPr>
            <a:spLocks noChangeShapeType="1"/>
          </p:cNvSpPr>
          <p:nvPr/>
        </p:nvSpPr>
        <p:spPr bwMode="auto">
          <a:xfrm flipH="1" flipV="1">
            <a:off x="6732588" y="3465513"/>
            <a:ext cx="719137" cy="3238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4" name="Oval 30"/>
          <p:cNvSpPr>
            <a:spLocks noChangeArrowheads="1"/>
          </p:cNvSpPr>
          <p:nvPr/>
        </p:nvSpPr>
        <p:spPr bwMode="auto">
          <a:xfrm>
            <a:off x="2806700" y="4725988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7135" name="Oval 31"/>
          <p:cNvSpPr>
            <a:spLocks noChangeArrowheads="1"/>
          </p:cNvSpPr>
          <p:nvPr/>
        </p:nvSpPr>
        <p:spPr bwMode="auto">
          <a:xfrm>
            <a:off x="5795963" y="3970338"/>
            <a:ext cx="468312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8" name="Oval 30"/>
          <p:cNvSpPr>
            <a:spLocks noChangeArrowheads="1"/>
          </p:cNvSpPr>
          <p:nvPr/>
        </p:nvSpPr>
        <p:spPr bwMode="auto">
          <a:xfrm>
            <a:off x="2806700" y="4725988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8159" name="Oval 31"/>
          <p:cNvSpPr>
            <a:spLocks noChangeArrowheads="1"/>
          </p:cNvSpPr>
          <p:nvPr/>
        </p:nvSpPr>
        <p:spPr bwMode="auto">
          <a:xfrm>
            <a:off x="5795963" y="3970338"/>
            <a:ext cx="468312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8160" name="Oval 32"/>
          <p:cNvSpPr>
            <a:spLocks noChangeArrowheads="1"/>
          </p:cNvSpPr>
          <p:nvPr/>
        </p:nvSpPr>
        <p:spPr bwMode="auto">
          <a:xfrm>
            <a:off x="3816350" y="3213100"/>
            <a:ext cx="468313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 8 dam</a:t>
            </a: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>
            <p:ph sz="half" idx="2"/>
          </p:nvPr>
        </p:nvGraphicFramePr>
        <p:xfrm>
          <a:off x="2519363" y="2349500"/>
          <a:ext cx="4038600" cy="2952752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2" name="Oval 30"/>
          <p:cNvSpPr>
            <a:spLocks noChangeArrowheads="1"/>
          </p:cNvSpPr>
          <p:nvPr/>
        </p:nvSpPr>
        <p:spPr bwMode="auto">
          <a:xfrm>
            <a:off x="2806700" y="4725988"/>
            <a:ext cx="468313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9183" name="Oval 31"/>
          <p:cNvSpPr>
            <a:spLocks noChangeArrowheads="1"/>
          </p:cNvSpPr>
          <p:nvPr/>
        </p:nvSpPr>
        <p:spPr bwMode="auto">
          <a:xfrm>
            <a:off x="5795963" y="3970338"/>
            <a:ext cx="468312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3816350" y="3213100"/>
            <a:ext cx="468313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2771775" y="2490788"/>
            <a:ext cx="3529013" cy="4683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6840538" y="3175000"/>
            <a:ext cx="19446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další dámu nemohu umístit, provedu </a:t>
            </a:r>
            <a:r>
              <a:rPr lang="cs-CZ" altLang="cs-CZ" sz="1800" b="1">
                <a:solidFill>
                  <a:srgbClr val="000099"/>
                </a:solidFill>
              </a:rPr>
              <a:t>návrat</a:t>
            </a:r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flipH="1" flipV="1">
            <a:off x="6732588" y="2779713"/>
            <a:ext cx="719137" cy="3238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594</Words>
  <Application>Microsoft Office PowerPoint</Application>
  <PresentationFormat>Předvádění na obrazovce (4:3)</PresentationFormat>
  <Paragraphs>124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Courier New</vt:lpstr>
      <vt:lpstr>Výchozí návrh</vt:lpstr>
      <vt:lpstr>Rekurze 2</vt:lpstr>
      <vt:lpstr>Aplikace rekurze</vt:lpstr>
      <vt:lpstr>Problém 8 dam na šachovnici</vt:lpstr>
      <vt:lpstr>Problém 8 dam</vt:lpstr>
      <vt:lpstr>Problém 8 dam</vt:lpstr>
      <vt:lpstr>Problém 8 dam</vt:lpstr>
      <vt:lpstr>Problém 8 dam</vt:lpstr>
      <vt:lpstr>Problém 8 dam</vt:lpstr>
      <vt:lpstr>Problém 8 dam</vt:lpstr>
      <vt:lpstr>Problém 8 dam</vt:lpstr>
      <vt:lpstr>Problém 8 dam</vt:lpstr>
      <vt:lpstr>Problém 8 dam</vt:lpstr>
      <vt:lpstr>Problém 8 dam</vt:lpstr>
      <vt:lpstr>Problém 8 dam</vt:lpstr>
      <vt:lpstr>Problém 8 dam</vt:lpstr>
      <vt:lpstr>Prezentace aplikace PowerPoint</vt:lpstr>
      <vt:lpstr>Prezentace aplikace PowerPoint</vt:lpstr>
      <vt:lpstr>Hledání cest v bludišti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Úloha</vt:lpstr>
    </vt:vector>
  </TitlesOfParts>
  <Company>FD ČVUT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Rekurze</dc:title>
  <dc:creator>fabera</dc:creator>
  <cp:lastModifiedBy>vitek</cp:lastModifiedBy>
  <cp:revision>110</cp:revision>
  <dcterms:created xsi:type="dcterms:W3CDTF">2006-10-31T12:29:52Z</dcterms:created>
  <dcterms:modified xsi:type="dcterms:W3CDTF">2021-04-08T10:42:23Z</dcterms:modified>
</cp:coreProperties>
</file>