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0"/>
  </p:notesMasterIdLst>
  <p:sldIdLst>
    <p:sldId id="256" r:id="rId2"/>
    <p:sldId id="261" r:id="rId3"/>
    <p:sldId id="262" r:id="rId4"/>
    <p:sldId id="263" r:id="rId5"/>
    <p:sldId id="324" r:id="rId6"/>
    <p:sldId id="311" r:id="rId7"/>
    <p:sldId id="312" r:id="rId8"/>
    <p:sldId id="313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0" r:id="rId17"/>
    <p:sldId id="274" r:id="rId18"/>
    <p:sldId id="299" r:id="rId19"/>
    <p:sldId id="300" r:id="rId20"/>
    <p:sldId id="301" r:id="rId21"/>
    <p:sldId id="275" r:id="rId22"/>
    <p:sldId id="276" r:id="rId23"/>
    <p:sldId id="279" r:id="rId24"/>
    <p:sldId id="325" r:id="rId25"/>
    <p:sldId id="285" r:id="rId26"/>
    <p:sldId id="326" r:id="rId27"/>
    <p:sldId id="327" r:id="rId28"/>
    <p:sldId id="277" r:id="rId29"/>
    <p:sldId id="329" r:id="rId30"/>
    <p:sldId id="328" r:id="rId31"/>
    <p:sldId id="330" r:id="rId32"/>
    <p:sldId id="331" r:id="rId33"/>
    <p:sldId id="332" r:id="rId34"/>
    <p:sldId id="333" r:id="rId35"/>
    <p:sldId id="280" r:id="rId36"/>
    <p:sldId id="334" r:id="rId37"/>
    <p:sldId id="335" r:id="rId38"/>
    <p:sldId id="336" r:id="rId39"/>
    <p:sldId id="281" r:id="rId40"/>
    <p:sldId id="283" r:id="rId41"/>
    <p:sldId id="282" r:id="rId42"/>
    <p:sldId id="284" r:id="rId43"/>
    <p:sldId id="288" r:id="rId44"/>
    <p:sldId id="289" r:id="rId45"/>
    <p:sldId id="297" r:id="rId46"/>
    <p:sldId id="298" r:id="rId47"/>
    <p:sldId id="290" r:id="rId48"/>
    <p:sldId id="358" r:id="rId49"/>
    <p:sldId id="347" r:id="rId50"/>
    <p:sldId id="348" r:id="rId51"/>
    <p:sldId id="349" r:id="rId52"/>
    <p:sldId id="350" r:id="rId53"/>
    <p:sldId id="302" r:id="rId54"/>
    <p:sldId id="303" r:id="rId55"/>
    <p:sldId id="304" r:id="rId56"/>
    <p:sldId id="295" r:id="rId57"/>
    <p:sldId id="351" r:id="rId58"/>
    <p:sldId id="318" r:id="rId59"/>
    <p:sldId id="319" r:id="rId60"/>
    <p:sldId id="320" r:id="rId61"/>
    <p:sldId id="321" r:id="rId62"/>
    <p:sldId id="322" r:id="rId63"/>
    <p:sldId id="352" r:id="rId64"/>
    <p:sldId id="353" r:id="rId65"/>
    <p:sldId id="354" r:id="rId66"/>
    <p:sldId id="355" r:id="rId67"/>
    <p:sldId id="356" r:id="rId68"/>
    <p:sldId id="357" r:id="rId69"/>
  </p:sldIdLst>
  <p:sldSz cx="9144000" cy="6858000" type="screen4x3"/>
  <p:notesSz cx="7099300" cy="10234613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10" autoAdjust="0"/>
    <p:restoredTop sz="91023" autoAdjust="0"/>
  </p:normalViewPr>
  <p:slideViewPr>
    <p:cSldViewPr>
      <p:cViewPr varScale="1">
        <p:scale>
          <a:sx n="67" d="100"/>
          <a:sy n="67" d="100"/>
        </p:scale>
        <p:origin x="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78ACEDD-DA21-43E7-AC7C-A1F9BFED537D}" type="datetimeFigureOut">
              <a:rPr lang="cs-CZ"/>
              <a:pPr>
                <a:defRPr/>
              </a:pPr>
              <a:t>14.04.2022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2932899-989C-4098-B754-559EDA66C9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95572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E81D72-A550-42AA-A034-9ABCD5AE4955}" type="slidenum">
              <a:rPr lang="cs-CZ" altLang="cs-CZ" sz="1200" smtClean="0"/>
              <a:pPr/>
              <a:t>26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1978580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D12EC5-E5EF-4539-96DA-E2BF04F6666A}" type="slidenum">
              <a:rPr lang="cs-CZ" altLang="cs-CZ" sz="1200" smtClean="0"/>
              <a:pPr/>
              <a:t>30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4179706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440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21F636-D068-404A-85EB-C6B349169604}" type="slidenum">
              <a:rPr lang="cs-CZ" altLang="cs-CZ" sz="1200" smtClean="0"/>
              <a:pPr/>
              <a:t>38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1881792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B1075-36EF-4A5A-AAFE-EEFE036CF23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496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0DF58-7AD0-44BD-98B9-65648B815C2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8935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89484-0F1C-43D9-B594-531BDD487B4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1546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A4D0F-CDF3-4CD6-9EC2-AA281FED8A9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477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D5C8B-8412-4885-A2DC-A2A5924AC59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91441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08130-A0CB-492C-B2B0-BCAA466C46B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722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DE933-85B6-4F33-BF14-AFEE1A147D2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7538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33012-B02D-43A8-A709-32C64B8864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33656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53E02-E636-493E-97A3-6339501C7FD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96492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03302-F764-453B-A21D-5BF683F5FF6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986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97756-C679-4A94-BED7-B572B06DE7B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2981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997F115-82B6-4055-99D9-C37B3787C9D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295400"/>
          </a:xfrm>
        </p:spPr>
        <p:txBody>
          <a:bodyPr/>
          <a:lstStyle/>
          <a:p>
            <a:r>
              <a:rPr lang="cs-CZ" altLang="cs-CZ" b="1"/>
              <a:t>Objektově orientované programování</a:t>
            </a:r>
            <a:endParaRPr lang="cs-CZ" alt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248400" cy="609600"/>
          </a:xfrm>
        </p:spPr>
        <p:txBody>
          <a:bodyPr/>
          <a:lstStyle/>
          <a:p>
            <a:r>
              <a:rPr lang="cs-CZ" altLang="cs-CZ"/>
              <a:t>Úvod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0350"/>
            <a:ext cx="7772400" cy="626427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modelem objektu z reálného světa je v aplikaci (programu) je datová struktura zvaná </a:t>
            </a:r>
            <a:r>
              <a:rPr lang="cs-CZ" altLang="cs-CZ">
                <a:solidFill>
                  <a:srgbClr val="FF3300"/>
                </a:solidFill>
              </a:rPr>
              <a:t>objekt</a:t>
            </a:r>
          </a:p>
          <a:p>
            <a:r>
              <a:rPr lang="cs-CZ" altLang="cs-CZ"/>
              <a:t>objekt je charakterizován:</a:t>
            </a:r>
          </a:p>
          <a:p>
            <a:pPr lvl="1"/>
            <a:r>
              <a:rPr lang="cs-CZ" altLang="cs-CZ" i="1"/>
              <a:t>informacemi o objektu</a:t>
            </a:r>
            <a:r>
              <a:rPr lang="cs-CZ" altLang="cs-CZ"/>
              <a:t> - jsou implementovány jako datové struktury (představme si proměnné) - v terminologii OOP se nazývají </a:t>
            </a:r>
            <a:r>
              <a:rPr lang="cs-CZ" altLang="cs-CZ" b="1">
                <a:solidFill>
                  <a:srgbClr val="FF3300"/>
                </a:solidFill>
              </a:rPr>
              <a:t>atributy</a:t>
            </a:r>
          </a:p>
          <a:p>
            <a:pPr lvl="1"/>
            <a:r>
              <a:rPr lang="cs-CZ" altLang="cs-CZ" i="1"/>
              <a:t>typovými operacemi </a:t>
            </a:r>
            <a:r>
              <a:rPr lang="cs-CZ" altLang="cs-CZ"/>
              <a:t>prováděnými nad atributy (procedurami a funkcemi); nazývají se </a:t>
            </a:r>
            <a:r>
              <a:rPr lang="cs-CZ" altLang="cs-CZ" b="1">
                <a:solidFill>
                  <a:srgbClr val="FF3300"/>
                </a:solidFill>
              </a:rPr>
              <a:t>metody</a:t>
            </a:r>
          </a:p>
          <a:p>
            <a:pPr lvl="1"/>
            <a:r>
              <a:rPr lang="cs-CZ" altLang="cs-CZ"/>
              <a:t>někdy je implementována vlastní činnost (aktivita, „život“) objektu - thready v JAVě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atributy a metody jsou úzce svázány (syntakticky i sémanticky); </a:t>
            </a:r>
            <a:r>
              <a:rPr lang="cs-CZ" altLang="cs-CZ">
                <a:solidFill>
                  <a:srgbClr val="FF3300"/>
                </a:solidFill>
              </a:rPr>
              <a:t>objekt</a:t>
            </a:r>
            <a:r>
              <a:rPr lang="cs-CZ" altLang="cs-CZ">
                <a:solidFill>
                  <a:srgbClr val="FFFF00"/>
                </a:solidFill>
              </a:rPr>
              <a:t> </a:t>
            </a:r>
            <a:r>
              <a:rPr lang="cs-CZ" altLang="cs-CZ"/>
              <a:t>je </a:t>
            </a:r>
            <a:r>
              <a:rPr lang="cs-CZ" altLang="cs-CZ">
                <a:solidFill>
                  <a:schemeClr val="accent2"/>
                </a:solidFill>
              </a:rPr>
              <a:t>zapouzdřením (encapsulation) atributů a metod</a:t>
            </a:r>
          </a:p>
          <a:p>
            <a:r>
              <a:rPr lang="cs-CZ" altLang="cs-CZ"/>
              <a:t>objekty mezi sebou komunikují vzájemným voláním metod (říkáme též, že si předávají zprávy)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cs-CZ" altLang="cs-CZ" sz="3600" b="1"/>
              <a:t>Objektově orientovaná analýza</a:t>
            </a:r>
            <a:endParaRPr lang="cs-CZ" altLang="cs-CZ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4876800"/>
          </a:xfrm>
        </p:spPr>
        <p:txBody>
          <a:bodyPr/>
          <a:lstStyle/>
          <a:p>
            <a:r>
              <a:rPr lang="cs-CZ" altLang="cs-CZ"/>
              <a:t>zjednodušeně: spočívá v hledání objektů v reálném světě a vazeb mezi nimi (viz systémová analýza)</a:t>
            </a:r>
          </a:p>
          <a:p>
            <a:r>
              <a:rPr lang="cs-CZ" altLang="cs-CZ"/>
              <a:t>objekt: dvojice (</a:t>
            </a:r>
            <a:r>
              <a:rPr lang="cs-CZ" altLang="cs-CZ" b="1"/>
              <a:t>D,F</a:t>
            </a:r>
            <a:r>
              <a:rPr lang="cs-CZ" altLang="cs-CZ"/>
              <a:t>): </a:t>
            </a:r>
            <a:r>
              <a:rPr lang="cs-CZ" altLang="cs-CZ" b="1"/>
              <a:t>D</a:t>
            </a:r>
            <a:r>
              <a:rPr lang="cs-CZ" altLang="cs-CZ"/>
              <a:t> - atributy, </a:t>
            </a:r>
            <a:r>
              <a:rPr lang="cs-CZ" altLang="cs-CZ" b="1"/>
              <a:t>F</a:t>
            </a:r>
            <a:r>
              <a:rPr lang="cs-CZ" altLang="cs-CZ"/>
              <a:t> - metody</a:t>
            </a:r>
          </a:p>
          <a:p>
            <a:pPr lvl="1"/>
            <a:r>
              <a:rPr lang="cs-CZ" altLang="cs-CZ"/>
              <a:t>snažíme se identifikovat atributy, popíšeme je svým jménem a typem</a:t>
            </a:r>
          </a:p>
          <a:p>
            <a:pPr lvl="1"/>
            <a:r>
              <a:rPr lang="cs-CZ" altLang="cs-CZ"/>
              <a:t>metody popisujeme jménem, chování popisujeme v prvé fázi zpravidla slovně, později třeba konečným automatem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04813"/>
            <a:ext cx="7772400" cy="3730625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cs-CZ" altLang="cs-CZ"/>
              <a:t>měli bychom pamatovat i na výjimečné a chybové stavy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výstupem objektově orientované analýzy je systémový popis pomocí ustálených diagramů (např. Coadova notace - viz ukázka, </a:t>
            </a:r>
            <a:r>
              <a:rPr lang="cs-CZ" altLang="cs-CZ" sz="2800" b="1"/>
              <a:t>UML</a:t>
            </a:r>
            <a:r>
              <a:rPr lang="cs-CZ" altLang="cs-CZ" sz="2800"/>
              <a:t>) nebo již definice objektů zapsaná v progr. jazyce nebo v jazyce ODL (object definition language)</a:t>
            </a:r>
          </a:p>
        </p:txBody>
      </p:sp>
      <p:grpSp>
        <p:nvGrpSpPr>
          <p:cNvPr id="15363" name="Group 12"/>
          <p:cNvGrpSpPr>
            <a:grpSpLocks/>
          </p:cNvGrpSpPr>
          <p:nvPr/>
        </p:nvGrpSpPr>
        <p:grpSpPr bwMode="auto">
          <a:xfrm>
            <a:off x="5410200" y="4137025"/>
            <a:ext cx="2209800" cy="1524000"/>
            <a:chOff x="480" y="2832"/>
            <a:chExt cx="1392" cy="960"/>
          </a:xfrm>
        </p:grpSpPr>
        <p:sp>
          <p:nvSpPr>
            <p:cNvPr id="15373" name="AutoShape 5"/>
            <p:cNvSpPr>
              <a:spLocks noChangeArrowheads="1"/>
            </p:cNvSpPr>
            <p:nvPr/>
          </p:nvSpPr>
          <p:spPr bwMode="auto">
            <a:xfrm>
              <a:off x="528" y="2880"/>
              <a:ext cx="1296" cy="288"/>
            </a:xfrm>
            <a:prstGeom prst="flowChart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2400" b="1"/>
                <a:t>Objekt 2</a:t>
              </a:r>
            </a:p>
          </p:txBody>
        </p:sp>
        <p:sp>
          <p:nvSpPr>
            <p:cNvPr id="15374" name="Text Box 9"/>
            <p:cNvSpPr txBox="1">
              <a:spLocks noChangeArrowheads="1"/>
            </p:cNvSpPr>
            <p:nvPr/>
          </p:nvSpPr>
          <p:spPr bwMode="auto">
            <a:xfrm>
              <a:off x="530" y="3168"/>
              <a:ext cx="1294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2400"/>
                <a:t>atributy</a:t>
              </a:r>
            </a:p>
          </p:txBody>
        </p:sp>
        <p:sp>
          <p:nvSpPr>
            <p:cNvPr id="15375" name="Text Box 10"/>
            <p:cNvSpPr txBox="1">
              <a:spLocks noChangeArrowheads="1"/>
            </p:cNvSpPr>
            <p:nvPr/>
          </p:nvSpPr>
          <p:spPr bwMode="auto">
            <a:xfrm>
              <a:off x="528" y="3456"/>
              <a:ext cx="1294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2400"/>
                <a:t>metody</a:t>
              </a:r>
            </a:p>
          </p:txBody>
        </p:sp>
        <p:sp>
          <p:nvSpPr>
            <p:cNvPr id="15376" name="Rectangle 11"/>
            <p:cNvSpPr>
              <a:spLocks noChangeArrowheads="1"/>
            </p:cNvSpPr>
            <p:nvPr/>
          </p:nvSpPr>
          <p:spPr bwMode="auto">
            <a:xfrm>
              <a:off x="480" y="2832"/>
              <a:ext cx="1392" cy="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grpSp>
        <p:nvGrpSpPr>
          <p:cNvPr id="15364" name="Group 13"/>
          <p:cNvGrpSpPr>
            <a:grpSpLocks/>
          </p:cNvGrpSpPr>
          <p:nvPr/>
        </p:nvGrpSpPr>
        <p:grpSpPr bwMode="auto">
          <a:xfrm>
            <a:off x="1524000" y="4137025"/>
            <a:ext cx="2209800" cy="1524000"/>
            <a:chOff x="480" y="2832"/>
            <a:chExt cx="1392" cy="960"/>
          </a:xfrm>
        </p:grpSpPr>
        <p:sp>
          <p:nvSpPr>
            <p:cNvPr id="15369" name="AutoShape 14"/>
            <p:cNvSpPr>
              <a:spLocks noChangeArrowheads="1"/>
            </p:cNvSpPr>
            <p:nvPr/>
          </p:nvSpPr>
          <p:spPr bwMode="auto">
            <a:xfrm>
              <a:off x="528" y="2880"/>
              <a:ext cx="1296" cy="288"/>
            </a:xfrm>
            <a:prstGeom prst="flowChart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2400" b="1"/>
                <a:t>Objekt 1</a:t>
              </a:r>
            </a:p>
          </p:txBody>
        </p:sp>
        <p:sp>
          <p:nvSpPr>
            <p:cNvPr id="15370" name="Text Box 15"/>
            <p:cNvSpPr txBox="1">
              <a:spLocks noChangeArrowheads="1"/>
            </p:cNvSpPr>
            <p:nvPr/>
          </p:nvSpPr>
          <p:spPr bwMode="auto">
            <a:xfrm>
              <a:off x="530" y="3168"/>
              <a:ext cx="1294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2400"/>
                <a:t>atributy</a:t>
              </a:r>
            </a:p>
          </p:txBody>
        </p:sp>
        <p:sp>
          <p:nvSpPr>
            <p:cNvPr id="15371" name="Text Box 16"/>
            <p:cNvSpPr txBox="1">
              <a:spLocks noChangeArrowheads="1"/>
            </p:cNvSpPr>
            <p:nvPr/>
          </p:nvSpPr>
          <p:spPr bwMode="auto">
            <a:xfrm>
              <a:off x="528" y="3456"/>
              <a:ext cx="1294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2400"/>
                <a:t>metody</a:t>
              </a:r>
            </a:p>
          </p:txBody>
        </p:sp>
        <p:sp>
          <p:nvSpPr>
            <p:cNvPr id="15372" name="Rectangle 17"/>
            <p:cNvSpPr>
              <a:spLocks noChangeArrowheads="1"/>
            </p:cNvSpPr>
            <p:nvPr/>
          </p:nvSpPr>
          <p:spPr bwMode="auto">
            <a:xfrm>
              <a:off x="480" y="2832"/>
              <a:ext cx="1392" cy="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sp>
        <p:nvSpPr>
          <p:cNvPr id="15365" name="Line 18"/>
          <p:cNvSpPr>
            <a:spLocks noChangeShapeType="1"/>
          </p:cNvSpPr>
          <p:nvPr/>
        </p:nvSpPr>
        <p:spPr bwMode="auto">
          <a:xfrm>
            <a:off x="3733800" y="4899025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Text Box 19"/>
          <p:cNvSpPr txBox="1">
            <a:spLocks noChangeArrowheads="1"/>
          </p:cNvSpPr>
          <p:nvPr/>
        </p:nvSpPr>
        <p:spPr bwMode="auto">
          <a:xfrm>
            <a:off x="3886200" y="44402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/>
              <a:t>1</a:t>
            </a:r>
          </a:p>
        </p:txBody>
      </p:sp>
      <p:sp>
        <p:nvSpPr>
          <p:cNvPr id="15367" name="Text Box 20"/>
          <p:cNvSpPr txBox="1">
            <a:spLocks noChangeArrowheads="1"/>
          </p:cNvSpPr>
          <p:nvPr/>
        </p:nvSpPr>
        <p:spPr bwMode="auto">
          <a:xfrm>
            <a:off x="4953000" y="44402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/>
              <a:t>n</a:t>
            </a:r>
          </a:p>
        </p:txBody>
      </p:sp>
      <p:sp>
        <p:nvSpPr>
          <p:cNvPr id="15368" name="Text Box 21"/>
          <p:cNvSpPr txBox="1">
            <a:spLocks noChangeArrowheads="1"/>
          </p:cNvSpPr>
          <p:nvPr/>
        </p:nvSpPr>
        <p:spPr bwMode="auto">
          <a:xfrm>
            <a:off x="822325" y="5805488"/>
            <a:ext cx="77930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/>
              <a:t> více např. Richta: Softwarové inženýrství</a:t>
            </a:r>
            <a:endParaRPr lang="cs-CZ" altLang="cs-CZ"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/>
              <a:t>	Při objektově orientované analýze (a návrhu) jsou v popředí data, nikoliv algoritmy - ty navrhujeme až v poslední fázi</a:t>
            </a:r>
          </a:p>
          <a:p>
            <a:pPr>
              <a:buFontTx/>
              <a:buNone/>
            </a:pPr>
            <a:endParaRPr lang="cs-CZ" altLang="cs-CZ"/>
          </a:p>
          <a:p>
            <a:pPr>
              <a:buFontTx/>
              <a:buNone/>
            </a:pPr>
            <a:r>
              <a:rPr lang="cs-CZ" altLang="cs-CZ"/>
              <a:t>	</a:t>
            </a:r>
            <a:r>
              <a:rPr lang="cs-CZ" altLang="cs-CZ" b="1">
                <a:solidFill>
                  <a:schemeClr val="accent2"/>
                </a:solidFill>
              </a:rPr>
              <a:t>„Neptej se nejdříve, CO má program dělat, ale s ČÍM to má dělat!“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696200" cy="5562600"/>
          </a:xfrm>
        </p:spPr>
        <p:txBody>
          <a:bodyPr/>
          <a:lstStyle/>
          <a:p>
            <a:r>
              <a:rPr lang="cs-CZ" altLang="cs-CZ"/>
              <a:t>pro usnadnění návrhu poskytují jazyky podporující OOP prostředky:</a:t>
            </a:r>
          </a:p>
          <a:p>
            <a:pPr lvl="1"/>
            <a:r>
              <a:rPr lang="cs-CZ" altLang="cs-CZ" i="1">
                <a:solidFill>
                  <a:srgbClr val="FF3300"/>
                </a:solidFill>
              </a:rPr>
              <a:t>dědičnost</a:t>
            </a:r>
            <a:r>
              <a:rPr lang="cs-CZ" altLang="cs-CZ">
                <a:solidFill>
                  <a:srgbClr val="FF3300"/>
                </a:solidFill>
              </a:rPr>
              <a:t> </a:t>
            </a:r>
            <a:r>
              <a:rPr lang="cs-CZ" altLang="cs-CZ"/>
              <a:t>- objekt (potomek) přebírá vlastnosti jiného objektu (od rodiče)</a:t>
            </a:r>
          </a:p>
          <a:p>
            <a:pPr lvl="2"/>
            <a:r>
              <a:rPr lang="cs-CZ" altLang="cs-CZ"/>
              <a:t>princip specializace</a:t>
            </a:r>
          </a:p>
          <a:p>
            <a:pPr lvl="2"/>
            <a:r>
              <a:rPr lang="cs-CZ" altLang="cs-CZ"/>
              <a:t>další vlastnosti potomka je možno dodefinovat nebo předefinovat</a:t>
            </a:r>
          </a:p>
          <a:p>
            <a:pPr lvl="1"/>
            <a:r>
              <a:rPr lang="cs-CZ" altLang="cs-CZ" i="1">
                <a:solidFill>
                  <a:srgbClr val="FF3300"/>
                </a:solidFill>
              </a:rPr>
              <a:t>polymorfismus</a:t>
            </a:r>
            <a:r>
              <a:rPr lang="cs-CZ" altLang="cs-CZ"/>
              <a:t> - „vícetvarost“ - stejná syntaktická podoba pro různé prvky - zajištěna mechanismem přetěžování funkcí (procedur) a operátorů</a:t>
            </a:r>
          </a:p>
          <a:p>
            <a:pPr lvl="1"/>
            <a:r>
              <a:rPr lang="cs-CZ" altLang="cs-CZ" i="1">
                <a:solidFill>
                  <a:srgbClr val="FF3300"/>
                </a:solidFill>
              </a:rPr>
              <a:t>genericita</a:t>
            </a:r>
            <a:endParaRPr lang="cs-CZ" altLang="cs-CZ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143000"/>
          </a:xfrm>
        </p:spPr>
        <p:txBody>
          <a:bodyPr/>
          <a:lstStyle/>
          <a:p>
            <a:r>
              <a:rPr lang="cs-CZ" altLang="cs-CZ" b="1"/>
              <a:t>OOP v C++</a:t>
            </a:r>
            <a:endParaRPr lang="cs-CZ" alt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v C++ se zavádí nový datový typ pro popis objektů - </a:t>
            </a:r>
            <a:r>
              <a:rPr lang="cs-CZ" altLang="cs-CZ">
                <a:solidFill>
                  <a:srgbClr val="FF3300"/>
                </a:solidFill>
              </a:rPr>
              <a:t>třída (class)</a:t>
            </a:r>
          </a:p>
          <a:p>
            <a:pPr>
              <a:lnSpc>
                <a:spcPct val="90000"/>
              </a:lnSpc>
            </a:pPr>
            <a:r>
              <a:rPr lang="cs-CZ" altLang="cs-CZ"/>
              <a:t>třídy deklarujeme zpravidla v hlavičkovém souboru </a:t>
            </a:r>
            <a:r>
              <a:rPr lang="cs-CZ" altLang="cs-CZ">
                <a:latin typeface="Courier New" panose="02070309020205020404" pitchFamily="49" charset="0"/>
              </a:rPr>
              <a:t>.h</a:t>
            </a:r>
            <a:r>
              <a:rPr lang="cs-CZ" altLang="cs-CZ"/>
              <a:t>, vlastní implementace je oddělená v souboru </a:t>
            </a:r>
            <a:r>
              <a:rPr lang="cs-CZ" altLang="cs-CZ">
                <a:latin typeface="Courier New" panose="02070309020205020404" pitchFamily="49" charset="0"/>
              </a:rPr>
              <a:t>.cpp</a:t>
            </a:r>
            <a:endParaRPr lang="cs-CZ" altLang="cs-CZ"/>
          </a:p>
          <a:p>
            <a:pPr lvl="1">
              <a:lnSpc>
                <a:spcPct val="90000"/>
              </a:lnSpc>
            </a:pPr>
            <a:r>
              <a:rPr lang="cs-CZ" altLang="cs-CZ"/>
              <a:t>není třeba deklarovat nový typ pomocí </a:t>
            </a:r>
            <a:r>
              <a:rPr lang="cs-CZ" altLang="cs-CZ" b="1">
                <a:latin typeface="Courier New" panose="02070309020205020404" pitchFamily="49" charset="0"/>
              </a:rPr>
              <a:t>typedef</a:t>
            </a:r>
            <a:r>
              <a:rPr lang="cs-CZ" altLang="cs-CZ">
                <a:latin typeface="Courier New" panose="02070309020205020404" pitchFamily="49" charset="0"/>
              </a:rPr>
              <a:t>, </a:t>
            </a:r>
            <a:r>
              <a:rPr lang="cs-CZ" altLang="cs-CZ"/>
              <a:t>protože jména struktur, tříd,… v C++ patří do stejného prostoru jmen jako jiné proměnné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r>
              <a:rPr lang="cs-CZ" altLang="cs-CZ"/>
              <a:t>deklarace třídy v hlavičkovém souboru:</a:t>
            </a:r>
            <a:endParaRPr lang="cs-CZ" altLang="cs-CZ" sz="28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800" b="1">
                <a:latin typeface="Courier New" panose="02070309020205020404" pitchFamily="49" charset="0"/>
              </a:rPr>
              <a:t>class</a:t>
            </a:r>
            <a:r>
              <a:rPr lang="cs-CZ" altLang="cs-CZ" sz="2800">
                <a:latin typeface="Courier New" panose="02070309020205020404" pitchFamily="49" charset="0"/>
              </a:rPr>
              <a:t> Jméno_třídy</a:t>
            </a:r>
          </a:p>
          <a:p>
            <a:pPr>
              <a:buFontTx/>
              <a:buNone/>
            </a:pPr>
            <a:r>
              <a:rPr lang="en-US" altLang="cs-CZ" sz="280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800">
                <a:latin typeface="Courier New" panose="02070309020205020404" pitchFamily="49" charset="0"/>
              </a:rPr>
              <a:t>  seznam atribut</a:t>
            </a:r>
            <a:r>
              <a:rPr lang="cs-CZ" altLang="cs-CZ" sz="2800">
                <a:latin typeface="Courier New" panose="02070309020205020404" pitchFamily="49" charset="0"/>
              </a:rPr>
              <a:t>ů</a:t>
            </a:r>
            <a:r>
              <a:rPr lang="en-US" altLang="cs-CZ" sz="2800">
                <a:latin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cs-CZ" sz="2800">
                <a:latin typeface="Courier New" panose="02070309020205020404" pitchFamily="49" charset="0"/>
              </a:rPr>
              <a:t>  seznam metod;</a:t>
            </a:r>
          </a:p>
          <a:p>
            <a:pPr>
              <a:buFontTx/>
              <a:buNone/>
            </a:pPr>
            <a:r>
              <a:rPr lang="en-US" altLang="cs-CZ" sz="2800">
                <a:latin typeface="Courier New" panose="02070309020205020404" pitchFamily="49" charset="0"/>
              </a:rPr>
              <a:t>}</a:t>
            </a:r>
            <a:r>
              <a:rPr lang="en-US" altLang="cs-CZ" sz="2800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cs-CZ" altLang="cs-CZ" sz="2800"/>
              <a:t>abychom se vyhnuli potížím s vícenásobnými definicemi při vkládání hlavičkového souboru (některé překladače by mohly mít problémy), uzavíráme deklaraci do </a:t>
            </a:r>
            <a:r>
              <a:rPr lang="en-US" altLang="cs-CZ" sz="2800">
                <a:latin typeface="Courier New" panose="02070309020205020404" pitchFamily="49" charset="0"/>
              </a:rPr>
              <a:t>#ifndef ... #endif</a:t>
            </a:r>
            <a:r>
              <a:rPr lang="cs-CZ" altLang="cs-CZ" sz="2800">
                <a:latin typeface="Courier New" panose="02070309020205020404" pitchFamily="49" charset="0"/>
              </a:rPr>
              <a:t> </a:t>
            </a:r>
            <a:r>
              <a:rPr lang="cs-CZ" altLang="cs-CZ" sz="2800"/>
              <a:t>(strážní blok – </a:t>
            </a:r>
            <a:r>
              <a:rPr lang="cs-CZ" altLang="cs-CZ" sz="2800" b="1">
                <a:solidFill>
                  <a:srgbClr val="0070C0"/>
                </a:solidFill>
              </a:rPr>
              <a:t>guard  block</a:t>
            </a:r>
            <a:r>
              <a:rPr lang="cs-CZ" altLang="cs-CZ" sz="2800"/>
              <a:t>)</a:t>
            </a:r>
          </a:p>
          <a:p>
            <a:pPr>
              <a:buFontTx/>
              <a:buNone/>
            </a:pPr>
            <a:endParaRPr lang="cs-CZ" altLang="cs-CZ" sz="28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638800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sz="2400" b="1"/>
              <a:t>Soubor </a:t>
            </a:r>
            <a:r>
              <a:rPr lang="cs-CZ" altLang="cs-CZ" sz="2400" b="1">
                <a:solidFill>
                  <a:srgbClr val="FF0000"/>
                </a:solidFill>
              </a:rPr>
              <a:t>knihovna1.h</a:t>
            </a:r>
          </a:p>
          <a:p>
            <a:pPr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class</a:t>
            </a:r>
            <a:r>
              <a:rPr lang="cs-CZ" altLang="cs-CZ" sz="2400">
                <a:latin typeface="Courier New" panose="02070309020205020404" pitchFamily="49" charset="0"/>
              </a:rPr>
              <a:t> A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... </a:t>
            </a:r>
            <a:r>
              <a:rPr lang="en-US" altLang="cs-CZ" sz="2400">
                <a:latin typeface="Courier New" panose="02070309020205020404" pitchFamily="49" charset="0"/>
              </a:rPr>
              <a:t>};</a:t>
            </a:r>
            <a:endParaRPr lang="cs-CZ" altLang="cs-CZ" sz="24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cs-CZ" altLang="cs-CZ" sz="24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 b="1"/>
              <a:t>Soubor </a:t>
            </a:r>
            <a:r>
              <a:rPr lang="cs-CZ" altLang="cs-CZ" sz="2400" b="1">
                <a:solidFill>
                  <a:srgbClr val="0070C0"/>
                </a:solidFill>
              </a:rPr>
              <a:t>knihovna2.h</a:t>
            </a:r>
          </a:p>
          <a:p>
            <a:pPr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altLang="cs-CZ" sz="2400">
                <a:latin typeface="Courier New" panose="02070309020205020404" pitchFamily="49" charset="0"/>
              </a:rPr>
              <a:t>"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knihovna1.h</a:t>
            </a:r>
            <a:r>
              <a:rPr lang="en-US" altLang="cs-CZ" sz="2400">
                <a:latin typeface="Courier New" panose="02070309020205020404" pitchFamily="49" charset="0"/>
              </a:rPr>
              <a:t>"</a:t>
            </a:r>
            <a:endParaRPr lang="cs-CZ" altLang="cs-CZ" sz="2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class</a:t>
            </a:r>
            <a:r>
              <a:rPr lang="cs-CZ" altLang="cs-CZ" sz="2400">
                <a:latin typeface="Courier New" panose="02070309020205020404" pitchFamily="49" charset="0"/>
              </a:rPr>
              <a:t> B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... </a:t>
            </a:r>
            <a:r>
              <a:rPr lang="en-US" altLang="cs-CZ" sz="2400">
                <a:latin typeface="Courier New" panose="02070309020205020404" pitchFamily="49" charset="0"/>
              </a:rPr>
              <a:t>};</a:t>
            </a:r>
          </a:p>
          <a:p>
            <a:pPr>
              <a:buFontTx/>
              <a:buNone/>
            </a:pPr>
            <a:endParaRPr lang="en-US" altLang="cs-CZ" sz="24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 b="1"/>
              <a:t>Soubor </a:t>
            </a:r>
            <a:r>
              <a:rPr lang="cs-CZ" altLang="cs-CZ" sz="2400" b="1">
                <a:solidFill>
                  <a:srgbClr val="0070C0"/>
                </a:solidFill>
              </a:rPr>
              <a:t>knihovna</a:t>
            </a:r>
            <a:r>
              <a:rPr lang="en-US" altLang="cs-CZ" sz="2400" b="1">
                <a:solidFill>
                  <a:srgbClr val="0070C0"/>
                </a:solidFill>
              </a:rPr>
              <a:t>3</a:t>
            </a:r>
            <a:r>
              <a:rPr lang="cs-CZ" altLang="cs-CZ" sz="2400" b="1">
                <a:solidFill>
                  <a:srgbClr val="0070C0"/>
                </a:solidFill>
              </a:rPr>
              <a:t>.h</a:t>
            </a:r>
          </a:p>
          <a:p>
            <a:pPr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altLang="cs-CZ" sz="2400">
                <a:latin typeface="Courier New" panose="02070309020205020404" pitchFamily="49" charset="0"/>
              </a:rPr>
              <a:t>"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knihovna1.h</a:t>
            </a:r>
            <a:r>
              <a:rPr lang="en-US" altLang="cs-CZ" sz="2400">
                <a:latin typeface="Courier New" panose="02070309020205020404" pitchFamily="49" charset="0"/>
              </a:rPr>
              <a:t>"</a:t>
            </a:r>
            <a:endParaRPr lang="cs-CZ" altLang="cs-CZ" sz="2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class</a:t>
            </a:r>
            <a:r>
              <a:rPr lang="cs-CZ" altLang="cs-CZ" sz="2400">
                <a:latin typeface="Courier New" panose="02070309020205020404" pitchFamily="49" charset="0"/>
              </a:rPr>
              <a:t> C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... </a:t>
            </a:r>
            <a:r>
              <a:rPr lang="en-US" altLang="cs-CZ" sz="2400">
                <a:latin typeface="Courier New" panose="02070309020205020404" pitchFamily="49" charset="0"/>
              </a:rPr>
              <a:t>};</a:t>
            </a:r>
          </a:p>
          <a:p>
            <a:pPr>
              <a:buFontTx/>
              <a:buNone/>
            </a:pPr>
            <a:endParaRPr lang="en-US" altLang="cs-CZ" sz="28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cs-CZ" sz="28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638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cs-CZ" sz="2400" b="1"/>
              <a:t>Hlavn</a:t>
            </a:r>
            <a:r>
              <a:rPr lang="cs-CZ" altLang="cs-CZ" sz="2400" b="1"/>
              <a:t>í program</a:t>
            </a:r>
            <a:endParaRPr lang="cs-CZ" altLang="cs-CZ" sz="2400" b="1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cs-CZ" altLang="cs-CZ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altLang="cs-CZ" sz="2400">
                <a:latin typeface="Courier New" panose="02070309020205020404" pitchFamily="49" charset="0"/>
              </a:rPr>
              <a:t>"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knihovna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altLang="cs-CZ" sz="2400">
                <a:latin typeface="Courier New" panose="02070309020205020404" pitchFamily="49" charset="0"/>
              </a:rPr>
              <a:t>"</a:t>
            </a:r>
            <a:endParaRPr lang="cs-CZ" altLang="cs-CZ" sz="2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altLang="cs-CZ" sz="2400">
                <a:latin typeface="Courier New" panose="02070309020205020404" pitchFamily="49" charset="0"/>
              </a:rPr>
              <a:t>"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knihovna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altLang="cs-CZ" sz="2400">
                <a:latin typeface="Courier New" panose="02070309020205020404" pitchFamily="49" charset="0"/>
              </a:rPr>
              <a:t>"</a:t>
            </a:r>
            <a:endParaRPr lang="cs-CZ" altLang="cs-CZ" sz="2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endParaRPr lang="cs-CZ" altLang="cs-CZ" sz="2400" b="1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cs-CZ" altLang="cs-CZ" sz="2400" b="1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main()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</a:p>
          <a:p>
            <a:pPr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  ...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};</a:t>
            </a:r>
          </a:p>
          <a:p>
            <a:pPr>
              <a:buFontTx/>
              <a:buNone/>
            </a:pPr>
            <a:endParaRPr lang="en-US" altLang="cs-CZ" sz="28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cs-CZ" sz="2800">
              <a:latin typeface="Courier New" panose="02070309020205020404" pitchFamily="49" charset="0"/>
            </a:endParaRPr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 flipH="1" flipV="1">
            <a:off x="4932363" y="2060575"/>
            <a:ext cx="792162" cy="827088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932363" y="3073400"/>
            <a:ext cx="381635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>
                <a:solidFill>
                  <a:srgbClr val="FF3300"/>
                </a:solidFill>
              </a:rPr>
              <a:t>Problém: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>
                <a:solidFill>
                  <a:srgbClr val="FF3300"/>
                </a:solidFill>
              </a:rPr>
              <a:t>vloží se dvakrát knihovna1.h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>
                <a:solidFill>
                  <a:srgbClr val="FF3300"/>
                </a:solidFill>
              </a:rPr>
              <a:t>překladač ohlásí duplicitní definici (redefinition of class A)</a:t>
            </a:r>
            <a:endParaRPr lang="cs-CZ" altLang="cs-CZ" sz="1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cs-CZ" altLang="cs-CZ" sz="3600" b="1"/>
              <a:t>Imperativní programovací styl</a:t>
            </a:r>
            <a:endParaRPr lang="cs-CZ" alt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cs-CZ" altLang="cs-CZ"/>
              <a:t>klasický programovací styl používaný v době vzniku prvních vyšších programovacích jazyků</a:t>
            </a:r>
          </a:p>
          <a:p>
            <a:r>
              <a:rPr lang="cs-CZ" altLang="cs-CZ"/>
              <a:t>těžiště programování je v </a:t>
            </a:r>
            <a:r>
              <a:rPr lang="cs-CZ" altLang="cs-CZ" i="1"/>
              <a:t>tvorbě algoritmů</a:t>
            </a:r>
            <a:r>
              <a:rPr lang="cs-CZ" altLang="cs-CZ"/>
              <a:t> nad </a:t>
            </a:r>
            <a:r>
              <a:rPr lang="cs-CZ" altLang="cs-CZ" i="1"/>
              <a:t>(relativně) jednoduchými daty</a:t>
            </a:r>
            <a:r>
              <a:rPr lang="cs-CZ" altLang="cs-CZ"/>
              <a:t> (pole, matice, texty, struktury, ...), data hrají podřadnou roli, odpovídají matematické formulaci (abstrakci) úlohy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638800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sz="2400" b="1"/>
              <a:t>Soubor </a:t>
            </a:r>
            <a:r>
              <a:rPr lang="cs-CZ" altLang="cs-CZ" sz="2400" b="1">
                <a:solidFill>
                  <a:srgbClr val="FF0000"/>
                </a:solidFill>
              </a:rPr>
              <a:t>knihovna1.h</a:t>
            </a:r>
            <a:r>
              <a:rPr lang="en-US" altLang="cs-CZ" sz="2400" b="1">
                <a:solidFill>
                  <a:srgbClr val="FF0000"/>
                </a:solidFill>
              </a:rPr>
              <a:t> </a:t>
            </a:r>
            <a:r>
              <a:rPr lang="en-US" altLang="cs-CZ" sz="2400" b="1"/>
              <a:t>spr</a:t>
            </a:r>
            <a:r>
              <a:rPr lang="cs-CZ" altLang="cs-CZ" sz="2400" b="1"/>
              <a:t>á</a:t>
            </a:r>
            <a:r>
              <a:rPr lang="en-US" altLang="cs-CZ" sz="2400" b="1"/>
              <a:t>vn</a:t>
            </a:r>
            <a:r>
              <a:rPr lang="cs-CZ" altLang="cs-CZ" sz="2400" b="1"/>
              <a:t>ě:</a:t>
            </a:r>
            <a:endParaRPr lang="en-US" altLang="cs-CZ" sz="2400" b="1"/>
          </a:p>
          <a:p>
            <a:pPr>
              <a:buFontTx/>
              <a:buNone/>
            </a:pPr>
            <a:endParaRPr lang="en-US" altLang="cs-CZ" sz="2400" b="1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cs-CZ" altLang="cs-CZ" sz="2400" b="1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#ifndef KNIHOVNA1H</a:t>
            </a:r>
          </a:p>
          <a:p>
            <a:pPr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#define KNIHOVNA1H</a:t>
            </a:r>
            <a:endParaRPr lang="cs-CZ" altLang="cs-CZ" sz="2400" b="1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class</a:t>
            </a:r>
            <a:r>
              <a:rPr lang="cs-CZ" altLang="cs-CZ" sz="2400">
                <a:latin typeface="Courier New" panose="02070309020205020404" pitchFamily="49" charset="0"/>
              </a:rPr>
              <a:t> A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... </a:t>
            </a:r>
            <a:r>
              <a:rPr lang="en-US" altLang="cs-CZ" sz="2400">
                <a:latin typeface="Courier New" panose="02070309020205020404" pitchFamily="49" charset="0"/>
              </a:rPr>
              <a:t>};</a:t>
            </a:r>
          </a:p>
          <a:p>
            <a:pPr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#endif</a:t>
            </a:r>
            <a:endParaRPr lang="cs-CZ" altLang="cs-CZ" sz="2400" b="1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cs-CZ" altLang="cs-CZ" sz="2400" b="1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cs-CZ" altLang="cs-CZ" sz="2400" b="1">
              <a:latin typeface="Courier New" panose="02070309020205020404" pitchFamily="49" charset="0"/>
            </a:endParaRPr>
          </a:p>
          <a:p>
            <a:r>
              <a:rPr lang="cs-CZ" altLang="cs-CZ" sz="2400"/>
              <a:t>většina programátorských prostředí při vytvoření nového souboru typu .h automaticky vloží do textu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#ifndef …</a:t>
            </a:r>
            <a:r>
              <a:rPr lang="cs-CZ" altLang="cs-CZ" sz="2400"/>
              <a:t> (</a:t>
            </a:r>
            <a:r>
              <a:rPr lang="cs-CZ" altLang="cs-CZ" sz="2400" b="1">
                <a:solidFill>
                  <a:srgbClr val="002060"/>
                </a:solidFill>
              </a:rPr>
              <a:t>strážný blok – guard block</a:t>
            </a:r>
            <a:r>
              <a:rPr lang="cs-CZ" altLang="cs-CZ" sz="2400"/>
              <a:t>)</a:t>
            </a:r>
          </a:p>
          <a:p>
            <a:pPr>
              <a:buFontTx/>
              <a:buNone/>
            </a:pPr>
            <a:endParaRPr lang="cs-CZ" altLang="cs-CZ" sz="24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cs-CZ" sz="28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cs-CZ" sz="28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i="1"/>
              <a:t>Příklad:</a:t>
            </a:r>
            <a:r>
              <a:rPr lang="cs-CZ" altLang="cs-CZ"/>
              <a:t> </a:t>
            </a:r>
          </a:p>
          <a:p>
            <a:pPr>
              <a:buFontTx/>
              <a:buNone/>
            </a:pPr>
            <a:r>
              <a:rPr lang="cs-CZ" altLang="cs-CZ"/>
              <a:t>	Navrhneme třídu pro reprezentaci komplexních čísel tentokrát objektově.</a:t>
            </a:r>
          </a:p>
          <a:p>
            <a:pPr>
              <a:buFontTx/>
              <a:buNone/>
            </a:pPr>
            <a:endParaRPr lang="cs-CZ" altLang="cs-CZ"/>
          </a:p>
          <a:p>
            <a:r>
              <a:rPr lang="cs-CZ" altLang="cs-CZ" sz="2800"/>
              <a:t>deklaraci třídy zapíšeme do souboru </a:t>
            </a:r>
            <a:r>
              <a:rPr lang="cs-CZ" altLang="cs-CZ" sz="2800">
                <a:latin typeface="Courier New" panose="02070309020205020404" pitchFamily="49" charset="0"/>
              </a:rPr>
              <a:t>komplex.h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638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#ifndef </a:t>
            </a:r>
            <a:r>
              <a:rPr lang="cs-CZ" altLang="cs-CZ" sz="2400">
                <a:latin typeface="Courier New" panose="02070309020205020404" pitchFamily="49" charset="0"/>
              </a:rPr>
              <a:t>KOMPLEX</a:t>
            </a:r>
            <a:r>
              <a:rPr lang="en-US" altLang="cs-CZ" sz="2400">
                <a:latin typeface="Courier New" panose="02070309020205020404" pitchFamily="49" charset="0"/>
              </a:rPr>
              <a:t>H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#define </a:t>
            </a:r>
            <a:r>
              <a:rPr lang="cs-CZ" altLang="cs-CZ" sz="2400">
                <a:latin typeface="Courier New" panose="02070309020205020404" pitchFamily="49" charset="0"/>
              </a:rPr>
              <a:t>KOMPLEX</a:t>
            </a:r>
            <a:r>
              <a:rPr lang="en-US" altLang="cs-CZ" sz="2400">
                <a:latin typeface="Courier New" panose="02070309020205020404" pitchFamily="49" charset="0"/>
              </a:rPr>
              <a:t>H</a:t>
            </a:r>
          </a:p>
          <a:p>
            <a:pPr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class</a:t>
            </a:r>
            <a:r>
              <a:rPr lang="cs-CZ" altLang="cs-CZ" sz="2400">
                <a:latin typeface="Courier New" panose="02070309020205020404" pitchFamily="49" charset="0"/>
              </a:rPr>
              <a:t> Komplex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  </a:t>
            </a:r>
            <a:r>
              <a:rPr lang="en-US" altLang="cs-CZ" sz="2400" b="1">
                <a:latin typeface="Courier New" panose="02070309020205020404" pitchFamily="49" charset="0"/>
              </a:rPr>
              <a:t>float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</a:rPr>
              <a:t>re</a:t>
            </a:r>
            <a:r>
              <a:rPr lang="en-US" altLang="cs-CZ" sz="2400">
                <a:latin typeface="Courier New" panose="02070309020205020404" pitchFamily="49" charset="0"/>
              </a:rPr>
              <a:t>,</a:t>
            </a:r>
            <a:r>
              <a:rPr lang="cs-CZ" altLang="cs-CZ" sz="2400">
                <a:latin typeface="Courier New" panose="02070309020205020404" pitchFamily="49" charset="0"/>
              </a:rPr>
              <a:t>im;</a:t>
            </a:r>
            <a:r>
              <a:rPr lang="en-US" altLang="cs-CZ" sz="2400">
                <a:latin typeface="Courier New" panose="02070309020205020404" pitchFamily="49" charset="0"/>
              </a:rPr>
              <a:t> //</a:t>
            </a:r>
            <a:r>
              <a:rPr lang="cs-CZ" altLang="cs-CZ" sz="2400">
                <a:latin typeface="Courier New" panose="02070309020205020404" pitchFamily="49" charset="0"/>
              </a:rPr>
              <a:t>reálná a imag. část  </a:t>
            </a:r>
            <a:endParaRPr lang="en-US" altLang="cs-CZ" sz="24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  </a:t>
            </a:r>
            <a:r>
              <a:rPr lang="en-US" altLang="cs-CZ" sz="2400" b="1">
                <a:latin typeface="Courier New" panose="02070309020205020404" pitchFamily="49" charset="0"/>
              </a:rPr>
              <a:t>float </a:t>
            </a:r>
            <a:r>
              <a:rPr lang="en-US" altLang="cs-CZ" sz="2400">
                <a:latin typeface="Courier New" panose="02070309020205020404" pitchFamily="49" charset="0"/>
              </a:rPr>
              <a:t>v</a:t>
            </a:r>
            <a:r>
              <a:rPr lang="cs-CZ" altLang="cs-CZ" sz="2400">
                <a:latin typeface="Courier New" panose="02070309020205020404" pitchFamily="49" charset="0"/>
              </a:rPr>
              <a:t>elikost</a:t>
            </a:r>
            <a:r>
              <a:rPr lang="en-US" altLang="cs-CZ" sz="2400">
                <a:latin typeface="Courier New" panose="02070309020205020404" pitchFamily="49" charset="0"/>
              </a:rPr>
              <a:t>()</a:t>
            </a:r>
            <a:r>
              <a:rPr lang="en-US" altLang="cs-CZ" sz="2400" b="1">
                <a:latin typeface="Courier New" panose="02070309020205020404" pitchFamily="49" charset="0"/>
              </a:rPr>
              <a:t>;</a:t>
            </a:r>
            <a:endParaRPr lang="en-US" altLang="cs-CZ" sz="24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};</a:t>
            </a:r>
            <a:endParaRPr lang="en-US" altLang="cs-CZ" sz="28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#endif</a:t>
            </a:r>
            <a:endParaRPr lang="cs-CZ" altLang="cs-CZ" sz="2800">
              <a:latin typeface="Courier New" panose="02070309020205020404" pitchFamily="49" charset="0"/>
            </a:endParaRPr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 flipH="1">
            <a:off x="2555875" y="1735138"/>
            <a:ext cx="1635125" cy="830262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191000" y="1427163"/>
            <a:ext cx="15144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>
                <a:solidFill>
                  <a:srgbClr val="FF3300"/>
                </a:solidFill>
              </a:rPr>
              <a:t>atributy</a:t>
            </a:r>
            <a:endParaRPr lang="cs-CZ" altLang="cs-CZ" sz="2400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 flipH="1" flipV="1">
            <a:off x="3635375" y="3494088"/>
            <a:ext cx="1447800" cy="838200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5221288" y="4040188"/>
            <a:ext cx="1549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>
                <a:solidFill>
                  <a:srgbClr val="FF3300"/>
                </a:solidFill>
              </a:rPr>
              <a:t>metoda</a:t>
            </a:r>
            <a:endParaRPr lang="cs-CZ" altLang="cs-CZ" sz="2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cs-CZ" altLang="cs-CZ" sz="3600" b="1"/>
              <a:t>Implementace metod</a:t>
            </a:r>
            <a:endParaRPr lang="cs-CZ" altLang="cs-CZ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cs-CZ" altLang="cs-CZ"/>
              <a:t>obvykle se píše odděleně od deklarace, do zvláštního souboru .cpp</a:t>
            </a:r>
          </a:p>
          <a:p>
            <a:endParaRPr lang="cs-CZ" altLang="cs-CZ"/>
          </a:p>
          <a:p>
            <a:pPr>
              <a:buFontTx/>
              <a:buNone/>
            </a:pPr>
            <a:r>
              <a:rPr lang="cs-CZ" altLang="cs-CZ" sz="2800">
                <a:latin typeface="Courier New" panose="02070309020205020404" pitchFamily="49" charset="0"/>
              </a:rPr>
              <a:t>typ Jmeno_tridy</a:t>
            </a:r>
            <a:r>
              <a:rPr lang="cs-CZ" altLang="cs-CZ" sz="2800">
                <a:solidFill>
                  <a:srgbClr val="FF3300"/>
                </a:solidFill>
                <a:latin typeface="Courier New" panose="02070309020205020404" pitchFamily="49" charset="0"/>
              </a:rPr>
              <a:t>::</a:t>
            </a:r>
            <a:r>
              <a:rPr lang="cs-CZ" altLang="cs-CZ" sz="2800">
                <a:latin typeface="Courier New" panose="02070309020205020404" pitchFamily="49" charset="0"/>
              </a:rPr>
              <a:t>metoda(parametry)</a:t>
            </a:r>
          </a:p>
          <a:p>
            <a:pPr>
              <a:buFontTx/>
              <a:buNone/>
            </a:pPr>
            <a:r>
              <a:rPr lang="cs-CZ" altLang="cs-CZ" sz="280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cs-CZ" altLang="cs-CZ" sz="2800">
                <a:latin typeface="Courier New" panose="02070309020205020404" pitchFamily="49" charset="0"/>
              </a:rPr>
              <a:t>  kód</a:t>
            </a:r>
          </a:p>
          <a:p>
            <a:pPr>
              <a:buFontTx/>
              <a:buNone/>
            </a:pPr>
            <a:r>
              <a:rPr lang="cs-CZ" altLang="cs-CZ" sz="280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5410200"/>
          </a:xfrm>
        </p:spPr>
        <p:txBody>
          <a:bodyPr/>
          <a:lstStyle/>
          <a:p>
            <a:r>
              <a:rPr lang="cs-CZ" altLang="cs-CZ" dirty="0"/>
              <a:t>soubor </a:t>
            </a:r>
            <a:r>
              <a:rPr lang="cs-CZ" altLang="cs-CZ" dirty="0">
                <a:latin typeface="Courier New" panose="02070309020205020404" pitchFamily="49" charset="0"/>
              </a:rPr>
              <a:t>komplex.cpp</a:t>
            </a:r>
            <a:r>
              <a:rPr lang="cs-CZ" altLang="cs-CZ" dirty="0"/>
              <a:t> bude obsahovat:</a:t>
            </a:r>
          </a:p>
          <a:p>
            <a:pPr>
              <a:buFontTx/>
              <a:buNone/>
            </a:pPr>
            <a:endParaRPr lang="cs-CZ" altLang="cs-CZ" sz="2400" b="1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b="1" dirty="0">
                <a:latin typeface="Courier New" panose="02070309020205020404" pitchFamily="49" charset="0"/>
              </a:rPr>
              <a:t>#include</a:t>
            </a:r>
            <a:r>
              <a:rPr lang="en-US" altLang="cs-CZ" sz="2400" dirty="0">
                <a:latin typeface="Courier New" panose="02070309020205020404" pitchFamily="49" charset="0"/>
              </a:rPr>
              <a:t> "</a:t>
            </a:r>
            <a:r>
              <a:rPr lang="cs-CZ" altLang="cs-CZ" sz="2400" dirty="0">
                <a:latin typeface="Courier New" panose="02070309020205020404" pitchFamily="49" charset="0"/>
              </a:rPr>
              <a:t>komplex</a:t>
            </a:r>
            <a:r>
              <a:rPr lang="en-US" altLang="cs-CZ" sz="2400" dirty="0">
                <a:latin typeface="Courier New" panose="02070309020205020404" pitchFamily="49" charset="0"/>
              </a:rPr>
              <a:t>.h"</a:t>
            </a:r>
          </a:p>
          <a:p>
            <a:pPr>
              <a:buFontTx/>
              <a:buNone/>
            </a:pPr>
            <a:endParaRPr lang="cs-CZ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 b="1" dirty="0" err="1">
                <a:latin typeface="Courier New" panose="02070309020205020404" pitchFamily="49" charset="0"/>
              </a:rPr>
              <a:t>float</a:t>
            </a: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cs-CZ" altLang="cs-CZ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Komplex::</a:t>
            </a:r>
            <a:r>
              <a:rPr lang="cs-CZ" altLang="cs-CZ" sz="2400" dirty="0">
                <a:latin typeface="Courier New" panose="02070309020205020404" pitchFamily="49" charset="0"/>
              </a:rPr>
              <a:t>velikost()</a:t>
            </a:r>
          </a:p>
          <a:p>
            <a:pPr>
              <a:buFontTx/>
              <a:buNone/>
            </a:pPr>
            <a:r>
              <a:rPr lang="cs-CZ" altLang="cs-CZ" sz="2400" dirty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cs-CZ" altLang="cs-CZ" sz="2400" b="1" dirty="0">
                <a:latin typeface="Courier New" panose="02070309020205020404" pitchFamily="49" charset="0"/>
              </a:rPr>
              <a:t>  return</a:t>
            </a: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cs-CZ" altLang="cs-CZ" sz="2400" dirty="0" err="1">
                <a:latin typeface="Courier New" panose="02070309020205020404" pitchFamily="49" charset="0"/>
              </a:rPr>
              <a:t>sqrt</a:t>
            </a:r>
            <a:r>
              <a:rPr lang="cs-CZ" altLang="cs-CZ" sz="2400" dirty="0">
                <a:latin typeface="Courier New" panose="02070309020205020404" pitchFamily="49" charset="0"/>
              </a:rPr>
              <a:t>(re*</a:t>
            </a:r>
            <a:r>
              <a:rPr lang="cs-CZ" altLang="cs-CZ" sz="2400" dirty="0" err="1">
                <a:latin typeface="Courier New" panose="02070309020205020404" pitchFamily="49" charset="0"/>
              </a:rPr>
              <a:t>re+im</a:t>
            </a:r>
            <a:r>
              <a:rPr lang="cs-CZ" altLang="cs-CZ" sz="2400" dirty="0">
                <a:latin typeface="Courier New" panose="02070309020205020404" pitchFamily="49" charset="0"/>
              </a:rPr>
              <a:t>*</a:t>
            </a:r>
            <a:r>
              <a:rPr lang="cs-CZ" altLang="cs-CZ" sz="2400" dirty="0" err="1">
                <a:latin typeface="Courier New" panose="02070309020205020404" pitchFamily="49" charset="0"/>
              </a:rPr>
              <a:t>im</a:t>
            </a:r>
            <a:r>
              <a:rPr lang="cs-CZ" altLang="cs-CZ" sz="2400" dirty="0">
                <a:latin typeface="Courier New" panose="02070309020205020404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}</a:t>
            </a:r>
            <a:endParaRPr lang="cs-CZ" altLang="cs-CZ" sz="2400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altLang="cs-CZ"/>
              <a:t>	</a:t>
            </a:r>
            <a:r>
              <a:rPr lang="cs-CZ" altLang="cs-CZ" b="1">
                <a:solidFill>
                  <a:srgbClr val="FF3300"/>
                </a:solidFill>
              </a:rPr>
              <a:t>Deklarací třídy a zápisem implementace nevzniká žádný objekt! </a:t>
            </a:r>
          </a:p>
          <a:p>
            <a:pPr algn="ctr">
              <a:buFontTx/>
              <a:buNone/>
            </a:pPr>
            <a:endParaRPr lang="cs-CZ" altLang="cs-CZ" b="1">
              <a:solidFill>
                <a:srgbClr val="FF3300"/>
              </a:solidFill>
            </a:endParaRPr>
          </a:p>
          <a:p>
            <a:pPr algn="ctr">
              <a:buFontTx/>
              <a:buNone/>
            </a:pPr>
            <a:r>
              <a:rPr lang="cs-CZ" altLang="cs-CZ" b="1">
                <a:solidFill>
                  <a:srgbClr val="FF3300"/>
                </a:solidFill>
              </a:rPr>
              <a:t>To je pouze definice nového datového typu, tj. předpis pro překladač, jak mají konkrétní objekty daného typu vytvořit!</a:t>
            </a:r>
          </a:p>
          <a:p>
            <a:pPr algn="ctr">
              <a:buFontTx/>
              <a:buNone/>
            </a:pPr>
            <a:r>
              <a:rPr lang="cs-CZ" altLang="cs-CZ" b="1">
                <a:solidFill>
                  <a:srgbClr val="FF3300"/>
                </a:solidFill>
              </a:rPr>
              <a:t>Objekt je tedy proměnná typu třídy (instance třídy).</a:t>
            </a:r>
            <a:endParaRPr lang="cs-CZ" alt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8438"/>
            <a:ext cx="7772400" cy="1143000"/>
          </a:xfrm>
        </p:spPr>
        <p:txBody>
          <a:bodyPr/>
          <a:lstStyle/>
          <a:p>
            <a:r>
              <a:rPr lang="cs-CZ" altLang="cs-CZ"/>
              <a:t>Jak to použijeme v programu?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89075"/>
            <a:ext cx="8731250" cy="3367088"/>
          </a:xfrm>
        </p:spPr>
        <p:txBody>
          <a:bodyPr/>
          <a:lstStyle/>
          <a:p>
            <a:pPr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#include</a:t>
            </a:r>
            <a:r>
              <a:rPr lang="en-US" altLang="cs-CZ" sz="2400">
                <a:latin typeface="Courier New" panose="02070309020205020404" pitchFamily="49" charset="0"/>
              </a:rPr>
              <a:t> "</a:t>
            </a:r>
            <a:r>
              <a:rPr lang="cs-CZ" altLang="cs-CZ" sz="2400">
                <a:latin typeface="Courier New" panose="02070309020205020404" pitchFamily="49" charset="0"/>
              </a:rPr>
              <a:t>komplex</a:t>
            </a:r>
            <a:r>
              <a:rPr lang="en-US" altLang="cs-CZ" sz="2400">
                <a:latin typeface="Courier New" panose="02070309020205020404" pitchFamily="49" charset="0"/>
              </a:rPr>
              <a:t>.h”</a:t>
            </a:r>
          </a:p>
          <a:p>
            <a:pPr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void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cs-CZ" altLang="cs-CZ" sz="2400">
                <a:latin typeface="Courier New" panose="02070309020205020404" pitchFamily="49" charset="0"/>
              </a:rPr>
              <a:t>Komplex c</a:t>
            </a:r>
            <a:r>
              <a:rPr lang="en-US" altLang="cs-CZ" sz="2400">
                <a:latin typeface="Courier New" panose="02070309020205020404" pitchFamily="49" charset="0"/>
              </a:rPr>
              <a:t>1,</a:t>
            </a:r>
            <a:r>
              <a:rPr lang="cs-CZ" altLang="cs-CZ" sz="2400">
                <a:latin typeface="Courier New" panose="02070309020205020404" pitchFamily="49" charset="0"/>
              </a:rPr>
              <a:t>c</a:t>
            </a:r>
            <a:r>
              <a:rPr lang="en-US" altLang="cs-CZ" sz="2400">
                <a:latin typeface="Courier New" panose="02070309020205020404" pitchFamily="49" charset="0"/>
              </a:rPr>
              <a:t>2;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c1.re</a:t>
            </a:r>
            <a:r>
              <a:rPr lang="cs-CZ" altLang="cs-CZ" sz="2400">
                <a:latin typeface="Courier New" panose="02070309020205020404" pitchFamily="49" charset="0"/>
              </a:rPr>
              <a:t> = </a:t>
            </a:r>
            <a:r>
              <a:rPr lang="en-US" altLang="cs-CZ" sz="2400">
                <a:latin typeface="Courier New" panose="02070309020205020404" pitchFamily="49" charset="0"/>
              </a:rPr>
              <a:t>4; </a:t>
            </a:r>
            <a:r>
              <a:rPr lang="cs-CZ" altLang="cs-CZ" sz="2400">
                <a:latin typeface="Courier New" panose="02070309020205020404" pitchFamily="49" charset="0"/>
              </a:rPr>
              <a:t>c1</a:t>
            </a:r>
            <a:r>
              <a:rPr lang="en-US" altLang="cs-CZ" sz="2400">
                <a:latin typeface="Courier New" panose="02070309020205020404" pitchFamily="49" charset="0"/>
              </a:rPr>
              <a:t>.</a:t>
            </a:r>
            <a:r>
              <a:rPr lang="cs-CZ" altLang="cs-CZ" sz="2400">
                <a:latin typeface="Courier New" panose="02070309020205020404" pitchFamily="49" charset="0"/>
              </a:rPr>
              <a:t>im = 3</a:t>
            </a:r>
            <a:r>
              <a:rPr lang="en-US" altLang="cs-CZ" sz="2400">
                <a:latin typeface="Courier New" panose="02070309020205020404" pitchFamily="49" charset="0"/>
              </a:rPr>
              <a:t>;</a:t>
            </a:r>
            <a:endParaRPr lang="cs-CZ" altLang="cs-CZ" sz="24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  c2.re = 0; c2.im = 0;</a:t>
            </a:r>
          </a:p>
          <a:p>
            <a:pPr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  cout &lt;&lt; "Realna cast c1 je " &lt;&lt; c1.re;</a:t>
            </a:r>
            <a:endParaRPr lang="en-US" altLang="cs-CZ" sz="24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cs-CZ" altLang="cs-CZ" sz="2400">
                <a:latin typeface="Courier New" panose="02070309020205020404" pitchFamily="49" charset="0"/>
              </a:rPr>
              <a:t>cout </a:t>
            </a:r>
            <a:r>
              <a:rPr lang="en-US" altLang="cs-CZ" sz="2400">
                <a:latin typeface="Courier New" panose="02070309020205020404" pitchFamily="49" charset="0"/>
              </a:rPr>
              <a:t>&lt;&lt; "</a:t>
            </a:r>
            <a:r>
              <a:rPr lang="cs-CZ" altLang="cs-CZ" sz="2400">
                <a:latin typeface="Courier New" panose="02070309020205020404" pitchFamily="49" charset="0"/>
              </a:rPr>
              <a:t>Velikost c1 je</a:t>
            </a:r>
            <a:r>
              <a:rPr lang="en-US" altLang="cs-CZ" sz="2400">
                <a:latin typeface="Courier New" panose="02070309020205020404" pitchFamily="49" charset="0"/>
              </a:rPr>
              <a:t> "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>
                <a:latin typeface="Courier New" panose="02070309020205020404" pitchFamily="49" charset="0"/>
              </a:rPr>
              <a:t>&lt;&lt; </a:t>
            </a:r>
            <a:r>
              <a:rPr lang="cs-CZ" altLang="cs-CZ" sz="2400">
                <a:latin typeface="Courier New" panose="02070309020205020404" pitchFamily="49" charset="0"/>
              </a:rPr>
              <a:t>c</a:t>
            </a:r>
            <a:r>
              <a:rPr lang="en-US" altLang="cs-CZ" sz="2400">
                <a:latin typeface="Courier New" panose="02070309020205020404" pitchFamily="49" charset="0"/>
              </a:rPr>
              <a:t>1.v</a:t>
            </a:r>
            <a:r>
              <a:rPr lang="cs-CZ" altLang="cs-CZ" sz="2400">
                <a:latin typeface="Courier New" panose="02070309020205020404" pitchFamily="49" charset="0"/>
              </a:rPr>
              <a:t>elikost</a:t>
            </a:r>
            <a:r>
              <a:rPr lang="en-US" altLang="cs-CZ" sz="2400">
                <a:latin typeface="Courier New" panose="02070309020205020404" pitchFamily="49" charset="0"/>
              </a:rPr>
              <a:t>() &lt;&lt; endl;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 flipH="1">
            <a:off x="2843213" y="2652713"/>
            <a:ext cx="1584325" cy="1174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427538" y="2062163"/>
            <a:ext cx="4465637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</a:rPr>
              <a:t>zde se vytvoří dvě proměnné –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</a:rPr>
              <a:t>dva objekty c1 a c2 typu (třídy) Komplex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4427538" y="5516563"/>
            <a:ext cx="4608512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</a:rPr>
              <a:t>zde se volá metoda velikost()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</a:rPr>
              <a:t>nad objektem c1</a:t>
            </a: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flipH="1" flipV="1">
            <a:off x="7488238" y="4941888"/>
            <a:ext cx="396875" cy="5746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Oblouk 1"/>
          <p:cNvSpPr/>
          <p:nvPr/>
        </p:nvSpPr>
        <p:spPr bwMode="auto">
          <a:xfrm>
            <a:off x="131763" y="3429000"/>
            <a:ext cx="1919287" cy="2376488"/>
          </a:xfrm>
          <a:prstGeom prst="arc">
            <a:avLst>
              <a:gd name="adj1" fmla="val 6304919"/>
              <a:gd name="adj2" fmla="val 14780831"/>
            </a:avLst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triangle" w="lg" len="lg"/>
          </a:ln>
          <a:effectLst/>
          <a:extLst/>
        </p:spPr>
        <p:txBody>
          <a:bodyPr/>
          <a:lstStyle/>
          <a:p>
            <a:pPr>
              <a:defRPr/>
            </a:pPr>
            <a:endParaRPr lang="cs-CZ">
              <a:latin typeface="Arial" charset="0"/>
            </a:endParaRPr>
          </a:p>
        </p:txBody>
      </p:sp>
      <p:sp>
        <p:nvSpPr>
          <p:cNvPr id="28681" name="TextovéPole 2"/>
          <p:cNvSpPr txBox="1">
            <a:spLocks noChangeArrowheads="1"/>
          </p:cNvSpPr>
          <p:nvPr/>
        </p:nvSpPr>
        <p:spPr bwMode="auto">
          <a:xfrm>
            <a:off x="900113" y="5805488"/>
            <a:ext cx="32400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>
                <a:solidFill>
                  <a:srgbClr val="002060"/>
                </a:solidFill>
              </a:rPr>
              <a:t>Zde překladač ohlásí chybu</a:t>
            </a:r>
          </a:p>
        </p:txBody>
      </p:sp>
      <p:sp>
        <p:nvSpPr>
          <p:cNvPr id="28682" name="Line 7"/>
          <p:cNvSpPr>
            <a:spLocks noChangeShapeType="1"/>
          </p:cNvSpPr>
          <p:nvPr/>
        </p:nvSpPr>
        <p:spPr bwMode="auto">
          <a:xfrm flipV="1">
            <a:off x="3132138" y="4941888"/>
            <a:ext cx="3409950" cy="8636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blouk 11"/>
          <p:cNvSpPr/>
          <p:nvPr/>
        </p:nvSpPr>
        <p:spPr bwMode="auto">
          <a:xfrm>
            <a:off x="312738" y="3600450"/>
            <a:ext cx="2530475" cy="2451100"/>
          </a:xfrm>
          <a:prstGeom prst="arc">
            <a:avLst>
              <a:gd name="adj1" fmla="val 8236427"/>
              <a:gd name="adj2" fmla="val 13520612"/>
            </a:avLst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triangle" w="lg" len="lg"/>
          </a:ln>
          <a:effectLst/>
          <a:extLst/>
        </p:spPr>
        <p:txBody>
          <a:bodyPr/>
          <a:lstStyle/>
          <a:p>
            <a:pPr>
              <a:defRPr/>
            </a:pPr>
            <a:endParaRPr lang="cs-CZ">
              <a:latin typeface="Arial" charset="0"/>
            </a:endParaRPr>
          </a:p>
        </p:txBody>
      </p:sp>
      <p:sp>
        <p:nvSpPr>
          <p:cNvPr id="28684" name="Line 7"/>
          <p:cNvSpPr>
            <a:spLocks noChangeShapeType="1"/>
          </p:cNvSpPr>
          <p:nvPr/>
        </p:nvSpPr>
        <p:spPr bwMode="auto">
          <a:xfrm flipV="1">
            <a:off x="3132138" y="4467225"/>
            <a:ext cx="3697287" cy="1338263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638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s-CZ" altLang="cs-CZ" sz="3600" dirty="0"/>
              <a:t>Proč ohlásí překladač chybu?</a:t>
            </a:r>
          </a:p>
          <a:p>
            <a:pPr>
              <a:defRPr/>
            </a:pPr>
            <a:r>
              <a:rPr lang="cs-CZ" altLang="cs-CZ" dirty="0"/>
              <a:t>atributy a metody jsou automaticky tzv. </a:t>
            </a:r>
            <a:r>
              <a:rPr lang="cs-CZ" altLang="cs-CZ" i="1" dirty="0">
                <a:solidFill>
                  <a:srgbClr val="FF0000"/>
                </a:solidFill>
              </a:rPr>
              <a:t>soukromé</a:t>
            </a:r>
            <a:r>
              <a:rPr lang="cs-CZ" altLang="cs-CZ" dirty="0"/>
              <a:t> (</a:t>
            </a:r>
            <a:r>
              <a:rPr lang="cs-CZ" altLang="cs-CZ" dirty="0" err="1">
                <a:solidFill>
                  <a:srgbClr val="FF3300"/>
                </a:solidFill>
              </a:rPr>
              <a:t>private</a:t>
            </a:r>
            <a:r>
              <a:rPr lang="cs-CZ" altLang="cs-CZ" dirty="0"/>
              <a:t>), tj. lze s nimi manipulovat pouze uvnitř </a:t>
            </a:r>
            <a:r>
              <a:rPr lang="cs-CZ" altLang="cs-CZ" i="1" dirty="0"/>
              <a:t>členských funkcí</a:t>
            </a:r>
            <a:r>
              <a:rPr lang="cs-CZ" altLang="cs-CZ" dirty="0"/>
              <a:t> (metod třídy)</a:t>
            </a:r>
          </a:p>
          <a:p>
            <a:pPr>
              <a:defRPr/>
            </a:pPr>
            <a:r>
              <a:rPr lang="cs-CZ" altLang="cs-CZ" dirty="0"/>
              <a:t>musíme deklarovat atributy a metody, které chceme zpřístupnit (zveřejnit), jako </a:t>
            </a:r>
            <a:r>
              <a:rPr lang="cs-CZ" altLang="cs-CZ" i="1" dirty="0"/>
              <a:t>veřejné </a:t>
            </a:r>
            <a:r>
              <a:rPr lang="cs-CZ" altLang="cs-CZ" dirty="0"/>
              <a:t>(public)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cs-CZ" altLang="cs-CZ"/>
              <a:t>Řízení přístupu (viditelnosti) k atributům a metodám třídy:</a:t>
            </a:r>
            <a:endParaRPr lang="cs-CZ" altLang="cs-CZ" sz="3600"/>
          </a:p>
          <a:p>
            <a:pPr marL="0" indent="0">
              <a:buFontTx/>
              <a:buNone/>
            </a:pPr>
            <a:r>
              <a:rPr lang="cs-CZ" altLang="cs-CZ" sz="2800" b="1">
                <a:solidFill>
                  <a:schemeClr val="accent2"/>
                </a:solidFill>
                <a:latin typeface="Courier New" panose="02070309020205020404" pitchFamily="49" charset="0"/>
              </a:rPr>
              <a:t>private</a:t>
            </a:r>
            <a:endParaRPr lang="cs-CZ" altLang="cs-CZ" b="1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marL="857250" lvl="1"/>
            <a:r>
              <a:rPr lang="cs-CZ" altLang="cs-CZ" sz="2400"/>
              <a:t>soukromý, s atributy (metodami) nelze manipulovat mimo členské funkce (metodám a funkcím ve třídě se také říká </a:t>
            </a:r>
            <a:r>
              <a:rPr lang="cs-CZ" altLang="cs-CZ" sz="2400" i="1"/>
              <a:t>členské funkce</a:t>
            </a:r>
            <a:r>
              <a:rPr lang="cs-CZ" altLang="cs-CZ" sz="2400"/>
              <a:t>)</a:t>
            </a:r>
            <a:endParaRPr lang="cs-CZ" altLang="cs-CZ"/>
          </a:p>
          <a:p>
            <a:pPr marL="0" indent="0">
              <a:buFontTx/>
              <a:buNone/>
            </a:pPr>
            <a:r>
              <a:rPr lang="cs-CZ" altLang="cs-CZ" sz="2800" b="1">
                <a:solidFill>
                  <a:schemeClr val="accent2"/>
                </a:solidFill>
                <a:latin typeface="Courier New" panose="02070309020205020404" pitchFamily="49" charset="0"/>
              </a:rPr>
              <a:t>public</a:t>
            </a:r>
          </a:p>
          <a:p>
            <a:pPr marL="857250" lvl="1"/>
            <a:r>
              <a:rPr lang="cs-CZ" altLang="cs-CZ" sz="2400"/>
              <a:t>veřejný, manipulace je možná kdekoliv</a:t>
            </a:r>
            <a:endParaRPr lang="cs-CZ" altLang="cs-CZ"/>
          </a:p>
          <a:p>
            <a:pPr marL="0" indent="0">
              <a:buFontTx/>
              <a:buNone/>
            </a:pPr>
            <a:r>
              <a:rPr lang="cs-CZ" altLang="cs-CZ" sz="2800" b="1">
                <a:solidFill>
                  <a:schemeClr val="accent2"/>
                </a:solidFill>
                <a:latin typeface="Courier New" panose="02070309020205020404" pitchFamily="49" charset="0"/>
              </a:rPr>
              <a:t>protected</a:t>
            </a:r>
            <a:endParaRPr lang="cs-CZ" altLang="cs-CZ" b="1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marL="857250" lvl="1"/>
            <a:r>
              <a:rPr lang="cs-CZ" altLang="cs-CZ" sz="2400"/>
              <a:t>podobné jako private, používá se při dědění; s atributy (metodami) je možné manipulovat pouze ve členských funkcích a v potomcích (což nejde u private) </a:t>
            </a:r>
            <a:endParaRPr lang="cs-CZ" alt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638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#ifndef </a:t>
            </a:r>
            <a:r>
              <a:rPr lang="cs-CZ" altLang="cs-CZ" sz="2400">
                <a:latin typeface="Courier New" panose="02070309020205020404" pitchFamily="49" charset="0"/>
              </a:rPr>
              <a:t>KOMPLEX</a:t>
            </a:r>
            <a:r>
              <a:rPr lang="en-US" altLang="cs-CZ" sz="2400">
                <a:latin typeface="Courier New" panose="02070309020205020404" pitchFamily="49" charset="0"/>
              </a:rPr>
              <a:t>H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#define </a:t>
            </a:r>
            <a:r>
              <a:rPr lang="cs-CZ" altLang="cs-CZ" sz="2400">
                <a:latin typeface="Courier New" panose="02070309020205020404" pitchFamily="49" charset="0"/>
              </a:rPr>
              <a:t>KOMPLEX</a:t>
            </a:r>
            <a:r>
              <a:rPr lang="en-US" altLang="cs-CZ" sz="2400">
                <a:latin typeface="Courier New" panose="02070309020205020404" pitchFamily="49" charset="0"/>
              </a:rPr>
              <a:t>H</a:t>
            </a:r>
          </a:p>
          <a:p>
            <a:pPr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class</a:t>
            </a:r>
            <a:r>
              <a:rPr lang="cs-CZ" altLang="cs-CZ" sz="2400">
                <a:latin typeface="Courier New" panose="02070309020205020404" pitchFamily="49" charset="0"/>
              </a:rPr>
              <a:t> Komplex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 public:  </a:t>
            </a:r>
          </a:p>
          <a:p>
            <a:pPr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  </a:t>
            </a:r>
            <a:r>
              <a:rPr lang="en-US" altLang="cs-CZ" sz="2400" b="1">
                <a:latin typeface="Courier New" panose="02070309020205020404" pitchFamily="49" charset="0"/>
              </a:rPr>
              <a:t>float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</a:rPr>
              <a:t>re,im;</a:t>
            </a:r>
            <a:r>
              <a:rPr lang="en-US" altLang="cs-CZ" sz="2400">
                <a:latin typeface="Courier New" panose="02070309020205020404" pitchFamily="49" charset="0"/>
              </a:rPr>
              <a:t> //</a:t>
            </a:r>
            <a:r>
              <a:rPr lang="cs-CZ" altLang="cs-CZ" sz="2400">
                <a:latin typeface="Courier New" panose="02070309020205020404" pitchFamily="49" charset="0"/>
              </a:rPr>
              <a:t>reálná a imag. část  </a:t>
            </a:r>
            <a:endParaRPr lang="en-US" altLang="cs-CZ" sz="24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  </a:t>
            </a:r>
            <a:r>
              <a:rPr lang="en-US" altLang="cs-CZ" sz="2400" b="1">
                <a:latin typeface="Courier New" panose="02070309020205020404" pitchFamily="49" charset="0"/>
              </a:rPr>
              <a:t>float </a:t>
            </a:r>
            <a:r>
              <a:rPr lang="en-US" altLang="cs-CZ" sz="2400">
                <a:latin typeface="Courier New" panose="02070309020205020404" pitchFamily="49" charset="0"/>
              </a:rPr>
              <a:t>v</a:t>
            </a:r>
            <a:r>
              <a:rPr lang="cs-CZ" altLang="cs-CZ" sz="2400">
                <a:latin typeface="Courier New" panose="02070309020205020404" pitchFamily="49" charset="0"/>
              </a:rPr>
              <a:t>elikost</a:t>
            </a:r>
            <a:r>
              <a:rPr lang="en-US" altLang="cs-CZ" sz="2400">
                <a:latin typeface="Courier New" panose="02070309020205020404" pitchFamily="49" charset="0"/>
              </a:rPr>
              <a:t>()</a:t>
            </a:r>
            <a:r>
              <a:rPr lang="en-US" altLang="cs-CZ" sz="2400" b="1">
                <a:latin typeface="Courier New" panose="02070309020205020404" pitchFamily="49" charset="0"/>
              </a:rPr>
              <a:t>;</a:t>
            </a:r>
            <a:endParaRPr lang="en-US" altLang="cs-CZ" sz="24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};</a:t>
            </a:r>
            <a:endParaRPr lang="en-US" altLang="cs-CZ" sz="28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#endif</a:t>
            </a:r>
            <a:endParaRPr lang="cs-CZ" altLang="cs-CZ" sz="28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r>
              <a:rPr lang="cs-CZ" altLang="cs-CZ"/>
              <a:t>při tvorbě programů se často používá metoda dekompozice - rozklad problému na jednodušší činnosti (funkce) - návrh </a:t>
            </a:r>
            <a:r>
              <a:rPr lang="cs-CZ" altLang="cs-CZ" i="1"/>
              <a:t>shora - dolů</a:t>
            </a:r>
            <a:endParaRPr lang="cs-CZ" altLang="cs-CZ"/>
          </a:p>
          <a:p>
            <a:r>
              <a:rPr lang="cs-CZ" altLang="cs-CZ"/>
              <a:t>abstraktním popisem dílčích činností jsou procedury a funkce (</a:t>
            </a:r>
            <a:r>
              <a:rPr lang="cs-CZ" altLang="cs-CZ" b="1" i="1">
                <a:solidFill>
                  <a:srgbClr val="FF0000"/>
                </a:solidFill>
              </a:rPr>
              <a:t>strukturované programování</a:t>
            </a:r>
            <a:r>
              <a:rPr lang="cs-CZ" altLang="cs-CZ"/>
              <a:t>)</a:t>
            </a:r>
          </a:p>
          <a:p>
            <a:r>
              <a:rPr lang="cs-CZ" altLang="cs-CZ"/>
              <a:t>velmi vhodné pro řešení matematických úloh (k jejichž řešení byly počítače určeny především)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8438"/>
            <a:ext cx="7772400" cy="1143000"/>
          </a:xfrm>
        </p:spPr>
        <p:txBody>
          <a:bodyPr/>
          <a:lstStyle/>
          <a:p>
            <a:r>
              <a:rPr lang="cs-CZ" altLang="cs-CZ"/>
              <a:t>Jak to použijeme v programu?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89075"/>
            <a:ext cx="8731250" cy="431641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#include</a:t>
            </a:r>
            <a:r>
              <a:rPr lang="en-US" altLang="cs-CZ" sz="2400">
                <a:latin typeface="Courier New" panose="02070309020205020404" pitchFamily="49" charset="0"/>
              </a:rPr>
              <a:t> "</a:t>
            </a:r>
            <a:r>
              <a:rPr lang="cs-CZ" altLang="cs-CZ" sz="2400">
                <a:latin typeface="Courier New" panose="02070309020205020404" pitchFamily="49" charset="0"/>
              </a:rPr>
              <a:t>komplex</a:t>
            </a:r>
            <a:r>
              <a:rPr lang="en-US" altLang="cs-CZ" sz="2400">
                <a:latin typeface="Courier New" panose="02070309020205020404" pitchFamily="49" charset="0"/>
              </a:rPr>
              <a:t>.h”</a:t>
            </a:r>
          </a:p>
          <a:p>
            <a:pPr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void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cs-CZ" altLang="cs-CZ" sz="2400">
                <a:latin typeface="Courier New" panose="02070309020205020404" pitchFamily="49" charset="0"/>
              </a:rPr>
              <a:t>Komplex c</a:t>
            </a:r>
            <a:r>
              <a:rPr lang="en-US" altLang="cs-CZ" sz="2400">
                <a:latin typeface="Courier New" panose="02070309020205020404" pitchFamily="49" charset="0"/>
              </a:rPr>
              <a:t>1,</a:t>
            </a:r>
            <a:r>
              <a:rPr lang="cs-CZ" altLang="cs-CZ" sz="2400">
                <a:latin typeface="Courier New" panose="02070309020205020404" pitchFamily="49" charset="0"/>
              </a:rPr>
              <a:t>c</a:t>
            </a:r>
            <a:r>
              <a:rPr lang="en-US" altLang="cs-CZ" sz="2400">
                <a:latin typeface="Courier New" panose="02070309020205020404" pitchFamily="49" charset="0"/>
              </a:rPr>
              <a:t>2;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c1.re</a:t>
            </a:r>
            <a:r>
              <a:rPr lang="cs-CZ" altLang="cs-CZ" sz="2400">
                <a:latin typeface="Courier New" panose="02070309020205020404" pitchFamily="49" charset="0"/>
              </a:rPr>
              <a:t> = </a:t>
            </a:r>
            <a:r>
              <a:rPr lang="en-US" altLang="cs-CZ" sz="2400">
                <a:latin typeface="Courier New" panose="02070309020205020404" pitchFamily="49" charset="0"/>
              </a:rPr>
              <a:t>4; </a:t>
            </a:r>
            <a:r>
              <a:rPr lang="cs-CZ" altLang="cs-CZ" sz="2400">
                <a:latin typeface="Courier New" panose="02070309020205020404" pitchFamily="49" charset="0"/>
              </a:rPr>
              <a:t>c1</a:t>
            </a:r>
            <a:r>
              <a:rPr lang="en-US" altLang="cs-CZ" sz="2400">
                <a:latin typeface="Courier New" panose="02070309020205020404" pitchFamily="49" charset="0"/>
              </a:rPr>
              <a:t>.</a:t>
            </a:r>
            <a:r>
              <a:rPr lang="cs-CZ" altLang="cs-CZ" sz="2400">
                <a:latin typeface="Courier New" panose="02070309020205020404" pitchFamily="49" charset="0"/>
              </a:rPr>
              <a:t>im = 3</a:t>
            </a:r>
            <a:r>
              <a:rPr lang="en-US" altLang="cs-CZ" sz="2400">
                <a:latin typeface="Courier New" panose="02070309020205020404" pitchFamily="49" charset="0"/>
              </a:rPr>
              <a:t>;</a:t>
            </a:r>
            <a:endParaRPr lang="cs-CZ" altLang="cs-CZ" sz="24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  c2.re = 0; c2.im = 0;</a:t>
            </a:r>
          </a:p>
          <a:p>
            <a:pPr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  cout &lt;&lt; "Realna cast c1 je " &lt;&lt; c1.re;</a:t>
            </a:r>
            <a:endParaRPr lang="en-US" altLang="cs-CZ" sz="24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cs-CZ" altLang="cs-CZ" sz="2400">
                <a:latin typeface="Courier New" panose="02070309020205020404" pitchFamily="49" charset="0"/>
              </a:rPr>
              <a:t>cout </a:t>
            </a:r>
            <a:r>
              <a:rPr lang="en-US" altLang="cs-CZ" sz="2400">
                <a:latin typeface="Courier New" panose="02070309020205020404" pitchFamily="49" charset="0"/>
              </a:rPr>
              <a:t>&lt;&lt; "</a:t>
            </a:r>
            <a:r>
              <a:rPr lang="cs-CZ" altLang="cs-CZ" sz="2400">
                <a:latin typeface="Courier New" panose="02070309020205020404" pitchFamily="49" charset="0"/>
              </a:rPr>
              <a:t>Velikost c1 je</a:t>
            </a:r>
            <a:r>
              <a:rPr lang="en-US" altLang="cs-CZ" sz="2400">
                <a:latin typeface="Courier New" panose="02070309020205020404" pitchFamily="49" charset="0"/>
              </a:rPr>
              <a:t> " &lt;&lt; </a:t>
            </a:r>
            <a:r>
              <a:rPr lang="cs-CZ" altLang="cs-CZ" sz="2400">
                <a:latin typeface="Courier New" panose="02070309020205020404" pitchFamily="49" charset="0"/>
              </a:rPr>
              <a:t>c</a:t>
            </a:r>
            <a:r>
              <a:rPr lang="en-US" altLang="cs-CZ" sz="2400">
                <a:latin typeface="Courier New" panose="02070309020205020404" pitchFamily="49" charset="0"/>
              </a:rPr>
              <a:t>1.v</a:t>
            </a:r>
            <a:r>
              <a:rPr lang="cs-CZ" altLang="cs-CZ" sz="2400">
                <a:latin typeface="Courier New" panose="02070309020205020404" pitchFamily="49" charset="0"/>
              </a:rPr>
              <a:t>elikost</a:t>
            </a:r>
            <a:r>
              <a:rPr lang="en-US" altLang="cs-CZ" sz="2400">
                <a:latin typeface="Courier New" panose="02070309020205020404" pitchFamily="49" charset="0"/>
              </a:rPr>
              <a:t>() &lt;&lt; endl;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33796" name="TextovéPole 12"/>
          <p:cNvSpPr txBox="1">
            <a:spLocks noChangeArrowheads="1"/>
          </p:cNvSpPr>
          <p:nvPr/>
        </p:nvSpPr>
        <p:spPr bwMode="auto">
          <a:xfrm>
            <a:off x="1187450" y="5805488"/>
            <a:ext cx="68405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 b="1">
                <a:solidFill>
                  <a:srgbClr val="002060"/>
                </a:solidFill>
              </a:rPr>
              <a:t>Nyní již program přeložit půjde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7772400" cy="5334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s-CZ" altLang="cs-CZ" sz="3600" i="1" dirty="0"/>
              <a:t>Poznámky k řízení viditelnosti</a:t>
            </a:r>
          </a:p>
          <a:p>
            <a:pPr>
              <a:defRPr/>
            </a:pPr>
            <a:r>
              <a:rPr lang="cs-CZ" altLang="cs-CZ" dirty="0"/>
              <a:t>někdy je užitečné mít soukromé atributy a metody</a:t>
            </a:r>
          </a:p>
          <a:p>
            <a:pPr lvl="1">
              <a:defRPr/>
            </a:pPr>
            <a:r>
              <a:rPr lang="cs-CZ" altLang="cs-CZ" dirty="0"/>
              <a:t>např. když hodnota atributu vyjadřuje nějaký stav objektu a není žádoucí, aby programátor "z vnějšku" hodnotu měnil, ať úmyslně nebo omylem</a:t>
            </a:r>
          </a:p>
          <a:p>
            <a:pPr lvl="2">
              <a:defRPr/>
            </a:pPr>
            <a:r>
              <a:rPr lang="cs-CZ" altLang="cs-CZ" dirty="0"/>
              <a:t>implementujeme objektově množinu a jeden atribut je počet prvků množiny; je zřejmé, že hodnota tohoto atributu se má měnit pouze, když se volají metody vložení a vyjmutí prvku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r>
              <a:rPr lang="cs-CZ" altLang="cs-CZ" dirty="0"/>
              <a:t>rovněž některé metody, které slouží jako pomocné, se deklarují jako soukromé</a:t>
            </a:r>
          </a:p>
          <a:p>
            <a:r>
              <a:rPr lang="cs-CZ" altLang="cs-CZ" dirty="0"/>
              <a:t>seznam veřejný</a:t>
            </a:r>
            <a:r>
              <a:rPr lang="en-US" altLang="cs-CZ" dirty="0" err="1"/>
              <a:t>ch</a:t>
            </a:r>
            <a:r>
              <a:rPr lang="cs-CZ" altLang="cs-CZ" dirty="0"/>
              <a:t> metod pak tvoří tzv. </a:t>
            </a:r>
            <a:r>
              <a:rPr lang="cs-CZ" altLang="cs-CZ" b="1" i="1" dirty="0">
                <a:solidFill>
                  <a:srgbClr val="FF3300"/>
                </a:solidFill>
              </a:rPr>
              <a:t>interface třídy (rozhraní)</a:t>
            </a:r>
          </a:p>
          <a:p>
            <a:r>
              <a:rPr lang="cs-CZ" altLang="cs-CZ" dirty="0"/>
              <a:t>je-li potřeba získat hodnotu soukromého atributu, nadefinuje se veřejná metoda s typickým názvem </a:t>
            </a:r>
            <a:r>
              <a:rPr lang="cs-CZ" altLang="cs-CZ" dirty="0" err="1">
                <a:latin typeface="Courier New" panose="02070309020205020404" pitchFamily="49" charset="0"/>
              </a:rPr>
              <a:t>get</a:t>
            </a:r>
            <a:r>
              <a:rPr lang="cs-CZ" altLang="cs-CZ" dirty="0">
                <a:latin typeface="Courier New" panose="02070309020205020404" pitchFamily="49" charset="0"/>
              </a:rPr>
              <a:t>_</a:t>
            </a:r>
            <a:r>
              <a:rPr lang="cs-CZ" altLang="cs-CZ" dirty="0"/>
              <a:t>, resp. </a:t>
            </a:r>
            <a:r>
              <a:rPr lang="cs-CZ" altLang="cs-CZ" dirty="0" err="1">
                <a:latin typeface="Courier New" panose="02070309020205020404" pitchFamily="49" charset="0"/>
              </a:rPr>
              <a:t>read</a:t>
            </a:r>
            <a:r>
              <a:rPr lang="cs-CZ" altLang="cs-CZ" dirty="0">
                <a:latin typeface="Courier New" panose="02070309020205020404" pitchFamily="49" charset="0"/>
              </a:rPr>
              <a:t>_, cti_</a:t>
            </a:r>
            <a:r>
              <a:rPr lang="cs-CZ" altLang="cs-CZ" dirty="0"/>
              <a:t>, např. </a:t>
            </a:r>
            <a:r>
              <a:rPr lang="cs-CZ" altLang="cs-CZ" b="1" dirty="0" err="1">
                <a:latin typeface="Courier New" panose="02070309020205020404" pitchFamily="49" charset="0"/>
              </a:rPr>
              <a:t>float</a:t>
            </a:r>
            <a:r>
              <a:rPr lang="cs-CZ" altLang="cs-CZ" dirty="0">
                <a:latin typeface="Courier New" panose="02070309020205020404" pitchFamily="49" charset="0"/>
              </a:rPr>
              <a:t> </a:t>
            </a:r>
            <a:r>
              <a:rPr lang="cs-CZ" altLang="cs-CZ" dirty="0" err="1">
                <a:latin typeface="Courier New" panose="02070309020205020404" pitchFamily="49" charset="0"/>
              </a:rPr>
              <a:t>get_img</a:t>
            </a:r>
            <a:r>
              <a:rPr lang="cs-CZ" altLang="cs-CZ" dirty="0">
                <a:latin typeface="Courier New" panose="02070309020205020404" pitchFamily="49" charset="0"/>
              </a:rPr>
              <a:t>() </a:t>
            </a:r>
            <a:r>
              <a:rPr lang="cs-CZ" altLang="cs-CZ" dirty="0"/>
              <a:t>vracející hodnotu atributu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r>
              <a:rPr lang="cs-CZ" altLang="cs-CZ"/>
              <a:t>je-li potřeba nastavit hodnotu soukromého atributu, nadefinuje se veřejná metoda s typickým názvem </a:t>
            </a:r>
            <a:r>
              <a:rPr lang="cs-CZ" altLang="cs-CZ">
                <a:latin typeface="Courier New" panose="02070309020205020404" pitchFamily="49" charset="0"/>
              </a:rPr>
              <a:t>set_</a:t>
            </a:r>
            <a:r>
              <a:rPr lang="cs-CZ" altLang="cs-CZ"/>
              <a:t>, resp. </a:t>
            </a:r>
            <a:r>
              <a:rPr lang="cs-CZ" altLang="cs-CZ">
                <a:latin typeface="Courier New" panose="02070309020205020404" pitchFamily="49" charset="0"/>
              </a:rPr>
              <a:t>write_, nastav_</a:t>
            </a:r>
            <a:r>
              <a:rPr lang="cs-CZ" altLang="cs-CZ"/>
              <a:t>, např. </a:t>
            </a:r>
          </a:p>
          <a:p>
            <a:pPr algn="ctr">
              <a:buFontTx/>
              <a:buNone/>
            </a:pPr>
            <a:r>
              <a:rPr lang="cs-CZ" altLang="cs-CZ" b="1">
                <a:latin typeface="Courier New" panose="02070309020205020404" pitchFamily="49" charset="0"/>
              </a:rPr>
              <a:t>void</a:t>
            </a:r>
            <a:r>
              <a:rPr lang="cs-CZ" altLang="cs-CZ">
                <a:latin typeface="Courier New" panose="02070309020205020404" pitchFamily="49" charset="0"/>
              </a:rPr>
              <a:t> set_img(</a:t>
            </a:r>
            <a:r>
              <a:rPr lang="cs-CZ" altLang="cs-CZ" b="1">
                <a:latin typeface="Courier New" panose="02070309020205020404" pitchFamily="49" charset="0"/>
              </a:rPr>
              <a:t>float</a:t>
            </a:r>
            <a:r>
              <a:rPr lang="cs-CZ" altLang="cs-CZ">
                <a:latin typeface="Courier New" panose="02070309020205020404" pitchFamily="49" charset="0"/>
              </a:rPr>
              <a:t> imag)</a:t>
            </a:r>
          </a:p>
          <a:p>
            <a:pPr algn="ctr">
              <a:buFontTx/>
              <a:buNone/>
            </a:pPr>
            <a:endParaRPr lang="cs-CZ" altLang="cs-CZ">
              <a:latin typeface="Courier New" panose="02070309020205020404" pitchFamily="49" charset="0"/>
            </a:endParaRPr>
          </a:p>
          <a:p>
            <a:pPr lvl="1"/>
            <a:r>
              <a:rPr lang="cs-CZ" altLang="cs-CZ"/>
              <a:t>deklarovat atributy jako soukromé je vhodné, když je omezena množina hodnot atributů; pak veřejná metoda</a:t>
            </a:r>
            <a:r>
              <a:rPr lang="cs-CZ" altLang="cs-CZ">
                <a:latin typeface="Courier New" panose="02070309020205020404" pitchFamily="49" charset="0"/>
              </a:rPr>
              <a:t> set_ </a:t>
            </a:r>
            <a:r>
              <a:rPr lang="cs-CZ" altLang="cs-CZ"/>
              <a:t>kontroluje, zda nastavovaná hodnota není mimo rozsah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76250"/>
            <a:ext cx="7772400" cy="5924550"/>
          </a:xfrm>
        </p:spPr>
        <p:txBody>
          <a:bodyPr/>
          <a:lstStyle/>
          <a:p>
            <a:r>
              <a:rPr lang="cs-CZ" altLang="cs-CZ"/>
              <a:t>komplex.h 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#ifndef </a:t>
            </a:r>
            <a:r>
              <a:rPr lang="cs-CZ" altLang="cs-CZ" sz="2400">
                <a:latin typeface="Courier New" panose="02070309020205020404" pitchFamily="49" charset="0"/>
              </a:rPr>
              <a:t>KOMPLEX</a:t>
            </a:r>
            <a:r>
              <a:rPr lang="en-US" altLang="cs-CZ" sz="2400">
                <a:latin typeface="Courier New" panose="02070309020205020404" pitchFamily="49" charset="0"/>
              </a:rPr>
              <a:t>H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#define </a:t>
            </a:r>
            <a:r>
              <a:rPr lang="cs-CZ" altLang="cs-CZ" sz="2400">
                <a:latin typeface="Courier New" panose="02070309020205020404" pitchFamily="49" charset="0"/>
              </a:rPr>
              <a:t>KOMPLEX</a:t>
            </a:r>
            <a:r>
              <a:rPr lang="en-US" altLang="cs-CZ" sz="2400">
                <a:latin typeface="Courier New" panose="02070309020205020404" pitchFamily="49" charset="0"/>
              </a:rPr>
              <a:t>H</a:t>
            </a:r>
          </a:p>
          <a:p>
            <a:pPr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class</a:t>
            </a:r>
            <a:r>
              <a:rPr lang="cs-CZ" altLang="cs-CZ" sz="2400">
                <a:latin typeface="Courier New" panose="02070309020205020404" pitchFamily="49" charset="0"/>
              </a:rPr>
              <a:t> Komplex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private:  </a:t>
            </a:r>
          </a:p>
          <a:p>
            <a:pPr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   </a:t>
            </a:r>
            <a:r>
              <a:rPr lang="en-US" altLang="cs-CZ" sz="2400" b="1">
                <a:latin typeface="Courier New" panose="02070309020205020404" pitchFamily="49" charset="0"/>
              </a:rPr>
              <a:t>float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</a:rPr>
              <a:t>re,im;</a:t>
            </a:r>
            <a:r>
              <a:rPr lang="en-US" altLang="cs-CZ" sz="2400">
                <a:latin typeface="Courier New" panose="02070309020205020404" pitchFamily="49" charset="0"/>
              </a:rPr>
              <a:t> //</a:t>
            </a:r>
            <a:r>
              <a:rPr lang="cs-CZ" altLang="cs-CZ" sz="2400">
                <a:latin typeface="Courier New" panose="02070309020205020404" pitchFamily="49" charset="0"/>
              </a:rPr>
              <a:t>reálná a imag. část </a:t>
            </a:r>
          </a:p>
          <a:p>
            <a:pPr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</a:rPr>
              <a:t>public:</a:t>
            </a:r>
          </a:p>
          <a:p>
            <a:pPr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   float </a:t>
            </a:r>
            <a:r>
              <a:rPr lang="cs-CZ" altLang="cs-CZ" sz="2400">
                <a:latin typeface="Courier New" panose="02070309020205020404" pitchFamily="49" charset="0"/>
              </a:rPr>
              <a:t>get_real(); </a:t>
            </a:r>
          </a:p>
          <a:p>
            <a:pPr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   </a:t>
            </a:r>
            <a:r>
              <a:rPr lang="cs-CZ" altLang="cs-CZ" sz="2400" b="1">
                <a:latin typeface="Courier New" panose="02070309020205020404" pitchFamily="49" charset="0"/>
              </a:rPr>
              <a:t>float </a:t>
            </a:r>
            <a:r>
              <a:rPr lang="cs-CZ" altLang="cs-CZ" sz="2400">
                <a:latin typeface="Courier New" panose="02070309020205020404" pitchFamily="49" charset="0"/>
              </a:rPr>
              <a:t>get_img();</a:t>
            </a:r>
          </a:p>
          <a:p>
            <a:pPr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   void </a:t>
            </a:r>
            <a:r>
              <a:rPr lang="cs-CZ" altLang="cs-CZ" sz="2400">
                <a:latin typeface="Courier New" panose="02070309020205020404" pitchFamily="49" charset="0"/>
              </a:rPr>
              <a:t>set_real(</a:t>
            </a:r>
            <a:r>
              <a:rPr lang="cs-CZ" altLang="cs-CZ" sz="2400" b="1">
                <a:latin typeface="Courier New" panose="02070309020205020404" pitchFamily="49" charset="0"/>
              </a:rPr>
              <a:t>float </a:t>
            </a:r>
            <a:r>
              <a:rPr lang="cs-CZ" altLang="cs-CZ" sz="2400">
                <a:latin typeface="Courier New" panose="02070309020205020404" pitchFamily="49" charset="0"/>
              </a:rPr>
              <a:t>real); </a:t>
            </a:r>
          </a:p>
          <a:p>
            <a:pPr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   </a:t>
            </a:r>
            <a:r>
              <a:rPr lang="cs-CZ" altLang="cs-CZ" sz="2400" b="1">
                <a:latin typeface="Courier New" panose="02070309020205020404" pitchFamily="49" charset="0"/>
              </a:rPr>
              <a:t>void </a:t>
            </a:r>
            <a:r>
              <a:rPr lang="cs-CZ" altLang="cs-CZ" sz="2400">
                <a:latin typeface="Courier New" panose="02070309020205020404" pitchFamily="49" charset="0"/>
              </a:rPr>
              <a:t>set_img(</a:t>
            </a:r>
            <a:r>
              <a:rPr lang="cs-CZ" altLang="cs-CZ" sz="2400" b="1">
                <a:latin typeface="Courier New" panose="02070309020205020404" pitchFamily="49" charset="0"/>
              </a:rPr>
              <a:t>float</a:t>
            </a:r>
            <a:r>
              <a:rPr lang="cs-CZ" altLang="cs-CZ" sz="2400">
                <a:latin typeface="Courier New" panose="02070309020205020404" pitchFamily="49" charset="0"/>
              </a:rPr>
              <a:t> imag);</a:t>
            </a:r>
          </a:p>
          <a:p>
            <a:pPr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   </a:t>
            </a:r>
            <a:r>
              <a:rPr lang="en-US" altLang="cs-CZ" sz="2400" b="1">
                <a:latin typeface="Courier New" panose="02070309020205020404" pitchFamily="49" charset="0"/>
              </a:rPr>
              <a:t>float </a:t>
            </a:r>
            <a:r>
              <a:rPr lang="en-US" altLang="cs-CZ" sz="2400">
                <a:latin typeface="Courier New" panose="02070309020205020404" pitchFamily="49" charset="0"/>
              </a:rPr>
              <a:t>v</a:t>
            </a:r>
            <a:r>
              <a:rPr lang="cs-CZ" altLang="cs-CZ" sz="2400">
                <a:latin typeface="Courier New" panose="02070309020205020404" pitchFamily="49" charset="0"/>
              </a:rPr>
              <a:t>elikost</a:t>
            </a:r>
            <a:r>
              <a:rPr lang="en-US" altLang="cs-CZ" sz="2400">
                <a:latin typeface="Courier New" panose="02070309020205020404" pitchFamily="49" charset="0"/>
              </a:rPr>
              <a:t>()</a:t>
            </a:r>
            <a:r>
              <a:rPr lang="en-US" altLang="cs-CZ" sz="2400" b="1">
                <a:latin typeface="Courier New" panose="02070309020205020404" pitchFamily="49" charset="0"/>
              </a:rPr>
              <a:t>;</a:t>
            </a:r>
            <a:endParaRPr lang="en-US" altLang="cs-CZ" sz="24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};</a:t>
            </a:r>
            <a:endParaRPr lang="en-US" altLang="cs-CZ" sz="28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#endif</a:t>
            </a:r>
            <a:endParaRPr lang="cs-CZ" altLang="cs-CZ" sz="28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5410200"/>
          </a:xfrm>
        </p:spPr>
        <p:txBody>
          <a:bodyPr/>
          <a:lstStyle/>
          <a:p>
            <a:r>
              <a:rPr lang="cs-CZ" altLang="cs-CZ"/>
              <a:t>komplex.cpp</a:t>
            </a:r>
          </a:p>
          <a:p>
            <a:pPr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#include</a:t>
            </a:r>
            <a:r>
              <a:rPr lang="en-US" altLang="cs-CZ" sz="2400">
                <a:latin typeface="Courier New" panose="02070309020205020404" pitchFamily="49" charset="0"/>
              </a:rPr>
              <a:t> "komplex.h”</a:t>
            </a:r>
          </a:p>
          <a:p>
            <a:pPr>
              <a:buFontTx/>
              <a:buNone/>
            </a:pPr>
            <a:endParaRPr lang="cs-CZ" altLang="cs-CZ" sz="24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float</a:t>
            </a:r>
            <a:r>
              <a:rPr lang="cs-CZ" altLang="cs-CZ" sz="2400">
                <a:latin typeface="Courier New" panose="02070309020205020404" pitchFamily="49" charset="0"/>
              </a:rPr>
              <a:t> Komplex::get_real()</a:t>
            </a:r>
          </a:p>
          <a:p>
            <a:pPr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</a:rPr>
              <a:t>return</a:t>
            </a:r>
            <a:r>
              <a:rPr lang="cs-CZ" altLang="cs-CZ" sz="2400">
                <a:latin typeface="Courier New" panose="02070309020205020404" pitchFamily="49" charset="0"/>
              </a:rPr>
              <a:t> re;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cs-CZ" altLang="cs-CZ" sz="24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float</a:t>
            </a:r>
            <a:r>
              <a:rPr lang="cs-CZ" altLang="cs-CZ" sz="2400">
                <a:latin typeface="Courier New" panose="02070309020205020404" pitchFamily="49" charset="0"/>
              </a:rPr>
              <a:t> Komplex::get_img()</a:t>
            </a:r>
          </a:p>
          <a:p>
            <a:pPr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</a:rPr>
              <a:t>return</a:t>
            </a:r>
            <a:r>
              <a:rPr lang="cs-CZ" altLang="cs-CZ" sz="2400">
                <a:latin typeface="Courier New" panose="02070309020205020404" pitchFamily="49" charset="0"/>
              </a:rPr>
              <a:t> im;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cs-CZ" altLang="cs-CZ" sz="24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5410200"/>
          </a:xfrm>
        </p:spPr>
        <p:txBody>
          <a:bodyPr/>
          <a:lstStyle/>
          <a:p>
            <a:r>
              <a:rPr lang="cs-CZ" altLang="cs-CZ"/>
              <a:t>komplex.cpp</a:t>
            </a:r>
          </a:p>
          <a:p>
            <a:pPr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#include</a:t>
            </a:r>
            <a:r>
              <a:rPr lang="en-US" altLang="cs-CZ" sz="2400">
                <a:latin typeface="Courier New" panose="02070309020205020404" pitchFamily="49" charset="0"/>
              </a:rPr>
              <a:t> "komplex.h”</a:t>
            </a:r>
          </a:p>
          <a:p>
            <a:pPr>
              <a:buFontTx/>
              <a:buNone/>
            </a:pPr>
            <a:endParaRPr lang="cs-CZ" altLang="cs-CZ" sz="24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void</a:t>
            </a:r>
            <a:r>
              <a:rPr lang="cs-CZ" altLang="cs-CZ" sz="2400">
                <a:latin typeface="Courier New" panose="02070309020205020404" pitchFamily="49" charset="0"/>
              </a:rPr>
              <a:t> Komplex::set_real(</a:t>
            </a:r>
            <a:r>
              <a:rPr lang="cs-CZ" altLang="cs-CZ" sz="2400" b="1">
                <a:latin typeface="Courier New" panose="02070309020205020404" pitchFamily="49" charset="0"/>
              </a:rPr>
              <a:t>float</a:t>
            </a:r>
            <a:r>
              <a:rPr lang="cs-CZ" altLang="cs-CZ" sz="2400">
                <a:latin typeface="Courier New" panose="02070309020205020404" pitchFamily="49" charset="0"/>
              </a:rPr>
              <a:t> real)</a:t>
            </a:r>
          </a:p>
          <a:p>
            <a:pPr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  re = real; </a:t>
            </a:r>
          </a:p>
          <a:p>
            <a:pPr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}</a:t>
            </a:r>
          </a:p>
          <a:p>
            <a:pPr>
              <a:buFontTx/>
              <a:buNone/>
            </a:pPr>
            <a:endParaRPr lang="cs-CZ" altLang="cs-CZ" sz="24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void</a:t>
            </a:r>
            <a:r>
              <a:rPr lang="cs-CZ" altLang="cs-CZ" sz="2400">
                <a:latin typeface="Courier New" panose="02070309020205020404" pitchFamily="49" charset="0"/>
              </a:rPr>
              <a:t> Komplex::set_img(</a:t>
            </a:r>
            <a:r>
              <a:rPr lang="cs-CZ" altLang="cs-CZ" sz="2400" b="1">
                <a:latin typeface="Courier New" panose="02070309020205020404" pitchFamily="49" charset="0"/>
              </a:rPr>
              <a:t>float</a:t>
            </a:r>
            <a:r>
              <a:rPr lang="cs-CZ" altLang="cs-CZ" sz="2400">
                <a:latin typeface="Courier New" panose="02070309020205020404" pitchFamily="49" charset="0"/>
              </a:rPr>
              <a:t> imag)</a:t>
            </a:r>
          </a:p>
          <a:p>
            <a:pPr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  im = imag; </a:t>
            </a:r>
          </a:p>
          <a:p>
            <a:pPr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5410200"/>
          </a:xfrm>
        </p:spPr>
        <p:txBody>
          <a:bodyPr/>
          <a:lstStyle/>
          <a:p>
            <a:pPr>
              <a:buFontTx/>
              <a:buNone/>
            </a:pPr>
            <a:endParaRPr lang="cs-CZ" altLang="cs-CZ" sz="24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float</a:t>
            </a:r>
            <a:r>
              <a:rPr lang="cs-CZ" altLang="cs-CZ" sz="2400">
                <a:latin typeface="Courier New" panose="02070309020205020404" pitchFamily="49" charset="0"/>
              </a:rPr>
              <a:t> Komplex::velikost()</a:t>
            </a:r>
          </a:p>
          <a:p>
            <a:pPr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  return</a:t>
            </a:r>
            <a:r>
              <a:rPr lang="cs-CZ" altLang="cs-CZ" sz="2400">
                <a:latin typeface="Courier New" panose="02070309020205020404" pitchFamily="49" charset="0"/>
              </a:rPr>
              <a:t> sqrt(re*re+im*im);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76250"/>
            <a:ext cx="8497887" cy="4465638"/>
          </a:xfrm>
        </p:spPr>
        <p:txBody>
          <a:bodyPr/>
          <a:lstStyle/>
          <a:p>
            <a:pPr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#include</a:t>
            </a:r>
            <a:r>
              <a:rPr lang="en-US" altLang="cs-CZ" sz="2400">
                <a:latin typeface="Courier New" panose="02070309020205020404" pitchFamily="49" charset="0"/>
              </a:rPr>
              <a:t> "</a:t>
            </a:r>
            <a:r>
              <a:rPr lang="cs-CZ" altLang="cs-CZ" sz="2400">
                <a:latin typeface="Courier New" panose="02070309020205020404" pitchFamily="49" charset="0"/>
              </a:rPr>
              <a:t>komplex</a:t>
            </a:r>
            <a:r>
              <a:rPr lang="en-US" altLang="cs-CZ" sz="2400">
                <a:latin typeface="Courier New" panose="02070309020205020404" pitchFamily="49" charset="0"/>
              </a:rPr>
              <a:t>.h”</a:t>
            </a:r>
          </a:p>
          <a:p>
            <a:pPr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void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cs-CZ" altLang="cs-CZ" sz="2400">
                <a:latin typeface="Courier New" panose="02070309020205020404" pitchFamily="49" charset="0"/>
              </a:rPr>
              <a:t>Komplex c</a:t>
            </a:r>
            <a:r>
              <a:rPr lang="en-US" altLang="cs-CZ" sz="2400">
                <a:latin typeface="Courier New" panose="02070309020205020404" pitchFamily="49" charset="0"/>
              </a:rPr>
              <a:t>1,</a:t>
            </a:r>
            <a:r>
              <a:rPr lang="cs-CZ" altLang="cs-CZ" sz="2400">
                <a:latin typeface="Courier New" panose="02070309020205020404" pitchFamily="49" charset="0"/>
              </a:rPr>
              <a:t>c</a:t>
            </a:r>
            <a:r>
              <a:rPr lang="en-US" altLang="cs-CZ" sz="2400">
                <a:latin typeface="Courier New" panose="02070309020205020404" pitchFamily="49" charset="0"/>
              </a:rPr>
              <a:t>2;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c1.</a:t>
            </a:r>
            <a:r>
              <a:rPr lang="cs-CZ" altLang="cs-CZ" sz="2400">
                <a:latin typeface="Courier New" panose="02070309020205020404" pitchFamily="49" charset="0"/>
              </a:rPr>
              <a:t>set_real(</a:t>
            </a:r>
            <a:r>
              <a:rPr lang="en-US" altLang="cs-CZ" sz="2400">
                <a:latin typeface="Courier New" panose="02070309020205020404" pitchFamily="49" charset="0"/>
              </a:rPr>
              <a:t>4</a:t>
            </a:r>
            <a:r>
              <a:rPr lang="cs-CZ" altLang="cs-CZ" sz="2400">
                <a:latin typeface="Courier New" panose="02070309020205020404" pitchFamily="49" charset="0"/>
              </a:rPr>
              <a:t>)</a:t>
            </a:r>
            <a:r>
              <a:rPr lang="en-US" altLang="cs-CZ" sz="2400">
                <a:latin typeface="Courier New" panose="02070309020205020404" pitchFamily="49" charset="0"/>
              </a:rPr>
              <a:t>; </a:t>
            </a:r>
            <a:r>
              <a:rPr lang="cs-CZ" altLang="cs-CZ" sz="2400">
                <a:latin typeface="Courier New" panose="02070309020205020404" pitchFamily="49" charset="0"/>
              </a:rPr>
              <a:t>c1</a:t>
            </a:r>
            <a:r>
              <a:rPr lang="en-US" altLang="cs-CZ" sz="2400">
                <a:latin typeface="Courier New" panose="02070309020205020404" pitchFamily="49" charset="0"/>
              </a:rPr>
              <a:t>.</a:t>
            </a:r>
            <a:r>
              <a:rPr lang="cs-CZ" altLang="cs-CZ" sz="2400">
                <a:latin typeface="Courier New" panose="02070309020205020404" pitchFamily="49" charset="0"/>
              </a:rPr>
              <a:t>set_img(3)</a:t>
            </a:r>
            <a:r>
              <a:rPr lang="en-US" altLang="cs-CZ" sz="2400">
                <a:latin typeface="Courier New" panose="02070309020205020404" pitchFamily="49" charset="0"/>
              </a:rPr>
              <a:t>;</a:t>
            </a:r>
            <a:endParaRPr lang="cs-CZ" altLang="cs-CZ" sz="24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  </a:t>
            </a:r>
            <a:r>
              <a:rPr lang="en-US" altLang="cs-CZ" sz="2400">
                <a:latin typeface="Courier New" panose="02070309020205020404" pitchFamily="49" charset="0"/>
              </a:rPr>
              <a:t>c</a:t>
            </a:r>
            <a:r>
              <a:rPr lang="cs-CZ" altLang="cs-CZ" sz="2400">
                <a:latin typeface="Courier New" panose="02070309020205020404" pitchFamily="49" charset="0"/>
              </a:rPr>
              <a:t>2</a:t>
            </a:r>
            <a:r>
              <a:rPr lang="en-US" altLang="cs-CZ" sz="2400">
                <a:latin typeface="Courier New" panose="02070309020205020404" pitchFamily="49" charset="0"/>
              </a:rPr>
              <a:t>.</a:t>
            </a:r>
            <a:r>
              <a:rPr lang="cs-CZ" altLang="cs-CZ" sz="2400">
                <a:latin typeface="Courier New" panose="02070309020205020404" pitchFamily="49" charset="0"/>
              </a:rPr>
              <a:t>set_real(0); c2</a:t>
            </a:r>
            <a:r>
              <a:rPr lang="en-US" altLang="cs-CZ" sz="2400">
                <a:latin typeface="Courier New" panose="02070309020205020404" pitchFamily="49" charset="0"/>
              </a:rPr>
              <a:t>.</a:t>
            </a:r>
            <a:r>
              <a:rPr lang="cs-CZ" altLang="cs-CZ" sz="2400">
                <a:latin typeface="Courier New" panose="02070309020205020404" pitchFamily="49" charset="0"/>
              </a:rPr>
              <a:t>set_img(0);</a:t>
            </a:r>
          </a:p>
          <a:p>
            <a:pPr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  cout &lt;&lt; "Realna cast c1 je " &lt;&lt; c1.get_real() &lt;&lt; endl;</a:t>
            </a:r>
          </a:p>
          <a:p>
            <a:pPr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  cout </a:t>
            </a:r>
            <a:r>
              <a:rPr lang="en-US" altLang="cs-CZ" sz="2400">
                <a:latin typeface="Courier New" panose="02070309020205020404" pitchFamily="49" charset="0"/>
              </a:rPr>
              <a:t>&lt;&lt; "</a:t>
            </a:r>
            <a:r>
              <a:rPr lang="cs-CZ" altLang="cs-CZ" sz="2400">
                <a:latin typeface="Courier New" panose="02070309020205020404" pitchFamily="49" charset="0"/>
              </a:rPr>
              <a:t>Velikost c1 je</a:t>
            </a:r>
            <a:r>
              <a:rPr lang="en-US" altLang="cs-CZ" sz="2400">
                <a:latin typeface="Courier New" panose="02070309020205020404" pitchFamily="49" charset="0"/>
              </a:rPr>
              <a:t> "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>
                <a:latin typeface="Courier New" panose="02070309020205020404" pitchFamily="49" charset="0"/>
              </a:rPr>
              <a:t>&lt;&lt; </a:t>
            </a:r>
            <a:r>
              <a:rPr lang="cs-CZ" altLang="cs-CZ" sz="2400">
                <a:latin typeface="Courier New" panose="02070309020205020404" pitchFamily="49" charset="0"/>
              </a:rPr>
              <a:t>c</a:t>
            </a:r>
            <a:r>
              <a:rPr lang="en-US" altLang="cs-CZ" sz="2400">
                <a:latin typeface="Courier New" panose="02070309020205020404" pitchFamily="49" charset="0"/>
              </a:rPr>
              <a:t>1.v</a:t>
            </a:r>
            <a:r>
              <a:rPr lang="cs-CZ" altLang="cs-CZ" sz="2400">
                <a:latin typeface="Courier New" panose="02070309020205020404" pitchFamily="49" charset="0"/>
              </a:rPr>
              <a:t>elikost</a:t>
            </a:r>
            <a:r>
              <a:rPr lang="en-US" altLang="cs-CZ" sz="2400">
                <a:latin typeface="Courier New" panose="02070309020205020404" pitchFamily="49" charset="0"/>
              </a:rPr>
              <a:t>() &lt;&lt; endl;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43011" name="TextovéPole 5"/>
          <p:cNvSpPr txBox="1">
            <a:spLocks noChangeArrowheads="1"/>
          </p:cNvSpPr>
          <p:nvPr/>
        </p:nvSpPr>
        <p:spPr bwMode="auto">
          <a:xfrm>
            <a:off x="1187450" y="5805488"/>
            <a:ext cx="68405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 b="1">
                <a:solidFill>
                  <a:srgbClr val="002060"/>
                </a:solidFill>
              </a:rPr>
              <a:t>U této třídy nemá praktický smysl deklarovat atributy re, im jako soukromé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5410200"/>
          </a:xfrm>
        </p:spPr>
        <p:txBody>
          <a:bodyPr/>
          <a:lstStyle/>
          <a:p>
            <a:r>
              <a:rPr lang="cs-CZ" altLang="cs-CZ"/>
              <a:t>implementaci jednoduchých funkcí lze zapsat již při deklaraci (tzv. </a:t>
            </a:r>
            <a:r>
              <a:rPr lang="cs-CZ" altLang="cs-CZ" b="1"/>
              <a:t>inline</a:t>
            </a:r>
            <a:r>
              <a:rPr lang="cs-CZ" altLang="cs-CZ"/>
              <a:t> funkce), překlad inline však není zaručen</a:t>
            </a:r>
          </a:p>
          <a:p>
            <a:pPr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class</a:t>
            </a:r>
            <a:r>
              <a:rPr lang="cs-CZ" altLang="cs-CZ" sz="2400">
                <a:latin typeface="Courier New" panose="02070309020205020404" pitchFamily="49" charset="0"/>
              </a:rPr>
              <a:t> Komplex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  float</a:t>
            </a:r>
            <a:r>
              <a:rPr lang="en-US" altLang="cs-CZ" sz="2400">
                <a:latin typeface="Courier New" panose="02070309020205020404" pitchFamily="49" charset="0"/>
              </a:rPr>
              <a:t> re,im; //re</a:t>
            </a:r>
            <a:r>
              <a:rPr lang="cs-CZ" altLang="cs-CZ" sz="2400">
                <a:latin typeface="Courier New" panose="02070309020205020404" pitchFamily="49" charset="0"/>
              </a:rPr>
              <a:t>álná a imag. část </a:t>
            </a:r>
          </a:p>
          <a:p>
            <a:pPr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public</a:t>
            </a:r>
            <a:r>
              <a:rPr lang="cs-CZ" altLang="cs-CZ" sz="2400">
                <a:latin typeface="Courier New" panose="02070309020205020404" pitchFamily="49" charset="0"/>
              </a:rPr>
              <a:t>:</a:t>
            </a:r>
            <a:endParaRPr lang="en-US" altLang="cs-CZ" sz="24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en-US" altLang="cs-CZ" sz="2400" b="1">
                <a:latin typeface="Courier New" panose="02070309020205020404" pitchFamily="49" charset="0"/>
              </a:rPr>
              <a:t>void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</a:rPr>
              <a:t>set_real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en-US" altLang="cs-CZ" sz="2400" b="1">
                <a:latin typeface="Courier New" panose="02070309020205020404" pitchFamily="49" charset="0"/>
              </a:rPr>
              <a:t>fl</a:t>
            </a:r>
            <a:r>
              <a:rPr lang="cs-CZ" altLang="cs-CZ" sz="2400" b="1">
                <a:latin typeface="Courier New" panose="02070309020205020404" pitchFamily="49" charset="0"/>
              </a:rPr>
              <a:t>oat </a:t>
            </a:r>
            <a:r>
              <a:rPr lang="en-US" altLang="cs-CZ" sz="2400">
                <a:latin typeface="Courier New" panose="02070309020205020404" pitchFamily="49" charset="0"/>
              </a:rPr>
              <a:t>real</a:t>
            </a:r>
            <a:r>
              <a:rPr lang="cs-CZ" altLang="cs-CZ" sz="2400">
                <a:latin typeface="Courier New" panose="02070309020205020404" pitchFamily="49" charset="0"/>
              </a:rPr>
              <a:t>);</a:t>
            </a:r>
          </a:p>
          <a:p>
            <a:pPr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</a:rPr>
              <a:t>void</a:t>
            </a:r>
            <a:r>
              <a:rPr lang="cs-CZ" altLang="cs-CZ" sz="2400">
                <a:latin typeface="Courier New" panose="02070309020205020404" pitchFamily="49" charset="0"/>
              </a:rPr>
              <a:t> set_img(</a:t>
            </a:r>
            <a:r>
              <a:rPr lang="en-US" altLang="cs-CZ" sz="2400" b="1">
                <a:latin typeface="Courier New" panose="02070309020205020404" pitchFamily="49" charset="0"/>
              </a:rPr>
              <a:t>float</a:t>
            </a:r>
            <a:r>
              <a:rPr lang="en-US" altLang="cs-CZ" sz="2400">
                <a:latin typeface="Courier New" panose="02070309020205020404" pitchFamily="49" charset="0"/>
              </a:rPr>
              <a:t> imag);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en-US" altLang="cs-CZ" sz="2400" b="1">
                <a:latin typeface="Courier New" panose="02070309020205020404" pitchFamily="49" charset="0"/>
              </a:rPr>
              <a:t>float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</a:rPr>
              <a:t>get</a:t>
            </a:r>
            <a:r>
              <a:rPr lang="en-US" altLang="cs-CZ" sz="2400">
                <a:latin typeface="Courier New" panose="02070309020205020404" pitchFamily="49" charset="0"/>
              </a:rPr>
              <a:t>_real() { </a:t>
            </a:r>
            <a:r>
              <a:rPr lang="en-US" altLang="cs-CZ" sz="2400" b="1">
                <a:latin typeface="Courier New" panose="02070309020205020404" pitchFamily="49" charset="0"/>
              </a:rPr>
              <a:t>return</a:t>
            </a:r>
            <a:r>
              <a:rPr lang="en-US" altLang="cs-CZ" sz="2400">
                <a:latin typeface="Courier New" panose="02070309020205020404" pitchFamily="49" charset="0"/>
              </a:rPr>
              <a:t> re; };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en-US" altLang="cs-CZ" sz="2400" b="1">
                <a:latin typeface="Courier New" panose="02070309020205020404" pitchFamily="49" charset="0"/>
              </a:rPr>
              <a:t>float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</a:rPr>
              <a:t>get</a:t>
            </a:r>
            <a:r>
              <a:rPr lang="en-US" altLang="cs-CZ" sz="2400">
                <a:latin typeface="Courier New" panose="02070309020205020404" pitchFamily="49" charset="0"/>
              </a:rPr>
              <a:t>_img();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en-US" altLang="cs-CZ" sz="2400" b="1">
                <a:latin typeface="Courier New" panose="02070309020205020404" pitchFamily="49" charset="0"/>
              </a:rPr>
              <a:t>float </a:t>
            </a:r>
            <a:r>
              <a:rPr lang="en-US" altLang="cs-CZ" sz="2400">
                <a:latin typeface="Courier New" panose="02070309020205020404" pitchFamily="49" charset="0"/>
              </a:rPr>
              <a:t>velikost()</a:t>
            </a:r>
            <a:r>
              <a:rPr lang="en-US" altLang="cs-CZ" sz="2400" b="1">
                <a:latin typeface="Courier New" panose="02070309020205020404" pitchFamily="49" charset="0"/>
              </a:rPr>
              <a:t>;</a:t>
            </a:r>
            <a:endParaRPr lang="en-US" altLang="cs-CZ" sz="24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};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611188" y="4868863"/>
            <a:ext cx="6265862" cy="4318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3962400"/>
          </a:xfrm>
        </p:spPr>
        <p:txBody>
          <a:bodyPr/>
          <a:lstStyle/>
          <a:p>
            <a:r>
              <a:rPr lang="cs-CZ" altLang="cs-CZ"/>
              <a:t>při rozšiřování aplikační oblasti nasazení počítačů (modelování, simulace, databáze) přestávaly </a:t>
            </a:r>
            <a:r>
              <a:rPr lang="cs-CZ" altLang="cs-CZ" i="1">
                <a:solidFill>
                  <a:schemeClr val="accent2"/>
                </a:solidFill>
              </a:rPr>
              <a:t>klasické přístupy a zejména datové struktury</a:t>
            </a:r>
            <a:r>
              <a:rPr lang="cs-CZ" altLang="cs-CZ"/>
              <a:t> vyhovovat potřebám programování - neumožňovaly vhodně popsat objekty reálného světa a zachytit vztahy mezi nimi (generalizace, specializace)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85800" y="5105400"/>
            <a:ext cx="77120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b="1">
                <a:solidFill>
                  <a:srgbClr val="FF3300"/>
                </a:solidFill>
              </a:rPr>
              <a:t>Proto vznikl objektově orientovaný programovací styl ...</a:t>
            </a: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333375"/>
            <a:ext cx="8686800" cy="6335713"/>
          </a:xfrm>
        </p:spPr>
        <p:txBody>
          <a:bodyPr/>
          <a:lstStyle/>
          <a:p>
            <a:r>
              <a:rPr lang="cs-CZ" altLang="cs-CZ"/>
              <a:t>klíčové slovo </a:t>
            </a:r>
            <a:r>
              <a:rPr lang="cs-CZ" altLang="cs-CZ" b="1">
                <a:latin typeface="Courier New" panose="02070309020205020404" pitchFamily="49" charset="0"/>
              </a:rPr>
              <a:t>inline</a:t>
            </a:r>
            <a:r>
              <a:rPr lang="cs-CZ" altLang="cs-CZ"/>
              <a:t> je možné uvést:</a:t>
            </a:r>
          </a:p>
          <a:p>
            <a:pPr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class</a:t>
            </a:r>
            <a:r>
              <a:rPr lang="cs-CZ" altLang="cs-CZ" sz="2400">
                <a:latin typeface="Courier New" panose="02070309020205020404" pitchFamily="49" charset="0"/>
              </a:rPr>
              <a:t> Komplex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  float</a:t>
            </a:r>
            <a:r>
              <a:rPr lang="en-US" altLang="cs-CZ" sz="2400">
                <a:latin typeface="Courier New" panose="02070309020205020404" pitchFamily="49" charset="0"/>
              </a:rPr>
              <a:t> re,im; //re</a:t>
            </a:r>
            <a:r>
              <a:rPr lang="cs-CZ" altLang="cs-CZ" sz="2400">
                <a:latin typeface="Courier New" panose="02070309020205020404" pitchFamily="49" charset="0"/>
              </a:rPr>
              <a:t>álná a imag. část </a:t>
            </a:r>
          </a:p>
          <a:p>
            <a:pPr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public</a:t>
            </a:r>
            <a:r>
              <a:rPr lang="cs-CZ" altLang="cs-CZ" sz="2400">
                <a:latin typeface="Courier New" panose="02070309020205020404" pitchFamily="49" charset="0"/>
              </a:rPr>
              <a:t>:</a:t>
            </a:r>
            <a:endParaRPr lang="en-US" altLang="cs-CZ" sz="24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en-US" altLang="cs-CZ" sz="2400" b="1">
                <a:latin typeface="Courier New" panose="02070309020205020404" pitchFamily="49" charset="0"/>
              </a:rPr>
              <a:t>void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</a:rPr>
              <a:t>set_real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en-US" altLang="cs-CZ" sz="2400" b="1">
                <a:latin typeface="Courier New" panose="02070309020205020404" pitchFamily="49" charset="0"/>
              </a:rPr>
              <a:t>fl</a:t>
            </a:r>
            <a:r>
              <a:rPr lang="cs-CZ" altLang="cs-CZ" sz="2400" b="1">
                <a:latin typeface="Courier New" panose="02070309020205020404" pitchFamily="49" charset="0"/>
              </a:rPr>
              <a:t>oat </a:t>
            </a:r>
            <a:r>
              <a:rPr lang="en-US" altLang="cs-CZ" sz="2400">
                <a:latin typeface="Courier New" panose="02070309020205020404" pitchFamily="49" charset="0"/>
              </a:rPr>
              <a:t>real</a:t>
            </a:r>
            <a:r>
              <a:rPr lang="cs-CZ" altLang="cs-CZ" sz="2400">
                <a:latin typeface="Courier New" panose="02070309020205020404" pitchFamily="49" charset="0"/>
              </a:rPr>
              <a:t>);</a:t>
            </a:r>
          </a:p>
          <a:p>
            <a:pPr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</a:rPr>
              <a:t>void</a:t>
            </a:r>
            <a:r>
              <a:rPr lang="cs-CZ" altLang="cs-CZ" sz="2400">
                <a:latin typeface="Courier New" panose="02070309020205020404" pitchFamily="49" charset="0"/>
              </a:rPr>
              <a:t> set_img(</a:t>
            </a:r>
            <a:r>
              <a:rPr lang="en-US" altLang="cs-CZ" sz="2400" b="1">
                <a:latin typeface="Courier New" panose="02070309020205020404" pitchFamily="49" charset="0"/>
              </a:rPr>
              <a:t>float</a:t>
            </a:r>
            <a:r>
              <a:rPr lang="en-US" altLang="cs-CZ" sz="2400">
                <a:latin typeface="Courier New" panose="02070309020205020404" pitchFamily="49" charset="0"/>
              </a:rPr>
              <a:t> imag);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</a:rPr>
              <a:t>inline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</a:rPr>
              <a:t>float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</a:rPr>
              <a:t>get</a:t>
            </a:r>
            <a:r>
              <a:rPr lang="en-US" altLang="cs-CZ" sz="2400">
                <a:latin typeface="Courier New" panose="02070309020205020404" pitchFamily="49" charset="0"/>
              </a:rPr>
              <a:t>_real() { </a:t>
            </a:r>
            <a:r>
              <a:rPr lang="en-US" altLang="cs-CZ" sz="2400" b="1">
                <a:latin typeface="Courier New" panose="02070309020205020404" pitchFamily="49" charset="0"/>
              </a:rPr>
              <a:t>return</a:t>
            </a:r>
            <a:r>
              <a:rPr lang="en-US" altLang="cs-CZ" sz="2400">
                <a:latin typeface="Courier New" panose="02070309020205020404" pitchFamily="49" charset="0"/>
              </a:rPr>
              <a:t> re; };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en-US" altLang="cs-CZ" sz="2400" b="1">
                <a:latin typeface="Courier New" panose="02070309020205020404" pitchFamily="49" charset="0"/>
              </a:rPr>
              <a:t>float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</a:rPr>
              <a:t>get</a:t>
            </a:r>
            <a:r>
              <a:rPr lang="en-US" altLang="cs-CZ" sz="2400">
                <a:latin typeface="Courier New" panose="02070309020205020404" pitchFamily="49" charset="0"/>
              </a:rPr>
              <a:t>_img();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en-US" altLang="cs-CZ" sz="2400" b="1">
                <a:latin typeface="Courier New" panose="02070309020205020404" pitchFamily="49" charset="0"/>
              </a:rPr>
              <a:t>float </a:t>
            </a:r>
            <a:r>
              <a:rPr lang="en-US" altLang="cs-CZ" sz="2400">
                <a:latin typeface="Courier New" panose="02070309020205020404" pitchFamily="49" charset="0"/>
              </a:rPr>
              <a:t>velikost()</a:t>
            </a:r>
            <a:r>
              <a:rPr lang="en-US" altLang="cs-CZ" sz="2400" b="1">
                <a:latin typeface="Courier New" panose="02070309020205020404" pitchFamily="49" charset="0"/>
              </a:rPr>
              <a:t>;</a:t>
            </a:r>
            <a:endParaRPr lang="en-US" altLang="cs-CZ" sz="24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};</a:t>
            </a:r>
            <a:endParaRPr lang="cs-CZ" altLang="cs-CZ" sz="24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cs-CZ" altLang="cs-CZ" sz="2400">
              <a:latin typeface="Courier New" panose="02070309020205020404" pitchFamily="49" charset="0"/>
            </a:endParaRPr>
          </a:p>
          <a:p>
            <a:r>
              <a:rPr lang="cs-CZ" altLang="cs-CZ" sz="2800"/>
              <a:t>kód inline funkce je přímo vložen do programu místo volání instrukcí call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539750" y="3573463"/>
            <a:ext cx="7632700" cy="4318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5410200"/>
          </a:xfrm>
        </p:spPr>
        <p:txBody>
          <a:bodyPr/>
          <a:lstStyle/>
          <a:p>
            <a:r>
              <a:rPr lang="cs-CZ" altLang="cs-CZ"/>
              <a:t>pokud nazveme parametr metody stejně jako atribut, dojde k zastínění atributu; v takovém případě se na atribut odkážeme pomocí názvu třídy:</a:t>
            </a:r>
          </a:p>
          <a:p>
            <a:endParaRPr lang="cs-CZ" altLang="cs-CZ"/>
          </a:p>
          <a:p>
            <a:pPr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void</a:t>
            </a:r>
            <a:r>
              <a:rPr lang="en-US" altLang="cs-CZ" sz="2400">
                <a:latin typeface="Courier New" panose="02070309020205020404" pitchFamily="49" charset="0"/>
              </a:rPr>
              <a:t> Komplex::</a:t>
            </a:r>
            <a:r>
              <a:rPr lang="cs-CZ" altLang="cs-CZ" sz="2400">
                <a:latin typeface="Courier New" panose="02070309020205020404" pitchFamily="49" charset="0"/>
              </a:rPr>
              <a:t>set_real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en-US" altLang="cs-CZ" sz="2400" b="1">
                <a:latin typeface="Courier New" panose="02070309020205020404" pitchFamily="49" charset="0"/>
              </a:rPr>
              <a:t>float</a:t>
            </a:r>
            <a:r>
              <a:rPr lang="en-US" altLang="cs-CZ" sz="2400">
                <a:latin typeface="Courier New" panose="02070309020205020404" pitchFamily="49" charset="0"/>
              </a:rPr>
              <a:t> re)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Komplex::re = re;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};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5410200"/>
          </a:xfrm>
        </p:spPr>
        <p:txBody>
          <a:bodyPr/>
          <a:lstStyle/>
          <a:p>
            <a:r>
              <a:rPr lang="cs-CZ" altLang="cs-CZ"/>
              <a:t>jiná možnost je pomocí klíčového slova </a:t>
            </a:r>
            <a:r>
              <a:rPr lang="cs-CZ" altLang="cs-CZ" b="1">
                <a:latin typeface="Courier New" panose="02070309020205020404" pitchFamily="49" charset="0"/>
              </a:rPr>
              <a:t>this</a:t>
            </a:r>
            <a:r>
              <a:rPr lang="cs-CZ" altLang="cs-CZ"/>
              <a:t>; </a:t>
            </a:r>
            <a:r>
              <a:rPr lang="cs-CZ" altLang="cs-CZ" b="1">
                <a:latin typeface="Courier New" panose="02070309020205020404" pitchFamily="49" charset="0"/>
              </a:rPr>
              <a:t>this </a:t>
            </a:r>
            <a:r>
              <a:rPr lang="cs-CZ" altLang="cs-CZ"/>
              <a:t>je ukazatel na „sebe sama“, tj. obsahuje adresu </a:t>
            </a:r>
            <a:r>
              <a:rPr lang="cs-CZ" altLang="cs-CZ" i="1"/>
              <a:t>konkrétního objektu</a:t>
            </a:r>
            <a:r>
              <a:rPr lang="cs-CZ" altLang="cs-CZ"/>
              <a:t>, nad kterým je metoda vyvolána</a:t>
            </a:r>
          </a:p>
          <a:p>
            <a:endParaRPr lang="cs-CZ" altLang="cs-CZ"/>
          </a:p>
          <a:p>
            <a:pPr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void</a:t>
            </a:r>
            <a:r>
              <a:rPr lang="en-US" altLang="cs-CZ" sz="2400">
                <a:latin typeface="Courier New" panose="02070309020205020404" pitchFamily="49" charset="0"/>
              </a:rPr>
              <a:t> Komplex::</a:t>
            </a:r>
            <a:r>
              <a:rPr lang="cs-CZ" altLang="cs-CZ" sz="2400">
                <a:latin typeface="Courier New" panose="02070309020205020404" pitchFamily="49" charset="0"/>
              </a:rPr>
              <a:t>set_real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en-US" altLang="cs-CZ" sz="2400" b="1">
                <a:latin typeface="Courier New" panose="02070309020205020404" pitchFamily="49" charset="0"/>
              </a:rPr>
              <a:t>float</a:t>
            </a:r>
            <a:r>
              <a:rPr lang="en-US" altLang="cs-CZ" sz="2400">
                <a:latin typeface="Courier New" panose="02070309020205020404" pitchFamily="49" charset="0"/>
              </a:rPr>
              <a:t> re)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en-US" altLang="cs-CZ" sz="2400" b="1">
                <a:latin typeface="Courier New" panose="02070309020205020404" pitchFamily="49" charset="0"/>
              </a:rPr>
              <a:t>this</a:t>
            </a:r>
            <a:r>
              <a:rPr lang="en-US" altLang="cs-CZ" sz="2400">
                <a:latin typeface="Courier New" panose="02070309020205020404" pitchFamily="49" charset="0"/>
              </a:rPr>
              <a:t> -&gt; re = re;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};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60350"/>
            <a:ext cx="8207375" cy="6369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deklarace objektu: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/>
              <a:t>	</a:t>
            </a:r>
            <a:r>
              <a:rPr lang="cs-CZ" altLang="cs-CZ">
                <a:latin typeface="Courier New" panose="02070309020205020404" pitchFamily="49" charset="0"/>
              </a:rPr>
              <a:t>Komplex c1,c2;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vyhradí se paměťový prostor pro dva objekty</a:t>
            </a:r>
            <a:r>
              <a:rPr lang="en-US" altLang="cs-CZ"/>
              <a:t> </a:t>
            </a:r>
            <a:r>
              <a:rPr lang="cs-CZ" altLang="cs-CZ"/>
              <a:t>(dvě </a:t>
            </a:r>
            <a:r>
              <a:rPr lang="cs-CZ" altLang="cs-CZ" b="1">
                <a:solidFill>
                  <a:srgbClr val="FF0000"/>
                </a:solidFill>
              </a:rPr>
              <a:t>instance třídy</a:t>
            </a:r>
            <a:r>
              <a:rPr lang="cs-CZ" altLang="cs-CZ"/>
              <a:t>), tj. pro dva atributy na každý objekt</a:t>
            </a:r>
          </a:p>
          <a:p>
            <a:pPr lvl="2">
              <a:lnSpc>
                <a:spcPct val="90000"/>
              </a:lnSpc>
            </a:pPr>
            <a:r>
              <a:rPr lang="cs-CZ" altLang="cs-CZ"/>
              <a:t>počáteční hodnoty atributů nejsou definovány, jsou náhodné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objekt je proměnná typu třída</a:t>
            </a:r>
          </a:p>
          <a:p>
            <a:pPr>
              <a:lnSpc>
                <a:spcPct val="90000"/>
              </a:lnSpc>
            </a:pPr>
            <a:r>
              <a:rPr lang="cs-CZ" altLang="cs-CZ"/>
              <a:t>přístup k atributům a metodám 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 </a:t>
            </a:r>
            <a:r>
              <a:rPr lang="cs-CZ" altLang="cs-CZ" i="1">
                <a:solidFill>
                  <a:srgbClr val="FF3300"/>
                </a:solidFill>
              </a:rPr>
              <a:t>tečkovou notací</a:t>
            </a:r>
            <a:r>
              <a:rPr lang="cs-CZ" altLang="cs-CZ"/>
              <a:t> jako u struktur, např.: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>
                <a:latin typeface="Courier New" panose="02070309020205020404" pitchFamily="49" charset="0"/>
              </a:rPr>
              <a:t>c1.velikost()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při volání metody je jí automaticky (skrytě) předán další parametr - ukazatel na konkrétní objekt, nad kterým je volána, zde </a:t>
            </a:r>
            <a:r>
              <a:rPr lang="cs-CZ" altLang="cs-CZ">
                <a:latin typeface="Courier New" panose="02070309020205020404" pitchFamily="49" charset="0"/>
              </a:rPr>
              <a:t>c1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76250"/>
            <a:ext cx="7772400" cy="6048375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cs-CZ" altLang="cs-CZ"/>
              <a:t>hodnota ukazatele na </a:t>
            </a:r>
            <a:r>
              <a:rPr lang="cs-CZ" altLang="cs-CZ">
                <a:cs typeface="Arial" panose="020B0604020202020204" pitchFamily="34" charset="0"/>
              </a:rPr>
              <a:t>„</a:t>
            </a:r>
            <a:r>
              <a:rPr lang="cs-CZ" altLang="cs-CZ"/>
              <a:t>sebe sama</a:t>
            </a:r>
            <a:r>
              <a:rPr lang="cs-CZ" altLang="cs-CZ">
                <a:cs typeface="Arial" panose="020B0604020202020204" pitchFamily="34" charset="0"/>
              </a:rPr>
              <a:t>“</a:t>
            </a:r>
            <a:r>
              <a:rPr lang="cs-CZ" altLang="cs-CZ"/>
              <a:t> je v metodě dostupná pomocí </a:t>
            </a:r>
            <a:r>
              <a:rPr lang="cs-CZ" altLang="cs-CZ" b="1">
                <a:latin typeface="Courier New" panose="02070309020205020404" pitchFamily="49" charset="0"/>
              </a:rPr>
              <a:t>this</a:t>
            </a: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po ukončení programu, resp. při výstupu z bloku, jsou objekty </a:t>
            </a:r>
            <a:r>
              <a:rPr lang="cs-CZ" altLang="cs-CZ">
                <a:latin typeface="Courier New" panose="02070309020205020404" pitchFamily="49" charset="0"/>
              </a:rPr>
              <a:t>c1</a:t>
            </a:r>
            <a:r>
              <a:rPr lang="cs-CZ" altLang="cs-CZ"/>
              <a:t> a </a:t>
            </a:r>
            <a:r>
              <a:rPr lang="cs-CZ" altLang="cs-CZ">
                <a:latin typeface="Courier New" panose="02070309020205020404" pitchFamily="49" charset="0"/>
              </a:rPr>
              <a:t>c2</a:t>
            </a:r>
            <a:r>
              <a:rPr lang="cs-CZ" altLang="cs-CZ"/>
              <a:t> automaticky zrušeny (jsou ve třídě </a:t>
            </a:r>
            <a:r>
              <a:rPr lang="cs-CZ" altLang="cs-CZ" b="1">
                <a:latin typeface="Courier New" panose="02070309020205020404" pitchFamily="49" charset="0"/>
              </a:rPr>
              <a:t>auto)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altLang="cs-CZ" sz="3600" i="1"/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3600" i="1"/>
              <a:t>Poznámka:</a:t>
            </a:r>
            <a:endParaRPr lang="cs-CZ" altLang="cs-CZ"/>
          </a:p>
          <a:p>
            <a:pPr lvl="1">
              <a:lnSpc>
                <a:spcPct val="90000"/>
              </a:lnSpc>
            </a:pPr>
            <a:r>
              <a:rPr lang="cs-CZ" altLang="cs-CZ"/>
              <a:t>při deklaraci objektu je alokována paměť pouze pro atributy, metody jsou společné (kód je v paměti na jediném místě)!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konkrétní objekt se také nazývá v terminologii OOP </a:t>
            </a:r>
            <a:r>
              <a:rPr lang="cs-CZ" altLang="cs-CZ" b="1">
                <a:solidFill>
                  <a:srgbClr val="FF3300"/>
                </a:solidFill>
              </a:rPr>
              <a:t>instance třídy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8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865187"/>
          </a:xfrm>
          <a:noFill/>
        </p:spPr>
        <p:txBody>
          <a:bodyPr/>
          <a:lstStyle/>
          <a:p>
            <a:r>
              <a:rPr lang="cs-CZ" altLang="cs-CZ" sz="4000"/>
              <a:t>Objekty </a:t>
            </a:r>
            <a:r>
              <a:rPr lang="cs-CZ" altLang="cs-CZ" sz="4000">
                <a:latin typeface="Courier New" panose="02070309020205020404" pitchFamily="49" charset="0"/>
              </a:rPr>
              <a:t>c1, c2</a:t>
            </a:r>
            <a:r>
              <a:rPr lang="cs-CZ" altLang="cs-CZ" sz="4000"/>
              <a:t> v paměti</a:t>
            </a:r>
          </a:p>
        </p:txBody>
      </p:sp>
      <p:sp>
        <p:nvSpPr>
          <p:cNvPr id="51203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323850" y="5661025"/>
            <a:ext cx="8496300" cy="1081088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/>
              <a:t>při volání metody nad objektem, např. </a:t>
            </a:r>
            <a:r>
              <a:rPr lang="cs-CZ" altLang="cs-CZ" sz="2400">
                <a:latin typeface="Courier New" panose="02070309020205020404" pitchFamily="49" charset="0"/>
              </a:rPr>
              <a:t>c1.velikost(),</a:t>
            </a:r>
            <a:r>
              <a:rPr lang="cs-CZ" altLang="cs-CZ" sz="2400"/>
              <a:t> je metodě automaticky předána adresa objektu c1, tj. zde pro ilustraci adresa 120, tato adresa je obsahem </a:t>
            </a:r>
            <a:r>
              <a:rPr lang="cs-CZ" altLang="cs-CZ" sz="2400" b="1">
                <a:latin typeface="Courier New" panose="02070309020205020404" pitchFamily="49" charset="0"/>
              </a:rPr>
              <a:t>this</a:t>
            </a:r>
            <a:endParaRPr lang="cs-CZ" altLang="cs-CZ" sz="2800" b="1" i="1">
              <a:latin typeface="Courier New" panose="02070309020205020404" pitchFamily="49" charset="0"/>
            </a:endParaRPr>
          </a:p>
        </p:txBody>
      </p:sp>
      <p:sp>
        <p:nvSpPr>
          <p:cNvPr id="51204" name="Rectangle 20"/>
          <p:cNvSpPr>
            <a:spLocks noChangeArrowheads="1"/>
          </p:cNvSpPr>
          <p:nvPr/>
        </p:nvSpPr>
        <p:spPr bwMode="auto">
          <a:xfrm>
            <a:off x="3636963" y="1555750"/>
            <a:ext cx="1655762" cy="720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0</a:t>
            </a:r>
          </a:p>
        </p:txBody>
      </p:sp>
      <p:sp>
        <p:nvSpPr>
          <p:cNvPr id="51205" name="Rectangle 21"/>
          <p:cNvSpPr>
            <a:spLocks noChangeArrowheads="1"/>
          </p:cNvSpPr>
          <p:nvPr/>
        </p:nvSpPr>
        <p:spPr bwMode="auto">
          <a:xfrm>
            <a:off x="3636963" y="2276475"/>
            <a:ext cx="1655762" cy="720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0</a:t>
            </a:r>
          </a:p>
        </p:txBody>
      </p:sp>
      <p:sp>
        <p:nvSpPr>
          <p:cNvPr id="51206" name="Rectangle 22"/>
          <p:cNvSpPr>
            <a:spLocks noChangeArrowheads="1"/>
          </p:cNvSpPr>
          <p:nvPr/>
        </p:nvSpPr>
        <p:spPr bwMode="auto">
          <a:xfrm>
            <a:off x="3636963" y="3427413"/>
            <a:ext cx="1655762" cy="720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51207" name="Rectangle 23"/>
          <p:cNvSpPr>
            <a:spLocks noChangeArrowheads="1"/>
          </p:cNvSpPr>
          <p:nvPr/>
        </p:nvSpPr>
        <p:spPr bwMode="auto">
          <a:xfrm>
            <a:off x="3636963" y="4148138"/>
            <a:ext cx="1655762" cy="720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51208" name="Text Box 24"/>
          <p:cNvSpPr txBox="1">
            <a:spLocks noChangeArrowheads="1"/>
          </p:cNvSpPr>
          <p:nvPr/>
        </p:nvSpPr>
        <p:spPr bwMode="auto">
          <a:xfrm>
            <a:off x="2773363" y="4292600"/>
            <a:ext cx="649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400"/>
              <a:t>c1</a:t>
            </a:r>
          </a:p>
        </p:txBody>
      </p:sp>
      <p:sp>
        <p:nvSpPr>
          <p:cNvPr id="51209" name="Text Box 25"/>
          <p:cNvSpPr txBox="1">
            <a:spLocks noChangeArrowheads="1"/>
          </p:cNvSpPr>
          <p:nvPr/>
        </p:nvSpPr>
        <p:spPr bwMode="auto">
          <a:xfrm>
            <a:off x="2773363" y="2420938"/>
            <a:ext cx="649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400"/>
              <a:t>c2</a:t>
            </a:r>
          </a:p>
        </p:txBody>
      </p:sp>
      <p:sp>
        <p:nvSpPr>
          <p:cNvPr id="51210" name="Line 26"/>
          <p:cNvSpPr>
            <a:spLocks noChangeShapeType="1"/>
          </p:cNvSpPr>
          <p:nvPr/>
        </p:nvSpPr>
        <p:spPr bwMode="auto">
          <a:xfrm>
            <a:off x="5292725" y="1341438"/>
            <a:ext cx="0" cy="3743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1" name="Line 27"/>
          <p:cNvSpPr>
            <a:spLocks noChangeShapeType="1"/>
          </p:cNvSpPr>
          <p:nvPr/>
        </p:nvSpPr>
        <p:spPr bwMode="auto">
          <a:xfrm>
            <a:off x="3636963" y="1341438"/>
            <a:ext cx="0" cy="3743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2" name="Rectangle 28"/>
          <p:cNvSpPr>
            <a:spLocks noChangeArrowheads="1"/>
          </p:cNvSpPr>
          <p:nvPr/>
        </p:nvSpPr>
        <p:spPr bwMode="auto">
          <a:xfrm>
            <a:off x="3636963" y="3429000"/>
            <a:ext cx="1655762" cy="1439863"/>
          </a:xfrm>
          <a:prstGeom prst="rect">
            <a:avLst/>
          </a:prstGeom>
          <a:noFill/>
          <a:ln w="25400">
            <a:solidFill>
              <a:srgbClr val="3399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51213" name="Rectangle 29"/>
          <p:cNvSpPr>
            <a:spLocks noChangeArrowheads="1"/>
          </p:cNvSpPr>
          <p:nvPr/>
        </p:nvSpPr>
        <p:spPr bwMode="auto">
          <a:xfrm>
            <a:off x="3636963" y="1555750"/>
            <a:ext cx="1655762" cy="1439863"/>
          </a:xfrm>
          <a:prstGeom prst="rect">
            <a:avLst/>
          </a:prstGeom>
          <a:noFill/>
          <a:ln w="25400">
            <a:solidFill>
              <a:srgbClr val="3399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51214" name="Text Box 30"/>
          <p:cNvSpPr txBox="1">
            <a:spLocks noChangeArrowheads="1"/>
          </p:cNvSpPr>
          <p:nvPr/>
        </p:nvSpPr>
        <p:spPr bwMode="auto">
          <a:xfrm>
            <a:off x="1258888" y="4327525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/>
              <a:t>120:</a:t>
            </a:r>
          </a:p>
        </p:txBody>
      </p:sp>
      <p:sp>
        <p:nvSpPr>
          <p:cNvPr id="51215" name="Text Box 31"/>
          <p:cNvSpPr txBox="1">
            <a:spLocks noChangeArrowheads="1"/>
          </p:cNvSpPr>
          <p:nvPr/>
        </p:nvSpPr>
        <p:spPr bwMode="auto">
          <a:xfrm>
            <a:off x="1258888" y="3608388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/>
              <a:t>124:</a:t>
            </a:r>
          </a:p>
        </p:txBody>
      </p:sp>
      <p:sp>
        <p:nvSpPr>
          <p:cNvPr id="51216" name="Text Box 32"/>
          <p:cNvSpPr txBox="1">
            <a:spLocks noChangeArrowheads="1"/>
          </p:cNvSpPr>
          <p:nvPr/>
        </p:nvSpPr>
        <p:spPr bwMode="auto">
          <a:xfrm>
            <a:off x="1258888" y="2455863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/>
              <a:t>136:</a:t>
            </a:r>
          </a:p>
        </p:txBody>
      </p:sp>
      <p:sp>
        <p:nvSpPr>
          <p:cNvPr id="51217" name="Text Box 33"/>
          <p:cNvSpPr txBox="1">
            <a:spLocks noChangeArrowheads="1"/>
          </p:cNvSpPr>
          <p:nvPr/>
        </p:nvSpPr>
        <p:spPr bwMode="auto">
          <a:xfrm>
            <a:off x="1258888" y="1700213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/>
              <a:t>140:</a:t>
            </a:r>
          </a:p>
        </p:txBody>
      </p:sp>
      <p:sp>
        <p:nvSpPr>
          <p:cNvPr id="51218" name="Text Box 34"/>
          <p:cNvSpPr txBox="1">
            <a:spLocks noChangeArrowheads="1"/>
          </p:cNvSpPr>
          <p:nvPr/>
        </p:nvSpPr>
        <p:spPr bwMode="auto">
          <a:xfrm>
            <a:off x="1187450" y="1125538"/>
            <a:ext cx="1081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/>
              <a:t>Adresy:</a:t>
            </a:r>
          </a:p>
        </p:txBody>
      </p:sp>
      <p:sp>
        <p:nvSpPr>
          <p:cNvPr id="51219" name="Text Box 35"/>
          <p:cNvSpPr txBox="1">
            <a:spLocks noChangeArrowheads="1"/>
          </p:cNvSpPr>
          <p:nvPr/>
        </p:nvSpPr>
        <p:spPr bwMode="auto">
          <a:xfrm>
            <a:off x="5580063" y="4292600"/>
            <a:ext cx="649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/>
              <a:t>re</a:t>
            </a:r>
          </a:p>
        </p:txBody>
      </p:sp>
      <p:sp>
        <p:nvSpPr>
          <p:cNvPr id="51220" name="Text Box 36"/>
          <p:cNvSpPr txBox="1">
            <a:spLocks noChangeArrowheads="1"/>
          </p:cNvSpPr>
          <p:nvPr/>
        </p:nvSpPr>
        <p:spPr bwMode="auto">
          <a:xfrm>
            <a:off x="5580063" y="2395538"/>
            <a:ext cx="649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/>
              <a:t>re</a:t>
            </a:r>
          </a:p>
        </p:txBody>
      </p:sp>
      <p:sp>
        <p:nvSpPr>
          <p:cNvPr id="51221" name="Text Box 37"/>
          <p:cNvSpPr txBox="1">
            <a:spLocks noChangeArrowheads="1"/>
          </p:cNvSpPr>
          <p:nvPr/>
        </p:nvSpPr>
        <p:spPr bwMode="auto">
          <a:xfrm>
            <a:off x="5580063" y="1676400"/>
            <a:ext cx="649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/>
              <a:t>im</a:t>
            </a:r>
          </a:p>
        </p:txBody>
      </p:sp>
      <p:sp>
        <p:nvSpPr>
          <p:cNvPr id="51222" name="Text Box 38"/>
          <p:cNvSpPr txBox="1">
            <a:spLocks noChangeArrowheads="1"/>
          </p:cNvSpPr>
          <p:nvPr/>
        </p:nvSpPr>
        <p:spPr bwMode="auto">
          <a:xfrm>
            <a:off x="5580063" y="3548063"/>
            <a:ext cx="649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/>
              <a:t>im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865187"/>
          </a:xfrm>
          <a:noFill/>
        </p:spPr>
        <p:txBody>
          <a:bodyPr/>
          <a:lstStyle/>
          <a:p>
            <a:r>
              <a:rPr lang="cs-CZ" altLang="cs-CZ" sz="4000"/>
              <a:t>Přiřazování objektů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496300" cy="208915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objekty lze přiřazovat mezi sebou</a:t>
            </a:r>
          </a:p>
          <a:p>
            <a:pPr>
              <a:lnSpc>
                <a:spcPct val="90000"/>
              </a:lnSpc>
            </a:pPr>
            <a:r>
              <a:rPr lang="cs-CZ" altLang="cs-CZ"/>
              <a:t>při přiřazení se provádí </a:t>
            </a:r>
            <a:r>
              <a:rPr lang="cs-CZ" altLang="cs-CZ" b="1" i="1">
                <a:solidFill>
                  <a:srgbClr val="FF3300"/>
                </a:solidFill>
              </a:rPr>
              <a:t>bitová kopie objektů</a:t>
            </a:r>
          </a:p>
          <a:p>
            <a:pPr lvl="1">
              <a:lnSpc>
                <a:spcPct val="90000"/>
              </a:lnSpc>
            </a:pPr>
            <a:r>
              <a:rPr lang="cs-CZ" altLang="cs-CZ" sz="3200"/>
              <a:t>kopírují se hodnoty atributů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6802438" y="4579938"/>
            <a:ext cx="1223962" cy="3603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3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6802438" y="4940300"/>
            <a:ext cx="1223962" cy="358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4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6802438" y="5659438"/>
            <a:ext cx="1223962" cy="3603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6802438" y="6019800"/>
            <a:ext cx="1223962" cy="3603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6227763" y="5984875"/>
            <a:ext cx="649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/>
              <a:t>c1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6227763" y="4914900"/>
            <a:ext cx="649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/>
              <a:t>c2</a:t>
            </a:r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8026400" y="4365625"/>
            <a:ext cx="0" cy="2230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6802438" y="4365625"/>
            <a:ext cx="0" cy="2230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6802438" y="5661025"/>
            <a:ext cx="1223962" cy="719138"/>
          </a:xfrm>
          <a:prstGeom prst="rect">
            <a:avLst/>
          </a:prstGeom>
          <a:noFill/>
          <a:ln w="25400">
            <a:solidFill>
              <a:srgbClr val="3399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6802438" y="4579938"/>
            <a:ext cx="1223962" cy="720725"/>
          </a:xfrm>
          <a:prstGeom prst="rect">
            <a:avLst/>
          </a:prstGeom>
          <a:noFill/>
          <a:ln w="25400">
            <a:solidFill>
              <a:srgbClr val="3399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52238" name="Text Box 19"/>
          <p:cNvSpPr txBox="1">
            <a:spLocks noChangeArrowheads="1"/>
          </p:cNvSpPr>
          <p:nvPr/>
        </p:nvSpPr>
        <p:spPr bwMode="auto">
          <a:xfrm>
            <a:off x="8170863" y="6019800"/>
            <a:ext cx="649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/>
              <a:t>re</a:t>
            </a:r>
          </a:p>
        </p:txBody>
      </p:sp>
      <p:sp>
        <p:nvSpPr>
          <p:cNvPr id="52239" name="Text Box 20"/>
          <p:cNvSpPr txBox="1">
            <a:spLocks noChangeArrowheads="1"/>
          </p:cNvSpPr>
          <p:nvPr/>
        </p:nvSpPr>
        <p:spPr bwMode="auto">
          <a:xfrm>
            <a:off x="8170863" y="4903788"/>
            <a:ext cx="649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/>
              <a:t>re</a:t>
            </a:r>
          </a:p>
        </p:txBody>
      </p:sp>
      <p:sp>
        <p:nvSpPr>
          <p:cNvPr id="52240" name="Text Box 21"/>
          <p:cNvSpPr txBox="1">
            <a:spLocks noChangeArrowheads="1"/>
          </p:cNvSpPr>
          <p:nvPr/>
        </p:nvSpPr>
        <p:spPr bwMode="auto">
          <a:xfrm>
            <a:off x="8170863" y="4543425"/>
            <a:ext cx="649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/>
              <a:t>im</a:t>
            </a:r>
          </a:p>
        </p:txBody>
      </p:sp>
      <p:sp>
        <p:nvSpPr>
          <p:cNvPr id="52241" name="Text Box 22"/>
          <p:cNvSpPr txBox="1">
            <a:spLocks noChangeArrowheads="1"/>
          </p:cNvSpPr>
          <p:nvPr/>
        </p:nvSpPr>
        <p:spPr bwMode="auto">
          <a:xfrm>
            <a:off x="8170863" y="5659438"/>
            <a:ext cx="649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/>
              <a:t>im</a:t>
            </a:r>
          </a:p>
        </p:txBody>
      </p:sp>
      <p:sp>
        <p:nvSpPr>
          <p:cNvPr id="52242" name="Rectangle 23"/>
          <p:cNvSpPr>
            <a:spLocks noChangeArrowheads="1"/>
          </p:cNvSpPr>
          <p:nvPr/>
        </p:nvSpPr>
        <p:spPr bwMode="auto">
          <a:xfrm>
            <a:off x="4138613" y="4581525"/>
            <a:ext cx="1223962" cy="3603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-15</a:t>
            </a:r>
          </a:p>
        </p:txBody>
      </p:sp>
      <p:sp>
        <p:nvSpPr>
          <p:cNvPr id="52243" name="Rectangle 24"/>
          <p:cNvSpPr>
            <a:spLocks noChangeArrowheads="1"/>
          </p:cNvSpPr>
          <p:nvPr/>
        </p:nvSpPr>
        <p:spPr bwMode="auto">
          <a:xfrm>
            <a:off x="4138613" y="4941888"/>
            <a:ext cx="1223962" cy="358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18525</a:t>
            </a:r>
          </a:p>
        </p:txBody>
      </p:sp>
      <p:sp>
        <p:nvSpPr>
          <p:cNvPr id="52244" name="Rectangle 25"/>
          <p:cNvSpPr>
            <a:spLocks noChangeArrowheads="1"/>
          </p:cNvSpPr>
          <p:nvPr/>
        </p:nvSpPr>
        <p:spPr bwMode="auto">
          <a:xfrm>
            <a:off x="4138613" y="5661025"/>
            <a:ext cx="1223962" cy="3603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52245" name="Rectangle 26"/>
          <p:cNvSpPr>
            <a:spLocks noChangeArrowheads="1"/>
          </p:cNvSpPr>
          <p:nvPr/>
        </p:nvSpPr>
        <p:spPr bwMode="auto">
          <a:xfrm>
            <a:off x="4138613" y="6021388"/>
            <a:ext cx="1223962" cy="3603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52246" name="Text Box 27"/>
          <p:cNvSpPr txBox="1">
            <a:spLocks noChangeArrowheads="1"/>
          </p:cNvSpPr>
          <p:nvPr/>
        </p:nvSpPr>
        <p:spPr bwMode="auto">
          <a:xfrm>
            <a:off x="3563938" y="5984875"/>
            <a:ext cx="649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/>
              <a:t>c1</a:t>
            </a:r>
          </a:p>
        </p:txBody>
      </p:sp>
      <p:sp>
        <p:nvSpPr>
          <p:cNvPr id="52247" name="Text Box 28"/>
          <p:cNvSpPr txBox="1">
            <a:spLocks noChangeArrowheads="1"/>
          </p:cNvSpPr>
          <p:nvPr/>
        </p:nvSpPr>
        <p:spPr bwMode="auto">
          <a:xfrm>
            <a:off x="3563938" y="4916488"/>
            <a:ext cx="649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/>
              <a:t>c2</a:t>
            </a:r>
          </a:p>
        </p:txBody>
      </p:sp>
      <p:sp>
        <p:nvSpPr>
          <p:cNvPr id="52248" name="Line 29"/>
          <p:cNvSpPr>
            <a:spLocks noChangeShapeType="1"/>
          </p:cNvSpPr>
          <p:nvPr/>
        </p:nvSpPr>
        <p:spPr bwMode="auto">
          <a:xfrm>
            <a:off x="5362575" y="4367213"/>
            <a:ext cx="0" cy="2230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9" name="Line 30"/>
          <p:cNvSpPr>
            <a:spLocks noChangeShapeType="1"/>
          </p:cNvSpPr>
          <p:nvPr/>
        </p:nvSpPr>
        <p:spPr bwMode="auto">
          <a:xfrm>
            <a:off x="4138613" y="4367213"/>
            <a:ext cx="0" cy="2230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0" name="Rectangle 31"/>
          <p:cNvSpPr>
            <a:spLocks noChangeArrowheads="1"/>
          </p:cNvSpPr>
          <p:nvPr/>
        </p:nvSpPr>
        <p:spPr bwMode="auto">
          <a:xfrm>
            <a:off x="4138613" y="5662613"/>
            <a:ext cx="1223962" cy="719137"/>
          </a:xfrm>
          <a:prstGeom prst="rect">
            <a:avLst/>
          </a:prstGeom>
          <a:noFill/>
          <a:ln w="25400">
            <a:solidFill>
              <a:srgbClr val="3399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52251" name="Rectangle 32"/>
          <p:cNvSpPr>
            <a:spLocks noChangeArrowheads="1"/>
          </p:cNvSpPr>
          <p:nvPr/>
        </p:nvSpPr>
        <p:spPr bwMode="auto">
          <a:xfrm>
            <a:off x="4138613" y="4581525"/>
            <a:ext cx="1223962" cy="720725"/>
          </a:xfrm>
          <a:prstGeom prst="rect">
            <a:avLst/>
          </a:prstGeom>
          <a:noFill/>
          <a:ln w="25400">
            <a:solidFill>
              <a:srgbClr val="3399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52252" name="Text Box 33"/>
          <p:cNvSpPr txBox="1">
            <a:spLocks noChangeArrowheads="1"/>
          </p:cNvSpPr>
          <p:nvPr/>
        </p:nvSpPr>
        <p:spPr bwMode="auto">
          <a:xfrm>
            <a:off x="5507038" y="6021388"/>
            <a:ext cx="649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/>
              <a:t>re</a:t>
            </a:r>
          </a:p>
        </p:txBody>
      </p:sp>
      <p:sp>
        <p:nvSpPr>
          <p:cNvPr id="52253" name="Text Box 34"/>
          <p:cNvSpPr txBox="1">
            <a:spLocks noChangeArrowheads="1"/>
          </p:cNvSpPr>
          <p:nvPr/>
        </p:nvSpPr>
        <p:spPr bwMode="auto">
          <a:xfrm>
            <a:off x="5507038" y="4905375"/>
            <a:ext cx="649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/>
              <a:t>re</a:t>
            </a:r>
          </a:p>
        </p:txBody>
      </p:sp>
      <p:sp>
        <p:nvSpPr>
          <p:cNvPr id="52254" name="Text Box 35"/>
          <p:cNvSpPr txBox="1">
            <a:spLocks noChangeArrowheads="1"/>
          </p:cNvSpPr>
          <p:nvPr/>
        </p:nvSpPr>
        <p:spPr bwMode="auto">
          <a:xfrm>
            <a:off x="5507038" y="4545013"/>
            <a:ext cx="649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/>
              <a:t>im</a:t>
            </a:r>
          </a:p>
        </p:txBody>
      </p:sp>
      <p:sp>
        <p:nvSpPr>
          <p:cNvPr id="52255" name="Text Box 36"/>
          <p:cNvSpPr txBox="1">
            <a:spLocks noChangeArrowheads="1"/>
          </p:cNvSpPr>
          <p:nvPr/>
        </p:nvSpPr>
        <p:spPr bwMode="auto">
          <a:xfrm>
            <a:off x="5507038" y="5661025"/>
            <a:ext cx="649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/>
              <a:t>im</a:t>
            </a:r>
          </a:p>
        </p:txBody>
      </p:sp>
      <p:sp>
        <p:nvSpPr>
          <p:cNvPr id="52256" name="Text Box 37"/>
          <p:cNvSpPr txBox="1">
            <a:spLocks noChangeArrowheads="1"/>
          </p:cNvSpPr>
          <p:nvPr/>
        </p:nvSpPr>
        <p:spPr bwMode="auto">
          <a:xfrm>
            <a:off x="250825" y="4402138"/>
            <a:ext cx="3025775" cy="212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Komplex c1,c2;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c1.set_real(4);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c1.set_img(3);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 b="1">
                <a:solidFill>
                  <a:schemeClr val="accent2"/>
                </a:solidFill>
                <a:latin typeface="Courier New" panose="02070309020205020404" pitchFamily="49" charset="0"/>
              </a:rPr>
              <a:t>c2 = c1;</a:t>
            </a:r>
          </a:p>
        </p:txBody>
      </p:sp>
      <p:sp>
        <p:nvSpPr>
          <p:cNvPr id="52257" name="Text Box 38"/>
          <p:cNvSpPr txBox="1">
            <a:spLocks noChangeArrowheads="1"/>
          </p:cNvSpPr>
          <p:nvPr/>
        </p:nvSpPr>
        <p:spPr bwMode="auto">
          <a:xfrm>
            <a:off x="3708400" y="3968750"/>
            <a:ext cx="208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/>
              <a:t>Před přiřazením</a:t>
            </a:r>
          </a:p>
        </p:txBody>
      </p:sp>
      <p:sp>
        <p:nvSpPr>
          <p:cNvPr id="52258" name="Text Box 39"/>
          <p:cNvSpPr txBox="1">
            <a:spLocks noChangeArrowheads="1"/>
          </p:cNvSpPr>
          <p:nvPr/>
        </p:nvSpPr>
        <p:spPr bwMode="auto">
          <a:xfrm>
            <a:off x="6372225" y="3968750"/>
            <a:ext cx="208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/>
              <a:t>Po přiřazení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Dynamická alokace objektu za běhu programu</a:t>
            </a:r>
            <a:endParaRPr lang="cs-CZ" altLang="cs-CZ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87888"/>
          </a:xfrm>
        </p:spPr>
        <p:txBody>
          <a:bodyPr/>
          <a:lstStyle/>
          <a:p>
            <a:r>
              <a:rPr lang="cs-CZ" altLang="cs-CZ"/>
              <a:t>deklarujeme ukazatel na objekt, alokujeme pomocí </a:t>
            </a:r>
            <a:r>
              <a:rPr lang="cs-CZ" altLang="cs-CZ" b="1">
                <a:latin typeface="Courier New" panose="02070309020205020404" pitchFamily="49" charset="0"/>
              </a:rPr>
              <a:t>new</a:t>
            </a:r>
            <a:r>
              <a:rPr lang="cs-CZ" altLang="cs-CZ">
                <a:latin typeface="Courier New" panose="02070309020205020404" pitchFamily="49" charset="0"/>
              </a:rPr>
              <a:t>,</a:t>
            </a:r>
            <a:r>
              <a:rPr lang="cs-CZ" altLang="cs-CZ"/>
              <a:t> k položkám přistupujeme pomocí</a:t>
            </a:r>
            <a:r>
              <a:rPr lang="cs-CZ" altLang="cs-CZ">
                <a:latin typeface="Courier New" panose="02070309020205020404" pitchFamily="49" charset="0"/>
              </a:rPr>
              <a:t> *.</a:t>
            </a:r>
            <a:r>
              <a:rPr lang="cs-CZ" altLang="cs-CZ"/>
              <a:t> nebo </a:t>
            </a:r>
            <a:r>
              <a:rPr lang="cs-CZ" altLang="cs-CZ">
                <a:latin typeface="Courier New" panose="02070309020205020404" pitchFamily="49" charset="0"/>
              </a:rPr>
              <a:t>-&gt;</a:t>
            </a:r>
            <a:r>
              <a:rPr lang="cs-CZ" altLang="cs-CZ"/>
              <a:t>, dealokujeme funkcí </a:t>
            </a:r>
            <a:r>
              <a:rPr lang="cs-CZ" altLang="cs-CZ" b="1">
                <a:latin typeface="Courier New" panose="02070309020205020404" pitchFamily="49" charset="0"/>
              </a:rPr>
              <a:t>delete</a:t>
            </a:r>
          </a:p>
          <a:p>
            <a:pPr>
              <a:buFontTx/>
              <a:buNone/>
            </a:pPr>
            <a:r>
              <a:rPr lang="cs-CZ" altLang="cs-CZ" sz="2400"/>
              <a:t>	</a:t>
            </a:r>
          </a:p>
          <a:p>
            <a:pPr>
              <a:buFontTx/>
              <a:buNone/>
            </a:pPr>
            <a:r>
              <a:rPr lang="cs-CZ" altLang="cs-CZ" sz="2400"/>
              <a:t>	</a:t>
            </a:r>
            <a:r>
              <a:rPr lang="cs-CZ" altLang="cs-CZ" sz="2400">
                <a:latin typeface="Courier New" panose="02070309020205020404" pitchFamily="49" charset="0"/>
              </a:rPr>
              <a:t>Komplex *c3;</a:t>
            </a:r>
          </a:p>
          <a:p>
            <a:pPr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	c3 = </a:t>
            </a:r>
            <a:r>
              <a:rPr lang="cs-CZ" altLang="cs-CZ" sz="2400" b="1">
                <a:latin typeface="Courier New" panose="02070309020205020404" pitchFamily="49" charset="0"/>
              </a:rPr>
              <a:t>new</a:t>
            </a:r>
            <a:r>
              <a:rPr lang="cs-CZ" altLang="cs-CZ" sz="2400">
                <a:latin typeface="Courier New" panose="02070309020205020404" pitchFamily="49" charset="0"/>
              </a:rPr>
              <a:t> TKomplex;</a:t>
            </a:r>
          </a:p>
          <a:p>
            <a:pPr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  *c3.set_real(5.4);</a:t>
            </a:r>
          </a:p>
          <a:p>
            <a:pPr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	c3 -&gt; set_img(4);</a:t>
            </a:r>
          </a:p>
          <a:p>
            <a:pPr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	</a:t>
            </a:r>
            <a:r>
              <a:rPr lang="cs-CZ" altLang="cs-CZ" sz="2400" b="1">
                <a:latin typeface="Courier New" panose="02070309020205020404" pitchFamily="49" charset="0"/>
              </a:rPr>
              <a:t>delete</a:t>
            </a:r>
            <a:r>
              <a:rPr lang="cs-CZ" altLang="cs-CZ" sz="2400">
                <a:latin typeface="Courier New" panose="02070309020205020404" pitchFamily="49" charset="0"/>
              </a:rPr>
              <a:t> c3;</a:t>
            </a:r>
            <a:endParaRPr lang="cs-CZ" altLang="cs-CZ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7626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 sz="3600" i="1"/>
              <a:t>Poznámky:</a:t>
            </a:r>
          </a:p>
          <a:p>
            <a:pPr>
              <a:lnSpc>
                <a:spcPct val="90000"/>
              </a:lnSpc>
            </a:pPr>
            <a:r>
              <a:rPr lang="cs-CZ" altLang="cs-CZ"/>
              <a:t>programátor musí dealokovat objekty, které alokoval dynamicky</a:t>
            </a:r>
          </a:p>
          <a:p>
            <a:pPr>
              <a:lnSpc>
                <a:spcPct val="90000"/>
              </a:lnSpc>
            </a:pPr>
            <a:r>
              <a:rPr lang="cs-CZ" altLang="cs-CZ"/>
              <a:t>používejte pouze </a:t>
            </a:r>
            <a:r>
              <a:rPr lang="cs-CZ" altLang="cs-CZ" b="1">
                <a:latin typeface="Courier New" panose="02070309020205020404" pitchFamily="49" charset="0"/>
              </a:rPr>
              <a:t>new</a:t>
            </a:r>
            <a:r>
              <a:rPr lang="cs-CZ" altLang="cs-CZ"/>
              <a:t> a </a:t>
            </a:r>
            <a:r>
              <a:rPr lang="cs-CZ" altLang="cs-CZ" b="1">
                <a:latin typeface="Courier New" panose="02070309020205020404" pitchFamily="49" charset="0"/>
              </a:rPr>
              <a:t>delete</a:t>
            </a:r>
            <a:endParaRPr lang="cs-CZ" altLang="cs-CZ"/>
          </a:p>
          <a:p>
            <a:pPr lvl="1">
              <a:lnSpc>
                <a:spcPct val="90000"/>
              </a:lnSpc>
            </a:pPr>
            <a:r>
              <a:rPr lang="cs-CZ" altLang="cs-CZ"/>
              <a:t>při použití malloc se nezavolají konstruktory</a:t>
            </a:r>
          </a:p>
          <a:p>
            <a:pPr>
              <a:lnSpc>
                <a:spcPct val="90000"/>
              </a:lnSpc>
            </a:pPr>
            <a:r>
              <a:rPr lang="cs-CZ" altLang="cs-CZ"/>
              <a:t>ukazatel na objekt může být atributem jiné třídy</a:t>
            </a:r>
            <a:endParaRPr lang="en-US" altLang="cs-CZ"/>
          </a:p>
          <a:p>
            <a:pPr lvl="1">
              <a:lnSpc>
                <a:spcPct val="90000"/>
              </a:lnSpc>
            </a:pPr>
            <a:r>
              <a:rPr lang="cs-CZ" altLang="cs-CZ"/>
              <a:t>realizují se tak vazby mezi objekty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143000"/>
          </a:xfrm>
        </p:spPr>
        <p:txBody>
          <a:bodyPr/>
          <a:lstStyle/>
          <a:p>
            <a:r>
              <a:rPr lang="cs-CZ" altLang="cs-CZ" sz="3600" b="1"/>
              <a:t>Příklad využití dynamické alokace objektů</a:t>
            </a:r>
            <a:endParaRPr lang="cs-CZ" altLang="cs-CZ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49400"/>
            <a:ext cx="7772400" cy="4687888"/>
          </a:xfrm>
        </p:spPr>
        <p:txBody>
          <a:bodyPr/>
          <a:lstStyle/>
          <a:p>
            <a:r>
              <a:rPr lang="cs-CZ" altLang="cs-CZ"/>
              <a:t>v laboratoři používáme měřicí box s měřicími zesilovači pro měření napětí</a:t>
            </a:r>
            <a:endParaRPr lang="en-US" altLang="cs-CZ"/>
          </a:p>
          <a:p>
            <a:r>
              <a:rPr lang="cs-CZ" altLang="cs-CZ"/>
              <a:t>box je konfigurovatelný a může obsahovat max. </a:t>
            </a:r>
            <a:r>
              <a:rPr lang="en-US" altLang="cs-CZ"/>
              <a:t>8</a:t>
            </a:r>
            <a:r>
              <a:rPr lang="cs-CZ" altLang="cs-CZ"/>
              <a:t> zesilovačů</a:t>
            </a:r>
            <a:endParaRPr lang="en-US" altLang="cs-CZ"/>
          </a:p>
          <a:p>
            <a:r>
              <a:rPr lang="cs-CZ" altLang="cs-CZ"/>
              <a:t>každý zesilovač je řízen softwarově z počítače</a:t>
            </a:r>
            <a:r>
              <a:rPr lang="en-US" altLang="cs-CZ"/>
              <a:t>; </a:t>
            </a:r>
            <a:r>
              <a:rPr lang="cs-CZ" altLang="cs-CZ"/>
              <a:t>konfigurace se čte ze souboru </a:t>
            </a:r>
            <a:r>
              <a:rPr lang="en-US" altLang="cs-CZ"/>
              <a:t>(</a:t>
            </a:r>
            <a:r>
              <a:rPr lang="cs-CZ" altLang="cs-CZ"/>
              <a:t>počet zesilovačů</a:t>
            </a:r>
            <a:r>
              <a:rPr lang="en-US" altLang="cs-CZ"/>
              <a:t>)</a:t>
            </a:r>
          </a:p>
          <a:p>
            <a:r>
              <a:rPr lang="cs-CZ" altLang="cs-CZ"/>
              <a:t>SW je napsán s využitím OOP; je definována třída </a:t>
            </a:r>
            <a:r>
              <a:rPr lang="cs-CZ" altLang="cs-CZ">
                <a:latin typeface="Courier New" panose="02070309020205020404" pitchFamily="49" charset="0"/>
                <a:cs typeface="Courier New" panose="02070309020205020404" pitchFamily="49" charset="0"/>
              </a:rPr>
              <a:t>Zesilovac</a:t>
            </a:r>
            <a:r>
              <a:rPr lang="en-US" altLang="cs-CZ" b="1">
                <a:latin typeface="Courier New" panose="02070309020205020404" pitchFamily="49" charset="0"/>
              </a:rPr>
              <a:t> </a:t>
            </a:r>
            <a:endParaRPr lang="cs-CZ" altLang="cs-CZ" b="1">
              <a:latin typeface="Courier New" panose="02070309020205020404" pitchFamily="49" charset="0"/>
            </a:endParaRPr>
          </a:p>
          <a:p>
            <a:endParaRPr lang="en-US" altLang="cs-CZ"/>
          </a:p>
          <a:p>
            <a:endParaRPr lang="cs-CZ" altLang="cs-CZ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4827588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cs-CZ" altLang="cs-CZ" sz="3600" dirty="0">
                <a:solidFill>
                  <a:srgbClr val="FF0000"/>
                </a:solidFill>
              </a:rPr>
              <a:t>Objektově orientované programování (OOP)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/>
              <a:t>vzniklo již v 70. letech</a:t>
            </a:r>
          </a:p>
          <a:p>
            <a:pPr lvl="1">
              <a:lnSpc>
                <a:spcPct val="90000"/>
              </a:lnSpc>
              <a:defRPr/>
            </a:pPr>
            <a:r>
              <a:rPr lang="cs-CZ" altLang="cs-CZ" dirty="0" err="1"/>
              <a:t>Smalltalk</a:t>
            </a:r>
            <a:r>
              <a:rPr lang="cs-CZ" altLang="cs-CZ" dirty="0"/>
              <a:t> – čistý objektový jazyk</a:t>
            </a:r>
          </a:p>
          <a:p>
            <a:pPr lvl="1">
              <a:lnSpc>
                <a:spcPct val="90000"/>
              </a:lnSpc>
              <a:defRPr/>
            </a:pPr>
            <a:r>
              <a:rPr lang="cs-CZ" altLang="cs-CZ" dirty="0"/>
              <a:t>Simula67 – objektový jazyk pro simulace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/>
              <a:t>prudký rozvoj od 80. a v 90. letech</a:t>
            </a:r>
          </a:p>
          <a:p>
            <a:pPr lvl="1">
              <a:lnSpc>
                <a:spcPct val="90000"/>
              </a:lnSpc>
              <a:defRPr/>
            </a:pPr>
            <a:r>
              <a:rPr lang="cs-CZ" altLang="cs-CZ" dirty="0"/>
              <a:t>začlenění do jazyků C -  vznik C++ (1983), Pascal, </a:t>
            </a:r>
            <a:r>
              <a:rPr lang="cs-CZ" altLang="cs-CZ" dirty="0" err="1"/>
              <a:t>Visual</a:t>
            </a:r>
            <a:r>
              <a:rPr lang="cs-CZ" altLang="cs-CZ" dirty="0"/>
              <a:t> Basic, </a:t>
            </a:r>
          </a:p>
          <a:p>
            <a:pPr lvl="1">
              <a:lnSpc>
                <a:spcPct val="90000"/>
              </a:lnSpc>
              <a:defRPr/>
            </a:pPr>
            <a:r>
              <a:rPr lang="cs-CZ" altLang="cs-CZ" dirty="0"/>
              <a:t>Java, C#</a:t>
            </a:r>
          </a:p>
          <a:p>
            <a:pPr lvl="1">
              <a:lnSpc>
                <a:spcPct val="90000"/>
              </a:lnSpc>
              <a:defRPr/>
            </a:pPr>
            <a:r>
              <a:rPr lang="cs-CZ" altLang="cs-CZ" dirty="0"/>
              <a:t>dnes také součástí jazyků </a:t>
            </a:r>
            <a:r>
              <a:rPr lang="cs-CZ" altLang="cs-CZ" dirty="0" err="1"/>
              <a:t>php</a:t>
            </a:r>
            <a:r>
              <a:rPr lang="cs-CZ" altLang="cs-CZ" dirty="0"/>
              <a:t>, Python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143000"/>
          </a:xfrm>
        </p:spPr>
        <p:txBody>
          <a:bodyPr/>
          <a:lstStyle/>
          <a:p>
            <a:r>
              <a:rPr lang="cs-CZ" altLang="cs-CZ" sz="3600" b="1"/>
              <a:t>Příklad využití dynamické alokace objektů</a:t>
            </a:r>
            <a:endParaRPr lang="cs-CZ" altLang="cs-CZ"/>
          </a:p>
        </p:txBody>
      </p:sp>
      <p:sp>
        <p:nvSpPr>
          <p:cNvPr id="56323" name="Zástupný symbol pro obsah 1"/>
          <p:cNvSpPr>
            <a:spLocks noGrp="1"/>
          </p:cNvSpPr>
          <p:nvPr>
            <p:ph idx="1"/>
          </p:nvPr>
        </p:nvSpPr>
        <p:spPr>
          <a:xfrm>
            <a:off x="685800" y="1700213"/>
            <a:ext cx="7772400" cy="576262"/>
          </a:xfrm>
        </p:spPr>
        <p:txBody>
          <a:bodyPr/>
          <a:lstStyle/>
          <a:p>
            <a:r>
              <a:rPr lang="cs-CZ" altLang="cs-CZ"/>
              <a:t>měřicí box</a:t>
            </a:r>
            <a:endParaRPr lang="en-US" altLang="cs-CZ"/>
          </a:p>
        </p:txBody>
      </p:sp>
      <p:pic>
        <p:nvPicPr>
          <p:cNvPr id="56324" name="Picture 2" descr="https://ccc.dewetron.com/js/kcfinder/upload/images/DEWE-30-8_right-fro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565400"/>
            <a:ext cx="4827588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5" name="TextovéPole 2"/>
          <p:cNvSpPr txBox="1">
            <a:spLocks noChangeArrowheads="1"/>
          </p:cNvSpPr>
          <p:nvPr/>
        </p:nvSpPr>
        <p:spPr bwMode="auto">
          <a:xfrm>
            <a:off x="1187450" y="6092825"/>
            <a:ext cx="6769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/>
              <a:t>zdroj: https://ccc.dewetron.com/pr/dewe-30-8</a:t>
            </a:r>
            <a:endParaRPr lang="en-US" altLang="cs-CZ" sz="200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143000"/>
          </a:xfrm>
        </p:spPr>
        <p:txBody>
          <a:bodyPr/>
          <a:lstStyle/>
          <a:p>
            <a:r>
              <a:rPr lang="cs-CZ" altLang="cs-CZ" sz="3600" b="1"/>
              <a:t>Příklad využití dynamické alokace objektů</a:t>
            </a:r>
            <a:endParaRPr lang="cs-CZ" altLang="cs-CZ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624388"/>
          </a:xfrm>
        </p:spPr>
        <p:txBody>
          <a:bodyPr/>
          <a:lstStyle/>
          <a:p>
            <a:r>
              <a:rPr lang="en-US" altLang="cs-CZ"/>
              <a:t>instance</a:t>
            </a:r>
            <a:r>
              <a:rPr lang="cs-CZ" altLang="cs-CZ"/>
              <a:t> třídy Zesilovac jsou vytvořeny dynamicky na začátku programu po načtení konfigurace</a:t>
            </a:r>
          </a:p>
          <a:p>
            <a:pPr lvl="1"/>
            <a:r>
              <a:rPr lang="cs-CZ" altLang="cs-CZ"/>
              <a:t>počet zesilovačů není znám dopředu</a:t>
            </a:r>
            <a:endParaRPr lang="en-US" altLang="cs-CZ"/>
          </a:p>
          <a:p>
            <a:r>
              <a:rPr lang="cs-CZ" altLang="cs-CZ"/>
              <a:t>protože je </a:t>
            </a:r>
            <a:r>
              <a:rPr lang="en-US" altLang="cs-CZ"/>
              <a:t>max</a:t>
            </a:r>
            <a:r>
              <a:rPr lang="cs-CZ" altLang="cs-CZ"/>
              <a:t>imální počet zesilovačů v boxu 8, je v programu deklarováno statické pole ukazatelů na Zesilovac o velikosti 8</a:t>
            </a:r>
            <a:endParaRPr lang="cs-CZ" altLang="cs-CZ" sz="40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143000"/>
          </a:xfrm>
        </p:spPr>
        <p:txBody>
          <a:bodyPr/>
          <a:lstStyle/>
          <a:p>
            <a:r>
              <a:rPr lang="cs-CZ" altLang="cs-CZ" sz="3600" b="1"/>
              <a:t>Příklad využití dynamické alokace objektů</a:t>
            </a:r>
            <a:endParaRPr lang="cs-CZ" altLang="cs-CZ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7772400" cy="468788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Zesilovac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*zes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[8];</a:t>
            </a:r>
          </a:p>
          <a:p>
            <a:pPr marL="0" indent="0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n =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Cti_pocet_zesilovacu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(i=0;i&lt;n;i++)</a:t>
            </a:r>
          </a:p>
          <a:p>
            <a:pPr marL="0" indent="0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zes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[i] = </a:t>
            </a: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Zesilovac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Tx/>
              <a:buNone/>
            </a:pPr>
            <a:endParaRPr lang="en-US" altLang="cs-CZ" sz="2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(i=0;i&lt;n;i++)</a:t>
            </a:r>
          </a:p>
          <a:p>
            <a:pPr marL="0" indent="0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zes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[i] -&gt; Reset();</a:t>
            </a:r>
          </a:p>
          <a:p>
            <a:pPr marL="0" indent="0">
              <a:buFontTx/>
              <a:buNone/>
            </a:pPr>
            <a:endParaRPr lang="en-US" altLang="cs-CZ" sz="2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cs-CZ" altLang="cs-CZ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772400" cy="1152525"/>
          </a:xfrm>
        </p:spPr>
        <p:txBody>
          <a:bodyPr/>
          <a:lstStyle/>
          <a:p>
            <a:r>
              <a:rPr lang="cs-CZ" altLang="cs-CZ" sz="3600" b="1"/>
              <a:t>Srovnání – ještě jednou neobjektově pomocí struktur</a:t>
            </a:r>
            <a:endParaRPr lang="cs-CZ" altLang="cs-CZ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60575"/>
            <a:ext cx="7847013" cy="4464050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struct</a:t>
            </a:r>
            <a:r>
              <a:rPr lang="cs-CZ" altLang="cs-CZ" sz="2400">
                <a:latin typeface="Courier New" panose="02070309020205020404" pitchFamily="49" charset="0"/>
              </a:rPr>
              <a:t> Komplex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float</a:t>
            </a:r>
            <a:r>
              <a:rPr lang="en-US" altLang="cs-CZ" sz="2400">
                <a:latin typeface="Courier New" panose="02070309020205020404" pitchFamily="49" charset="0"/>
              </a:rPr>
              <a:t> re,im; //re</a:t>
            </a:r>
            <a:r>
              <a:rPr lang="cs-CZ" altLang="cs-CZ" sz="2400">
                <a:latin typeface="Courier New" panose="02070309020205020404" pitchFamily="49" charset="0"/>
              </a:rPr>
              <a:t>álná a imag. část 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// vn</a:t>
            </a:r>
            <a:r>
              <a:rPr lang="cs-CZ" altLang="cs-CZ" sz="2400">
                <a:latin typeface="Courier New" panose="02070309020205020404" pitchFamily="49" charset="0"/>
              </a:rPr>
              <a:t>ější samostatná funkce </a:t>
            </a:r>
            <a:endParaRPr lang="en-US" altLang="cs-CZ" sz="24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float </a:t>
            </a:r>
            <a:r>
              <a:rPr lang="en-US" altLang="cs-CZ" sz="2400">
                <a:latin typeface="Courier New" panose="02070309020205020404" pitchFamily="49" charset="0"/>
              </a:rPr>
              <a:t>velikost(</a:t>
            </a:r>
            <a:r>
              <a:rPr lang="cs-CZ" altLang="cs-CZ" sz="2400">
                <a:latin typeface="Courier New" panose="02070309020205020404" pitchFamily="49" charset="0"/>
              </a:rPr>
              <a:t>Komplex &amp;kc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  <a:r>
              <a:rPr lang="en-US" altLang="cs-CZ" sz="2400" b="1">
                <a:latin typeface="Courier New" panose="02070309020205020404" pitchFamily="49" charset="0"/>
              </a:rPr>
              <a:t>;</a:t>
            </a:r>
            <a:endParaRPr lang="en-US" altLang="cs-CZ" sz="24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cs-CZ" sz="28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772400" cy="762000"/>
          </a:xfrm>
        </p:spPr>
        <p:txBody>
          <a:bodyPr/>
          <a:lstStyle/>
          <a:p>
            <a:r>
              <a:rPr lang="cs-CZ" altLang="cs-CZ" sz="3600" b="1"/>
              <a:t>Neobjektově pomocí struktur</a:t>
            </a:r>
            <a:endParaRPr lang="cs-CZ" altLang="cs-CZ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7847013" cy="53276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float </a:t>
            </a:r>
            <a:r>
              <a:rPr lang="en-US" altLang="cs-CZ" sz="2400">
                <a:latin typeface="Courier New" panose="02070309020205020404" pitchFamily="49" charset="0"/>
              </a:rPr>
              <a:t>velikost(</a:t>
            </a:r>
            <a:r>
              <a:rPr lang="cs-CZ" altLang="cs-CZ" sz="2400">
                <a:latin typeface="Courier New" panose="02070309020205020404" pitchFamily="49" charset="0"/>
              </a:rPr>
              <a:t>Komplex &amp;kc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  return </a:t>
            </a:r>
            <a:r>
              <a:rPr lang="en-US" altLang="cs-CZ" sz="2400">
                <a:latin typeface="Courier New" panose="02070309020205020404" pitchFamily="49" charset="0"/>
              </a:rPr>
              <a:t>sqrt(kc.re*kc.re+kc.im*kc.im);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>
              <a:buFontTx/>
              <a:buNone/>
            </a:pPr>
            <a:endParaRPr lang="en-US" altLang="cs-CZ" sz="28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772400" cy="762000"/>
          </a:xfrm>
        </p:spPr>
        <p:txBody>
          <a:bodyPr/>
          <a:lstStyle/>
          <a:p>
            <a:r>
              <a:rPr lang="cs-CZ" altLang="cs-CZ" sz="3600" b="1"/>
              <a:t>Neobjektově pomocí struktur</a:t>
            </a:r>
            <a:endParaRPr lang="cs-CZ" altLang="cs-CZ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785225" cy="53276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cs-CZ" sz="2000" b="1">
                <a:latin typeface="Courier New" panose="02070309020205020404" pitchFamily="49" charset="0"/>
              </a:rPr>
              <a:t>#include</a:t>
            </a:r>
            <a:r>
              <a:rPr lang="en-US" altLang="cs-CZ" sz="2000">
                <a:latin typeface="Courier New" panose="02070309020205020404" pitchFamily="49" charset="0"/>
              </a:rPr>
              <a:t> "komplex.h”</a:t>
            </a:r>
          </a:p>
          <a:p>
            <a:pPr>
              <a:buFontTx/>
              <a:buNone/>
            </a:pPr>
            <a:r>
              <a:rPr lang="en-US" altLang="cs-CZ" sz="2000" b="1">
                <a:latin typeface="Courier New" panose="02070309020205020404" pitchFamily="49" charset="0"/>
              </a:rPr>
              <a:t>void</a:t>
            </a:r>
            <a:r>
              <a:rPr lang="en-US" altLang="cs-CZ" sz="2000">
                <a:latin typeface="Courier New" panose="02070309020205020404" pitchFamily="49" charset="0"/>
              </a:rPr>
              <a:t> main()</a:t>
            </a:r>
          </a:p>
          <a:p>
            <a:pPr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Komplex </a:t>
            </a:r>
            <a:r>
              <a:rPr lang="cs-CZ" altLang="cs-CZ" sz="2000">
                <a:latin typeface="Courier New" panose="02070309020205020404" pitchFamily="49" charset="0"/>
              </a:rPr>
              <a:t>c</a:t>
            </a:r>
            <a:r>
              <a:rPr lang="en-US" altLang="cs-CZ" sz="2000">
                <a:latin typeface="Courier New" panose="02070309020205020404" pitchFamily="49" charset="0"/>
              </a:rPr>
              <a:t>1,c2;</a:t>
            </a:r>
          </a:p>
          <a:p>
            <a:pPr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</a:t>
            </a:r>
            <a:r>
              <a:rPr lang="cs-CZ" altLang="cs-CZ" sz="2000">
                <a:latin typeface="Courier New" panose="02070309020205020404" pitchFamily="49" charset="0"/>
              </a:rPr>
              <a:t>c</a:t>
            </a:r>
            <a:r>
              <a:rPr lang="en-US" altLang="cs-CZ" sz="2000">
                <a:latin typeface="Courier New" panose="02070309020205020404" pitchFamily="49" charset="0"/>
              </a:rPr>
              <a:t>1.re = 4; </a:t>
            </a:r>
            <a:r>
              <a:rPr lang="cs-CZ" altLang="cs-CZ" sz="2000">
                <a:latin typeface="Courier New" panose="02070309020205020404" pitchFamily="49" charset="0"/>
              </a:rPr>
              <a:t>c</a:t>
            </a:r>
            <a:r>
              <a:rPr lang="en-US" altLang="cs-CZ" sz="2000">
                <a:latin typeface="Courier New" panose="02070309020205020404" pitchFamily="49" charset="0"/>
              </a:rPr>
              <a:t>1.im = 3;</a:t>
            </a:r>
          </a:p>
          <a:p>
            <a:pPr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c2.re = 0; b1.im = 0;</a:t>
            </a:r>
          </a:p>
          <a:p>
            <a:pPr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</a:t>
            </a:r>
            <a:r>
              <a:rPr lang="cs-CZ" altLang="cs-CZ" sz="2000">
                <a:latin typeface="Courier New" panose="02070309020205020404" pitchFamily="49" charset="0"/>
              </a:rPr>
              <a:t>cout </a:t>
            </a:r>
            <a:r>
              <a:rPr lang="en-US" altLang="cs-CZ" sz="2000">
                <a:latin typeface="Courier New" panose="02070309020205020404" pitchFamily="49" charset="0"/>
              </a:rPr>
              <a:t>&lt;&lt; "Realna cast </a:t>
            </a:r>
            <a:r>
              <a:rPr lang="cs-CZ" altLang="cs-CZ" sz="2000">
                <a:latin typeface="Courier New" panose="02070309020205020404" pitchFamily="49" charset="0"/>
              </a:rPr>
              <a:t>c</a:t>
            </a:r>
            <a:r>
              <a:rPr lang="en-US" altLang="cs-CZ" sz="2000">
                <a:latin typeface="Courier New" panose="02070309020205020404" pitchFamily="49" charset="0"/>
              </a:rPr>
              <a:t>1 je " &lt;&lt; </a:t>
            </a:r>
            <a:r>
              <a:rPr lang="cs-CZ" altLang="cs-CZ" sz="2000">
                <a:latin typeface="Courier New" panose="02070309020205020404" pitchFamily="49" charset="0"/>
              </a:rPr>
              <a:t>c</a:t>
            </a:r>
            <a:r>
              <a:rPr lang="en-US" altLang="cs-CZ" sz="2000">
                <a:latin typeface="Courier New" panose="02070309020205020404" pitchFamily="49" charset="0"/>
              </a:rPr>
              <a:t>1.re &lt;&lt; endl;</a:t>
            </a:r>
          </a:p>
          <a:p>
            <a:pPr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 </a:t>
            </a:r>
          </a:p>
          <a:p>
            <a:pPr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cout "Velikost c2 je “ &lt;&lt; velikost(c2) &lt;&lt; endl;</a:t>
            </a:r>
          </a:p>
          <a:p>
            <a:pPr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//srovnejte: volani metody nad objektem: c2.velikost()</a:t>
            </a:r>
          </a:p>
          <a:p>
            <a:pPr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}</a:t>
            </a:r>
            <a:endParaRPr lang="cs-CZ" altLang="cs-CZ" sz="20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cs-CZ" sz="28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cs-CZ" altLang="cs-CZ" sz="3600" b="1"/>
              <a:t>Rozdíl mezi </a:t>
            </a:r>
            <a:r>
              <a:rPr lang="cs-CZ" altLang="cs-CZ" sz="3600" b="1">
                <a:latin typeface="Courier New" panose="02070309020205020404" pitchFamily="49" charset="0"/>
              </a:rPr>
              <a:t>struct</a:t>
            </a:r>
            <a:r>
              <a:rPr lang="cs-CZ" altLang="cs-CZ" sz="3600" b="1"/>
              <a:t> a </a:t>
            </a:r>
            <a:r>
              <a:rPr lang="cs-CZ" altLang="cs-CZ" sz="3600" b="1">
                <a:latin typeface="Courier New" panose="02070309020205020404" pitchFamily="49" charset="0"/>
              </a:rPr>
              <a:t>class</a:t>
            </a:r>
            <a:r>
              <a:rPr lang="cs-CZ" altLang="cs-CZ" sz="3600" b="1"/>
              <a:t> v C++</a:t>
            </a:r>
            <a:endParaRPr lang="cs-CZ" altLang="cs-CZ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29150"/>
          </a:xfrm>
        </p:spPr>
        <p:txBody>
          <a:bodyPr/>
          <a:lstStyle/>
          <a:p>
            <a:r>
              <a:rPr lang="cs-CZ" altLang="cs-CZ" b="1">
                <a:latin typeface="Courier New" panose="02070309020205020404" pitchFamily="49" charset="0"/>
              </a:rPr>
              <a:t>struct</a:t>
            </a:r>
            <a:r>
              <a:rPr lang="cs-CZ" altLang="cs-CZ">
                <a:latin typeface="Courier New" panose="02070309020205020404" pitchFamily="49" charset="0"/>
              </a:rPr>
              <a:t> </a:t>
            </a:r>
            <a:r>
              <a:rPr lang="cs-CZ" altLang="cs-CZ"/>
              <a:t>je v C++ rozšířena o objektové rysy, tj. třídu lze deklarovat pomocí </a:t>
            </a:r>
            <a:r>
              <a:rPr lang="cs-CZ" altLang="cs-CZ" b="1">
                <a:latin typeface="Courier New" panose="02070309020205020404" pitchFamily="49" charset="0"/>
              </a:rPr>
              <a:t>class</a:t>
            </a:r>
            <a:r>
              <a:rPr lang="cs-CZ" altLang="cs-CZ"/>
              <a:t> i pomocí struct (do struktury lze zahrnout metody)</a:t>
            </a:r>
          </a:p>
          <a:p>
            <a:r>
              <a:rPr lang="cs-CZ" altLang="cs-CZ"/>
              <a:t>jediný rozdíl je v implicitní viditelnosti</a:t>
            </a:r>
          </a:p>
          <a:p>
            <a:pPr lvl="1"/>
            <a:r>
              <a:rPr lang="cs-CZ" altLang="cs-CZ"/>
              <a:t>pokud není viditelnost deklarována explicitně, tak u </a:t>
            </a:r>
            <a:r>
              <a:rPr lang="cs-CZ" altLang="cs-CZ" b="1">
                <a:solidFill>
                  <a:srgbClr val="FF3300"/>
                </a:solidFill>
                <a:latin typeface="Courier New" panose="02070309020205020404" pitchFamily="49" charset="0"/>
              </a:rPr>
              <a:t>class</a:t>
            </a:r>
            <a:r>
              <a:rPr lang="cs-CZ" altLang="cs-CZ"/>
              <a:t> je automaticky </a:t>
            </a:r>
            <a:r>
              <a:rPr lang="cs-CZ" altLang="cs-CZ" b="1">
                <a:solidFill>
                  <a:schemeClr val="accent2"/>
                </a:solidFill>
                <a:latin typeface="Courier New" panose="02070309020205020404" pitchFamily="49" charset="0"/>
              </a:rPr>
              <a:t>private</a:t>
            </a:r>
            <a:r>
              <a:rPr lang="cs-CZ" altLang="cs-CZ"/>
              <a:t>, u </a:t>
            </a:r>
            <a:r>
              <a:rPr lang="cs-CZ" altLang="cs-CZ" b="1">
                <a:solidFill>
                  <a:srgbClr val="FF3300"/>
                </a:solidFill>
                <a:latin typeface="Courier New" panose="02070309020205020404" pitchFamily="49" charset="0"/>
              </a:rPr>
              <a:t>struct</a:t>
            </a:r>
            <a:r>
              <a:rPr lang="cs-CZ" altLang="cs-CZ"/>
              <a:t> je automaticky </a:t>
            </a:r>
            <a:r>
              <a:rPr lang="cs-CZ" altLang="cs-CZ" b="1">
                <a:solidFill>
                  <a:schemeClr val="accent2"/>
                </a:solidFill>
                <a:latin typeface="Courier New" panose="02070309020205020404" pitchFamily="49" charset="0"/>
              </a:rPr>
              <a:t>public</a:t>
            </a:r>
            <a:endParaRPr lang="cs-CZ" altLang="cs-CZ" b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naimplementujeme  bezpečné pole BezpPole</a:t>
            </a:r>
            <a:r>
              <a:rPr lang="en-US" altLang="cs-CZ"/>
              <a:t>, </a:t>
            </a:r>
            <a:r>
              <a:rPr lang="cs-CZ" altLang="cs-CZ"/>
              <a:t>které bude kontrolovat, zda index není mimo rozsah </a:t>
            </a:r>
            <a:r>
              <a:rPr lang="en-US" altLang="cs-CZ"/>
              <a:t>0 </a:t>
            </a:r>
            <a:r>
              <a:rPr lang="cs-CZ" altLang="cs-CZ"/>
              <a:t>až</a:t>
            </a:r>
            <a:r>
              <a:rPr lang="en-US" altLang="cs-CZ"/>
              <a:t> n-1</a:t>
            </a:r>
          </a:p>
          <a:p>
            <a:r>
              <a:rPr lang="cs-CZ" altLang="cs-CZ"/>
              <a:t>metoda vloz vloží prvek na konec pole</a:t>
            </a:r>
            <a:endParaRPr lang="en-US" altLang="cs-CZ"/>
          </a:p>
          <a:p>
            <a:r>
              <a:rPr lang="cs-CZ" altLang="cs-CZ"/>
              <a:t>počet vložených čísel, velikost alokovaného pole  a pole budou soukromé atributy</a:t>
            </a: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cs-CZ" altLang="cs-CZ" sz="3600" b="1"/>
              <a:t>K čemu jsou dobré soukromé atributy?</a:t>
            </a:r>
            <a:endParaRPr lang="cs-CZ" altLang="cs-CZ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638800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class</a:t>
            </a:r>
            <a:r>
              <a:rPr lang="cs-CZ" altLang="cs-CZ" sz="2400">
                <a:latin typeface="Courier New" panose="02070309020205020404" pitchFamily="49" charset="0"/>
              </a:rPr>
              <a:t> BezpPole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</a:rPr>
              <a:t>private</a:t>
            </a:r>
            <a:r>
              <a:rPr lang="en-US" altLang="cs-CZ" sz="2400">
                <a:latin typeface="Courier New" panose="02070309020205020404" pitchFamily="49" charset="0"/>
              </a:rPr>
              <a:t>: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</a:rPr>
              <a:t>n</a:t>
            </a:r>
            <a:r>
              <a:rPr lang="en-US" altLang="cs-CZ" sz="2400">
                <a:latin typeface="Courier New" panose="02070309020205020404" pitchFamily="49" charset="0"/>
              </a:rPr>
              <a:t>,</a:t>
            </a:r>
            <a:r>
              <a:rPr lang="cs-CZ" altLang="cs-CZ" sz="2400">
                <a:latin typeface="Courier New" panose="02070309020205020404" pitchFamily="49" charset="0"/>
              </a:rPr>
              <a:t>akt,*pole</a:t>
            </a:r>
            <a:r>
              <a:rPr lang="en-US" altLang="cs-CZ" sz="2400">
                <a:latin typeface="Courier New" panose="02070309020205020404" pitchFamily="49" charset="0"/>
              </a:rPr>
              <a:t>; </a:t>
            </a:r>
            <a:endParaRPr lang="cs-CZ" altLang="cs-CZ" sz="24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</a:rPr>
              <a:t>public</a:t>
            </a:r>
            <a:r>
              <a:rPr lang="cs-CZ" altLang="cs-CZ" sz="2400">
                <a:latin typeface="Courier New" panose="02070309020205020404" pitchFamily="49" charset="0"/>
              </a:rPr>
              <a:t>:</a:t>
            </a:r>
            <a:endParaRPr lang="en-US" altLang="cs-CZ" sz="24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en-US" altLang="cs-CZ" sz="2400" b="1">
                <a:latin typeface="Courier New" panose="02070309020205020404" pitchFamily="49" charset="0"/>
              </a:rPr>
              <a:t>void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</a:rPr>
              <a:t>vloz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>
                <a:latin typeface="Courier New" panose="02070309020205020404" pitchFamily="49" charset="0"/>
              </a:rPr>
              <a:t>int prvek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vrat_</a:t>
            </a:r>
            <a:r>
              <a:rPr lang="cs-CZ" altLang="cs-CZ" sz="2400">
                <a:latin typeface="Courier New" panose="02070309020205020404" pitchFamily="49" charset="0"/>
              </a:rPr>
              <a:t>prvek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index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vr</a:t>
            </a:r>
            <a:r>
              <a:rPr lang="cs-CZ" altLang="cs-CZ" sz="2400">
                <a:latin typeface="Courier New" panose="02070309020205020404" pitchFamily="49" charset="0"/>
              </a:rPr>
              <a:t>at_akt_pocet</a:t>
            </a:r>
            <a:r>
              <a:rPr lang="en-US" altLang="cs-CZ" sz="2400">
                <a:latin typeface="Courier New" panose="02070309020205020404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</a:rPr>
              <a:t>void </a:t>
            </a:r>
            <a:r>
              <a:rPr lang="cs-CZ" altLang="cs-CZ" sz="2400">
                <a:latin typeface="Courier New" panose="02070309020205020404" pitchFamily="49" charset="0"/>
              </a:rPr>
              <a:t>init</a:t>
            </a:r>
            <a:r>
              <a:rPr lang="en-US" altLang="cs-CZ" sz="2400">
                <a:latin typeface="Courier New" panose="02070309020205020404" pitchFamily="49" charset="0"/>
              </a:rPr>
              <a:t>()</a:t>
            </a:r>
            <a:r>
              <a:rPr lang="en-US" altLang="cs-CZ" sz="2400" b="1">
                <a:latin typeface="Courier New" panose="02070309020205020404" pitchFamily="49" charset="0"/>
              </a:rPr>
              <a:t>;</a:t>
            </a:r>
            <a:endParaRPr lang="cs-CZ" altLang="cs-CZ" sz="2400" b="1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  void </a:t>
            </a:r>
            <a:r>
              <a:rPr lang="cs-CZ" altLang="cs-CZ" sz="2400">
                <a:latin typeface="Courier New" panose="02070309020205020404" pitchFamily="49" charset="0"/>
              </a:rPr>
              <a:t>deinit();</a:t>
            </a:r>
            <a:endParaRPr lang="en-US" altLang="cs-CZ" sz="24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};</a:t>
            </a:r>
            <a:endParaRPr lang="en-US" altLang="cs-CZ" sz="28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638800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void </a:t>
            </a:r>
            <a:r>
              <a:rPr lang="cs-CZ" altLang="cs-CZ" sz="2400">
                <a:latin typeface="Courier New" panose="02070309020205020404" pitchFamily="49" charset="0"/>
              </a:rPr>
              <a:t>BezpPole::init</a:t>
            </a:r>
            <a:r>
              <a:rPr lang="en-US" altLang="cs-CZ" sz="2400">
                <a:latin typeface="Courier New" panose="02070309020205020404" pitchFamily="49" charset="0"/>
              </a:rPr>
              <a:t>()</a:t>
            </a:r>
            <a:endParaRPr lang="cs-CZ" altLang="cs-CZ" sz="24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n = 0; akt = 0; pole = NULL;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int </a:t>
            </a:r>
            <a:r>
              <a:rPr lang="en-US" altLang="cs-CZ" sz="2400">
                <a:latin typeface="Courier New" panose="02070309020205020404" pitchFamily="49" charset="0"/>
              </a:rPr>
              <a:t>BezpPole::vrat_</a:t>
            </a:r>
            <a:r>
              <a:rPr lang="cs-CZ" altLang="cs-CZ" sz="2400">
                <a:latin typeface="Courier New" panose="02070309020205020404" pitchFamily="49" charset="0"/>
              </a:rPr>
              <a:t>prvek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index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en-US" altLang="cs-CZ" sz="2400" b="1">
                <a:latin typeface="Courier New" panose="02070309020205020404" pitchFamily="49" charset="0"/>
              </a:rPr>
              <a:t>if</a:t>
            </a:r>
            <a:r>
              <a:rPr lang="en-US" altLang="cs-CZ" sz="2400">
                <a:latin typeface="Courier New" panose="02070309020205020404" pitchFamily="49" charset="0"/>
              </a:rPr>
              <a:t> (index&gt;=0 &amp;&amp; index &lt; akt)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  </a:t>
            </a:r>
            <a:r>
              <a:rPr lang="en-US" altLang="cs-CZ" sz="2400" b="1">
                <a:latin typeface="Courier New" panose="02070309020205020404" pitchFamily="49" charset="0"/>
              </a:rPr>
              <a:t>return</a:t>
            </a:r>
            <a:r>
              <a:rPr lang="en-US" altLang="cs-CZ" sz="2400">
                <a:latin typeface="Courier New" panose="02070309020205020404" pitchFamily="49" charset="0"/>
              </a:rPr>
              <a:t> pole[i</a:t>
            </a:r>
            <a:r>
              <a:rPr lang="cs-CZ" altLang="cs-CZ" sz="2400">
                <a:latin typeface="Courier New" panose="02070309020205020404" pitchFamily="49" charset="0"/>
              </a:rPr>
              <a:t>ndex</a:t>
            </a:r>
            <a:r>
              <a:rPr lang="en-US" altLang="cs-CZ" sz="2400">
                <a:latin typeface="Courier New" panose="02070309020205020404" pitchFamily="49" charset="0"/>
              </a:rPr>
              <a:t>];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en-US" altLang="cs-CZ" sz="2400" b="1">
                <a:latin typeface="Courier New" panose="02070309020205020404" pitchFamily="49" charset="0"/>
              </a:rPr>
              <a:t>else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  </a:t>
            </a:r>
            <a:r>
              <a:rPr lang="en-US" altLang="cs-CZ" sz="2400" b="1">
                <a:latin typeface="Courier New" panose="02070309020205020404" pitchFamily="49" charset="0"/>
              </a:rPr>
              <a:t>return</a:t>
            </a:r>
            <a:r>
              <a:rPr lang="en-US" altLang="cs-CZ" sz="2400">
                <a:latin typeface="Courier New" panose="02070309020205020404" pitchFamily="49" charset="0"/>
              </a:rPr>
              <a:t> -1;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772400" cy="1152525"/>
          </a:xfrm>
        </p:spPr>
        <p:txBody>
          <a:bodyPr/>
          <a:lstStyle/>
          <a:p>
            <a:r>
              <a:rPr lang="cs-CZ" altLang="cs-CZ" sz="3600" b="1"/>
              <a:t>Struktura pro reprezentaci komplexních čísel – neobjektově</a:t>
            </a:r>
            <a:endParaRPr lang="cs-CZ" alt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44675"/>
            <a:ext cx="8278813" cy="5327650"/>
          </a:xfrm>
        </p:spPr>
        <p:txBody>
          <a:bodyPr/>
          <a:lstStyle/>
          <a:p>
            <a:r>
              <a:rPr lang="cs-CZ" altLang="cs-CZ"/>
              <a:t>soubor komplex.h</a:t>
            </a:r>
          </a:p>
          <a:p>
            <a:pPr>
              <a:buFontTx/>
              <a:buNone/>
            </a:pPr>
            <a:endParaRPr lang="cs-CZ" altLang="cs-CZ" sz="2400" b="1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typedef struct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  </a:t>
            </a:r>
            <a:r>
              <a:rPr lang="en-US" altLang="cs-CZ" sz="2400" b="1">
                <a:latin typeface="Courier New" panose="02070309020205020404" pitchFamily="49" charset="0"/>
              </a:rPr>
              <a:t>float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</a:rPr>
              <a:t>re</a:t>
            </a:r>
            <a:r>
              <a:rPr lang="en-US" altLang="cs-CZ" sz="2400">
                <a:latin typeface="Courier New" panose="02070309020205020404" pitchFamily="49" charset="0"/>
              </a:rPr>
              <a:t>,</a:t>
            </a:r>
            <a:r>
              <a:rPr lang="cs-CZ" altLang="cs-CZ" sz="2400">
                <a:latin typeface="Courier New" panose="02070309020205020404" pitchFamily="49" charset="0"/>
              </a:rPr>
              <a:t>im</a:t>
            </a:r>
            <a:r>
              <a:rPr lang="en-US" altLang="cs-CZ" sz="2400">
                <a:latin typeface="Courier New" panose="02070309020205020404" pitchFamily="49" charset="0"/>
              </a:rPr>
              <a:t>; //</a:t>
            </a:r>
            <a:r>
              <a:rPr lang="cs-CZ" altLang="cs-CZ" sz="2400">
                <a:latin typeface="Courier New" panose="02070309020205020404" pitchFamily="49" charset="0"/>
              </a:rPr>
              <a:t>reálná a imaginární část 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  <a:r>
              <a:rPr lang="cs-CZ" altLang="cs-CZ" sz="2400">
                <a:latin typeface="Courier New" panose="02070309020205020404" pitchFamily="49" charset="0"/>
              </a:rPr>
              <a:t> Komplex;</a:t>
            </a:r>
          </a:p>
          <a:p>
            <a:pPr>
              <a:buFontTx/>
              <a:buNone/>
            </a:pPr>
            <a:endParaRPr lang="cs-CZ" altLang="cs-CZ" sz="24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// </a:t>
            </a:r>
            <a:r>
              <a:rPr lang="cs-CZ" altLang="cs-CZ" sz="2400">
                <a:latin typeface="Courier New" panose="02070309020205020404" pitchFamily="49" charset="0"/>
              </a:rPr>
              <a:t>funkce pro výpočet velikosti kompl. čísla</a:t>
            </a:r>
            <a:endParaRPr lang="en-US" altLang="cs-CZ" sz="24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f</a:t>
            </a:r>
            <a:r>
              <a:rPr lang="en-US" altLang="cs-CZ" sz="2400" b="1">
                <a:latin typeface="Courier New" panose="02070309020205020404" pitchFamily="49" charset="0"/>
              </a:rPr>
              <a:t>loat </a:t>
            </a:r>
            <a:r>
              <a:rPr lang="en-US" altLang="cs-CZ" sz="2400">
                <a:latin typeface="Courier New" panose="02070309020205020404" pitchFamily="49" charset="0"/>
              </a:rPr>
              <a:t>v</a:t>
            </a:r>
            <a:r>
              <a:rPr lang="cs-CZ" altLang="cs-CZ" sz="2400">
                <a:latin typeface="Courier New" panose="02070309020205020404" pitchFamily="49" charset="0"/>
              </a:rPr>
              <a:t>elikost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>
                <a:latin typeface="Courier New" panose="02070309020205020404" pitchFamily="49" charset="0"/>
              </a:rPr>
              <a:t>Komplex &amp;c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  <a:r>
              <a:rPr lang="en-US" altLang="cs-CZ" sz="2400" b="1">
                <a:latin typeface="Courier New" panose="02070309020205020404" pitchFamily="49" charset="0"/>
              </a:rPr>
              <a:t>;</a:t>
            </a:r>
            <a:endParaRPr lang="en-US" altLang="cs-CZ" sz="24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cs-CZ" sz="28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7626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void </a:t>
            </a:r>
            <a:r>
              <a:rPr lang="en-US" altLang="cs-CZ" sz="2400">
                <a:latin typeface="Courier New" panose="02070309020205020404" pitchFamily="49" charset="0"/>
              </a:rPr>
              <a:t>BezpPole::</a:t>
            </a:r>
            <a:r>
              <a:rPr lang="cs-CZ" altLang="cs-CZ" sz="2400">
                <a:latin typeface="Courier New" panose="02070309020205020404" pitchFamily="49" charset="0"/>
              </a:rPr>
              <a:t>vloz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prvek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(n==0)</a:t>
            </a:r>
            <a:endParaRPr lang="en-US" altLang="cs-CZ" sz="2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endParaRPr lang="en-US" altLang="cs-CZ" sz="2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 pole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new int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]; n =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cs-CZ" sz="2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  <a:endParaRPr lang="en-US" altLang="cs-CZ" sz="2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(akt == n) </a:t>
            </a:r>
            <a:endParaRPr lang="en-US" altLang="cs-CZ" sz="2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*pom; pom =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new int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[n+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altLang="cs-CZ" sz="2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memcpy(pom,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pole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,n*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US" altLang="cs-CZ" sz="2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n += 20;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 b="1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[]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pole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pole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= pom;</a:t>
            </a:r>
            <a:endParaRPr lang="en-US" altLang="cs-CZ" sz="2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  <a:endParaRPr lang="en-US" altLang="cs-CZ" sz="2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 pole</a:t>
            </a:r>
            <a:r>
              <a:rPr lang="cs-CZ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[akt++] = prvek</a:t>
            </a: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638800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sz="2400" b="1" dirty="0" err="1">
                <a:latin typeface="Courier New" panose="02070309020205020404" pitchFamily="49" charset="0"/>
              </a:rPr>
              <a:t>int</a:t>
            </a:r>
            <a:r>
              <a:rPr lang="en-US" altLang="cs-CZ" sz="2400" b="1" dirty="0">
                <a:latin typeface="Courier New" panose="02070309020205020404" pitchFamily="49" charset="0"/>
              </a:rPr>
              <a:t> </a:t>
            </a:r>
            <a:r>
              <a:rPr lang="en-US" altLang="cs-CZ" sz="2400" dirty="0" err="1">
                <a:latin typeface="Courier New" panose="02070309020205020404" pitchFamily="49" charset="0"/>
              </a:rPr>
              <a:t>BezpPole</a:t>
            </a:r>
            <a:r>
              <a:rPr lang="en-US" altLang="cs-CZ" sz="2400" dirty="0">
                <a:latin typeface="Courier New" panose="02070309020205020404" pitchFamily="49" charset="0"/>
              </a:rPr>
              <a:t>::</a:t>
            </a:r>
            <a:r>
              <a:rPr lang="en-US" altLang="cs-CZ" sz="2400" dirty="0" err="1">
                <a:latin typeface="Courier New" panose="02070309020205020404" pitchFamily="49" charset="0"/>
              </a:rPr>
              <a:t>vr</a:t>
            </a:r>
            <a:r>
              <a:rPr lang="cs-CZ" altLang="cs-CZ" sz="2400" dirty="0" err="1">
                <a:latin typeface="Courier New" panose="02070309020205020404" pitchFamily="49" charset="0"/>
              </a:rPr>
              <a:t>at_akt_pocet</a:t>
            </a:r>
            <a:r>
              <a:rPr lang="en-US" altLang="cs-CZ" sz="2400" dirty="0">
                <a:latin typeface="Courier New" panose="02070309020205020404" pitchFamily="49" charset="0"/>
              </a:rPr>
              <a:t>()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 </a:t>
            </a:r>
            <a:r>
              <a:rPr lang="en-US" altLang="cs-CZ" sz="2400" b="1" dirty="0">
                <a:latin typeface="Courier New" panose="02070309020205020404" pitchFamily="49" charset="0"/>
              </a:rPr>
              <a:t>return</a:t>
            </a:r>
            <a:r>
              <a:rPr lang="en-US" altLang="cs-CZ" sz="2400" dirty="0">
                <a:latin typeface="Courier New" panose="02070309020205020404" pitchFamily="49" charset="0"/>
              </a:rPr>
              <a:t> </a:t>
            </a:r>
            <a:r>
              <a:rPr lang="en-US" altLang="cs-CZ" sz="2400" dirty="0" err="1">
                <a:latin typeface="Courier New" panose="02070309020205020404" pitchFamily="49" charset="0"/>
              </a:rPr>
              <a:t>akt</a:t>
            </a:r>
            <a:r>
              <a:rPr lang="en-US" altLang="cs-CZ" sz="2400" dirty="0">
                <a:latin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}</a:t>
            </a:r>
            <a:endParaRPr lang="cs-CZ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cs-CZ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b="1" dirty="0">
                <a:latin typeface="Courier New" panose="02070309020205020404" pitchFamily="49" charset="0"/>
              </a:rPr>
              <a:t>void </a:t>
            </a:r>
            <a:r>
              <a:rPr lang="cs-CZ" altLang="cs-CZ" sz="2400" dirty="0" err="1">
                <a:latin typeface="Courier New" panose="02070309020205020404" pitchFamily="49" charset="0"/>
              </a:rPr>
              <a:t>BezpPole</a:t>
            </a:r>
            <a:r>
              <a:rPr lang="en-US" altLang="cs-CZ" sz="2400" dirty="0">
                <a:latin typeface="Courier New" panose="02070309020205020404" pitchFamily="49" charset="0"/>
              </a:rPr>
              <a:t>::</a:t>
            </a:r>
            <a:r>
              <a:rPr lang="en-US" altLang="cs-CZ" sz="2400" dirty="0" err="1">
                <a:latin typeface="Courier New" panose="02070309020205020404" pitchFamily="49" charset="0"/>
              </a:rPr>
              <a:t>deinit</a:t>
            </a:r>
            <a:r>
              <a:rPr lang="en-US" altLang="cs-CZ" sz="2400" dirty="0">
                <a:latin typeface="Courier New" panose="02070309020205020404" pitchFamily="49" charset="0"/>
              </a:rPr>
              <a:t>()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 </a:t>
            </a:r>
            <a:r>
              <a:rPr lang="en-US" altLang="cs-CZ" sz="2400" b="1" dirty="0">
                <a:latin typeface="Courier New" panose="02070309020205020404" pitchFamily="49" charset="0"/>
              </a:rPr>
              <a:t>if </a:t>
            </a:r>
            <a:r>
              <a:rPr lang="en-US" altLang="cs-CZ" sz="2400" dirty="0">
                <a:latin typeface="Courier New" panose="02070309020205020404" pitchFamily="49" charset="0"/>
              </a:rPr>
              <a:t>(</a:t>
            </a:r>
            <a:r>
              <a:rPr lang="cs-CZ" altLang="cs-CZ" sz="2400" dirty="0">
                <a:latin typeface="Courier New" panose="02070309020205020404" pitchFamily="49" charset="0"/>
              </a:rPr>
              <a:t>pole</a:t>
            </a:r>
            <a:r>
              <a:rPr lang="en-US" altLang="cs-CZ" sz="2400" dirty="0">
                <a:latin typeface="Courier New" panose="02070309020205020404" pitchFamily="49" charset="0"/>
              </a:rPr>
              <a:t> != NULL) </a:t>
            </a:r>
            <a:r>
              <a:rPr lang="en-US" altLang="cs-CZ" sz="2400" b="1" dirty="0">
                <a:latin typeface="Courier New" panose="02070309020205020404" pitchFamily="49" charset="0"/>
              </a:rPr>
              <a:t>delete </a:t>
            </a:r>
            <a:r>
              <a:rPr lang="cs-CZ" altLang="cs-CZ" sz="2400" dirty="0">
                <a:latin typeface="Courier New" panose="02070309020205020404" pitchFamily="49" charset="0"/>
              </a:rPr>
              <a:t>[]</a:t>
            </a:r>
            <a:r>
              <a:rPr lang="cs-CZ" altLang="cs-CZ" sz="2400" b="1" dirty="0">
                <a:latin typeface="Courier New" panose="02070309020205020404" pitchFamily="49" charset="0"/>
              </a:rPr>
              <a:t> </a:t>
            </a:r>
            <a:r>
              <a:rPr lang="cs-CZ" altLang="cs-CZ" sz="2400" dirty="0">
                <a:latin typeface="Courier New" panose="02070309020205020404" pitchFamily="49" charset="0"/>
              </a:rPr>
              <a:t>pole</a:t>
            </a:r>
            <a:r>
              <a:rPr lang="en-US" altLang="cs-CZ" sz="2400" dirty="0">
                <a:latin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}</a:t>
            </a:r>
          </a:p>
          <a:p>
            <a:pPr>
              <a:buFontTx/>
              <a:buNone/>
            </a:pPr>
            <a:endParaRPr lang="en-US" altLang="cs-CZ" sz="2800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60350"/>
            <a:ext cx="8731250" cy="6408738"/>
          </a:xfrm>
        </p:spPr>
        <p:txBody>
          <a:bodyPr/>
          <a:lstStyle/>
          <a:p>
            <a:pPr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void</a:t>
            </a:r>
            <a:r>
              <a:rPr lang="en-US" altLang="cs-CZ" sz="2400">
                <a:latin typeface="Courier New" panose="02070309020205020404" pitchFamily="49" charset="0"/>
              </a:rPr>
              <a:t> main()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en-US" altLang="cs-CZ" sz="2400" b="1">
                <a:latin typeface="Courier New" panose="02070309020205020404" pitchFamily="49" charset="0"/>
              </a:rPr>
              <a:t>int </a:t>
            </a:r>
            <a:r>
              <a:rPr lang="en-US" altLang="cs-CZ" sz="2400">
                <a:latin typeface="Courier New" panose="02070309020205020404" pitchFamily="49" charset="0"/>
              </a:rPr>
              <a:t>i;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BezpPole a;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a.init();</a:t>
            </a:r>
            <a:r>
              <a:rPr lang="cs-CZ" altLang="cs-CZ" sz="2400">
                <a:latin typeface="Courier New" panose="02070309020205020404" pitchFamily="49" charset="0"/>
              </a:rPr>
              <a:t> // na init nesmíme zapomenout</a:t>
            </a:r>
            <a:endParaRPr lang="en-US" altLang="cs-CZ" sz="24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a.vloz(3); a.vloz(4); a.vloz(2);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en-US" altLang="cs-CZ" sz="2400" b="1">
                <a:latin typeface="Courier New" panose="02070309020205020404" pitchFamily="49" charset="0"/>
              </a:rPr>
              <a:t>for</a:t>
            </a:r>
            <a:r>
              <a:rPr lang="en-US" altLang="cs-CZ" sz="2400">
                <a:latin typeface="Courier New" panose="02070309020205020404" pitchFamily="49" charset="0"/>
              </a:rPr>
              <a:t>(i=0;i&lt;a.vrat_akt_pocet();i++)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  </a:t>
            </a:r>
            <a:r>
              <a:rPr lang="cs-CZ" altLang="cs-CZ" sz="2400">
                <a:latin typeface="Courier New" panose="02070309020205020404" pitchFamily="49" charset="0"/>
              </a:rPr>
              <a:t>cout </a:t>
            </a:r>
            <a:r>
              <a:rPr lang="en-US" altLang="cs-CZ" sz="2400">
                <a:latin typeface="Courier New" panose="02070309020205020404" pitchFamily="49" charset="0"/>
              </a:rPr>
              <a:t>&lt;&lt; a.vrat_prvek(i) &lt;&lt; endl;</a:t>
            </a:r>
            <a:endParaRPr lang="cs-CZ" altLang="cs-CZ" sz="24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  a.deinit(); // na deinit nesmíme zapomenout</a:t>
            </a:r>
            <a:endParaRPr lang="en-US" altLang="cs-CZ" sz="24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cs-CZ" altLang="cs-CZ" sz="2400">
              <a:latin typeface="Courier New" panose="02070309020205020404" pitchFamily="49" charset="0"/>
            </a:endParaRPr>
          </a:p>
          <a:p>
            <a:r>
              <a:rPr lang="cs-CZ" altLang="cs-CZ" sz="2400"/>
              <a:t>abychom mohli psát a[i], museli bychom přetížit </a:t>
            </a:r>
            <a:r>
              <a:rPr lang="en-US" altLang="cs-CZ" sz="2400"/>
              <a:t>oper</a:t>
            </a:r>
            <a:r>
              <a:rPr lang="cs-CZ" altLang="cs-CZ" sz="2400"/>
              <a:t>á</a:t>
            </a:r>
            <a:r>
              <a:rPr lang="en-US" altLang="cs-CZ" sz="2400"/>
              <a:t>tor []</a:t>
            </a:r>
            <a:endParaRPr lang="cs-CZ" altLang="cs-CZ" sz="2400">
              <a:latin typeface="Courier New" panose="02070309020205020404" pitchFamily="49" charset="0"/>
            </a:endParaRPr>
          </a:p>
          <a:p>
            <a:r>
              <a:rPr lang="cs-CZ" altLang="cs-CZ" sz="2400"/>
              <a:t>jak zařídit, abychom nemuseli myslet na to, že nesmíme zapomenout zavolat na začátku  init, si povíme příště – o tzv. konstruktorech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41438"/>
            <a:ext cx="7772400" cy="4114800"/>
          </a:xfrm>
        </p:spPr>
        <p:txBody>
          <a:bodyPr/>
          <a:lstStyle/>
          <a:p>
            <a:r>
              <a:rPr lang="en-US" altLang="cs-CZ"/>
              <a:t>UML – Unified Modelling Language</a:t>
            </a:r>
          </a:p>
          <a:p>
            <a:r>
              <a:rPr lang="cs-CZ" altLang="cs-CZ"/>
              <a:t>ustálená sada diagramů podporující objektově orientovanou analýzu a návrh</a:t>
            </a:r>
            <a:endParaRPr lang="en-US" altLang="cs-CZ"/>
          </a:p>
          <a:p>
            <a:r>
              <a:rPr lang="cs-CZ" altLang="cs-CZ"/>
              <a:t>dva typy diagramů</a:t>
            </a:r>
            <a:endParaRPr lang="en-US" altLang="cs-CZ"/>
          </a:p>
          <a:p>
            <a:pPr lvl="1"/>
            <a:r>
              <a:rPr lang="cs-CZ" altLang="cs-CZ"/>
              <a:t>diagramy struktury</a:t>
            </a:r>
            <a:endParaRPr lang="en-US" altLang="cs-CZ"/>
          </a:p>
          <a:p>
            <a:pPr lvl="1"/>
            <a:r>
              <a:rPr lang="cs-CZ" altLang="cs-CZ"/>
              <a:t>diagramy chování</a:t>
            </a:r>
            <a:endParaRPr lang="en-US" altLang="cs-CZ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658813"/>
          </a:xfrm>
        </p:spPr>
        <p:txBody>
          <a:bodyPr/>
          <a:lstStyle/>
          <a:p>
            <a:r>
              <a:rPr lang="en-US" altLang="cs-CZ" sz="3600" b="1"/>
              <a:t>UML</a:t>
            </a:r>
            <a:endParaRPr lang="cs-CZ" altLang="cs-CZ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4538662"/>
          </a:xfrm>
        </p:spPr>
        <p:txBody>
          <a:bodyPr/>
          <a:lstStyle/>
          <a:p>
            <a:r>
              <a:rPr lang="cs-CZ" altLang="cs-CZ"/>
              <a:t>diagramy struktury</a:t>
            </a:r>
            <a:endParaRPr lang="en-US" altLang="cs-CZ"/>
          </a:p>
          <a:p>
            <a:pPr lvl="1"/>
            <a:r>
              <a:rPr lang="cs-CZ" altLang="cs-CZ">
                <a:solidFill>
                  <a:srgbClr val="FF0000"/>
                </a:solidFill>
              </a:rPr>
              <a:t>diagram tříd (</a:t>
            </a:r>
            <a:r>
              <a:rPr lang="en-US" altLang="cs-CZ">
                <a:solidFill>
                  <a:srgbClr val="FF0000"/>
                </a:solidFill>
              </a:rPr>
              <a:t>class diagram</a:t>
            </a:r>
            <a:r>
              <a:rPr lang="cs-CZ" altLang="cs-CZ">
                <a:solidFill>
                  <a:srgbClr val="FF0000"/>
                </a:solidFill>
              </a:rPr>
              <a:t>)</a:t>
            </a:r>
            <a:endParaRPr lang="en-US" altLang="cs-CZ">
              <a:solidFill>
                <a:srgbClr val="FF0000"/>
              </a:solidFill>
            </a:endParaRPr>
          </a:p>
          <a:p>
            <a:pPr lvl="1"/>
            <a:r>
              <a:rPr lang="cs-CZ" altLang="cs-CZ"/>
              <a:t>diagram objektů (</a:t>
            </a:r>
            <a:r>
              <a:rPr lang="en-US" altLang="cs-CZ"/>
              <a:t>object diagram</a:t>
            </a:r>
            <a:r>
              <a:rPr lang="cs-CZ" altLang="cs-CZ"/>
              <a:t>)</a:t>
            </a:r>
            <a:endParaRPr lang="en-US" altLang="cs-CZ"/>
          </a:p>
          <a:p>
            <a:pPr lvl="1"/>
            <a:r>
              <a:rPr lang="cs-CZ" altLang="cs-CZ"/>
              <a:t>diagram komponent (</a:t>
            </a:r>
            <a:r>
              <a:rPr lang="en-US" altLang="cs-CZ"/>
              <a:t>component diagram</a:t>
            </a:r>
            <a:r>
              <a:rPr lang="cs-CZ" altLang="cs-CZ"/>
              <a:t>)</a:t>
            </a:r>
            <a:endParaRPr lang="en-US" altLang="cs-CZ"/>
          </a:p>
          <a:p>
            <a:pPr lvl="1"/>
            <a:r>
              <a:rPr lang="cs-CZ" altLang="cs-CZ"/>
              <a:t>diagram nasazení (</a:t>
            </a:r>
            <a:r>
              <a:rPr lang="en-US" altLang="cs-CZ"/>
              <a:t>deployment diagram</a:t>
            </a:r>
            <a:r>
              <a:rPr lang="cs-CZ" altLang="cs-CZ"/>
              <a:t>)</a:t>
            </a:r>
            <a:endParaRPr lang="en-US" altLang="cs-CZ"/>
          </a:p>
          <a:p>
            <a:pPr lvl="1"/>
            <a:endParaRPr lang="en-US" altLang="cs-CZ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658813"/>
          </a:xfrm>
        </p:spPr>
        <p:txBody>
          <a:bodyPr/>
          <a:lstStyle/>
          <a:p>
            <a:r>
              <a:rPr lang="en-US" altLang="cs-CZ" sz="3600" b="1"/>
              <a:t>UML</a:t>
            </a:r>
            <a:endParaRPr lang="cs-CZ" altLang="cs-CZ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724400"/>
            <a:ext cx="7772400" cy="1944688"/>
          </a:xfrm>
        </p:spPr>
        <p:txBody>
          <a:bodyPr/>
          <a:lstStyle/>
          <a:p>
            <a:pPr lvl="1"/>
            <a:r>
              <a:rPr lang="en-US" altLang="cs-CZ" dirty="0"/>
              <a:t>vi</a:t>
            </a:r>
            <a:r>
              <a:rPr lang="cs-CZ" altLang="cs-CZ" dirty="0" err="1"/>
              <a:t>ditelnost</a:t>
            </a:r>
            <a:r>
              <a:rPr lang="en-US" altLang="cs-CZ" dirty="0"/>
              <a:t>:</a:t>
            </a:r>
          </a:p>
          <a:p>
            <a:pPr lvl="2"/>
            <a:r>
              <a:rPr lang="en-US" altLang="cs-CZ" dirty="0"/>
              <a:t>+ public</a:t>
            </a:r>
          </a:p>
          <a:p>
            <a:pPr lvl="2"/>
            <a:r>
              <a:rPr lang="en-US" altLang="cs-CZ" dirty="0"/>
              <a:t>- private</a:t>
            </a:r>
          </a:p>
          <a:p>
            <a:pPr lvl="2"/>
            <a:r>
              <a:rPr lang="en-US" altLang="cs-CZ" dirty="0"/>
              <a:t># protected</a:t>
            </a:r>
          </a:p>
          <a:p>
            <a:pPr lvl="2"/>
            <a:endParaRPr lang="cs-CZ" altLang="cs-CZ" dirty="0"/>
          </a:p>
          <a:p>
            <a:pPr lvl="2"/>
            <a:endParaRPr lang="en-US" altLang="cs-CZ" dirty="0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658813"/>
          </a:xfrm>
        </p:spPr>
        <p:txBody>
          <a:bodyPr/>
          <a:lstStyle/>
          <a:p>
            <a:r>
              <a:rPr lang="cs-CZ" altLang="cs-CZ" sz="3600" b="1"/>
              <a:t>Diagram tříd</a:t>
            </a:r>
            <a:endParaRPr lang="cs-CZ" altLang="cs-CZ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9750" y="1125538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cs-CZ" altLang="cs-CZ" kern="0" dirty="0"/>
              <a:t>grafický symbol třídy</a:t>
            </a:r>
          </a:p>
          <a:p>
            <a:pPr lvl="1">
              <a:defRPr/>
            </a:pPr>
            <a:endParaRPr lang="en-US" altLang="cs-CZ" kern="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66351"/>
              </p:ext>
            </p:extLst>
          </p:nvPr>
        </p:nvGraphicFramePr>
        <p:xfrm>
          <a:off x="1547813" y="1916113"/>
          <a:ext cx="6096000" cy="2274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0184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Ucet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72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</a:rPr>
                        <a:t>cislo_uctu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string</a:t>
                      </a:r>
                    </a:p>
                    <a:p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cs-CZ" sz="1800" baseline="0" dirty="0" err="1">
                          <a:solidFill>
                            <a:schemeClr val="tx1"/>
                          </a:solidFill>
                        </a:rPr>
                        <a:t>vlastnik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: string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531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cs-CZ" sz="1800" u="sng" dirty="0" err="1">
                          <a:solidFill>
                            <a:schemeClr val="tx1"/>
                          </a:solidFill>
                        </a:rPr>
                        <a:t>vytvor_ucet</a:t>
                      </a:r>
                      <a:r>
                        <a:rPr lang="en-US" sz="1800" u="sng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cs-CZ" sz="1800" u="sng" dirty="0">
                          <a:solidFill>
                            <a:schemeClr val="tx1"/>
                          </a:solidFill>
                        </a:rPr>
                        <a:t>in </a:t>
                      </a:r>
                      <a:r>
                        <a:rPr lang="cs-CZ" sz="1800" u="sng" dirty="0" err="1">
                          <a:solidFill>
                            <a:schemeClr val="tx1"/>
                          </a:solidFill>
                        </a:rPr>
                        <a:t>cislo</a:t>
                      </a:r>
                      <a:r>
                        <a:rPr lang="en-US" sz="1800" u="sng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1800" u="sng" baseline="0" dirty="0">
                          <a:solidFill>
                            <a:schemeClr val="tx1"/>
                          </a:solidFill>
                        </a:rPr>
                        <a:t> string, </a:t>
                      </a:r>
                      <a:r>
                        <a:rPr lang="cs-CZ" sz="1800" u="sng" baseline="0" dirty="0">
                          <a:solidFill>
                            <a:schemeClr val="tx1"/>
                          </a:solidFill>
                        </a:rPr>
                        <a:t>in </a:t>
                      </a:r>
                      <a:r>
                        <a:rPr lang="cs-CZ" sz="1800" u="sng" baseline="0" dirty="0" err="1">
                          <a:solidFill>
                            <a:schemeClr val="tx1"/>
                          </a:solidFill>
                        </a:rPr>
                        <a:t>vlastnik</a:t>
                      </a:r>
                      <a:r>
                        <a:rPr lang="en-US" sz="1800" u="sng" baseline="0" dirty="0">
                          <a:solidFill>
                            <a:schemeClr val="tx1"/>
                          </a:solidFill>
                        </a:rPr>
                        <a:t>: string)</a:t>
                      </a:r>
                    </a:p>
                    <a:p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cs-CZ" sz="1800" baseline="0" dirty="0" err="1">
                          <a:solidFill>
                            <a:schemeClr val="tx1"/>
                          </a:solidFill>
                        </a:rPr>
                        <a:t>vrat_číslo_uctu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(): string</a:t>
                      </a:r>
                    </a:p>
                    <a:p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cs-CZ" sz="1800" baseline="0" dirty="0" err="1">
                          <a:solidFill>
                            <a:schemeClr val="tx1"/>
                          </a:solidFill>
                        </a:rPr>
                        <a:t>vrat_zustatek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(): double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1695" name="TextovéPole 1"/>
          <p:cNvSpPr txBox="1">
            <a:spLocks noChangeArrowheads="1"/>
          </p:cNvSpPr>
          <p:nvPr/>
        </p:nvSpPr>
        <p:spPr bwMode="auto">
          <a:xfrm>
            <a:off x="107950" y="2133600"/>
            <a:ext cx="1123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cs-CZ" sz="2000" b="1">
                <a:solidFill>
                  <a:srgbClr val="FF0000"/>
                </a:solidFill>
              </a:rPr>
              <a:t>atribut</a:t>
            </a:r>
            <a:r>
              <a:rPr lang="cs-CZ" altLang="cs-CZ" sz="2000" b="1">
                <a:solidFill>
                  <a:srgbClr val="FF0000"/>
                </a:solidFill>
              </a:rPr>
              <a:t>y</a:t>
            </a:r>
            <a:endParaRPr lang="en-US" altLang="cs-CZ" sz="2000" b="1">
              <a:solidFill>
                <a:srgbClr val="FF0000"/>
              </a:solidFill>
            </a:endParaRPr>
          </a:p>
        </p:txBody>
      </p:sp>
      <p:cxnSp>
        <p:nvCxnSpPr>
          <p:cNvPr id="71696" name="Přímá spojnice se šipkou 5"/>
          <p:cNvCxnSpPr>
            <a:cxnSpLocks noChangeShapeType="1"/>
          </p:cNvCxnSpPr>
          <p:nvPr/>
        </p:nvCxnSpPr>
        <p:spPr bwMode="auto">
          <a:xfrm>
            <a:off x="755650" y="2565400"/>
            <a:ext cx="647700" cy="358775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697" name="TextovéPole 8"/>
          <p:cNvSpPr txBox="1">
            <a:spLocks noChangeArrowheads="1"/>
          </p:cNvSpPr>
          <p:nvPr/>
        </p:nvSpPr>
        <p:spPr bwMode="auto">
          <a:xfrm>
            <a:off x="107950" y="2997200"/>
            <a:ext cx="10969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cs-CZ" sz="2000" b="1">
                <a:solidFill>
                  <a:srgbClr val="FF0000"/>
                </a:solidFill>
              </a:rPr>
              <a:t>metod</a:t>
            </a:r>
            <a:r>
              <a:rPr lang="cs-CZ" altLang="cs-CZ" sz="2000" b="1">
                <a:solidFill>
                  <a:srgbClr val="FF0000"/>
                </a:solidFill>
              </a:rPr>
              <a:t>y</a:t>
            </a:r>
            <a:endParaRPr lang="en-US" altLang="cs-CZ" sz="2000" b="1">
              <a:solidFill>
                <a:srgbClr val="FF0000"/>
              </a:solidFill>
            </a:endParaRPr>
          </a:p>
        </p:txBody>
      </p:sp>
      <p:cxnSp>
        <p:nvCxnSpPr>
          <p:cNvPr id="71698" name="Přímá spojnice se šipkou 9"/>
          <p:cNvCxnSpPr>
            <a:cxnSpLocks noChangeShapeType="1"/>
          </p:cNvCxnSpPr>
          <p:nvPr/>
        </p:nvCxnSpPr>
        <p:spPr bwMode="auto">
          <a:xfrm>
            <a:off x="755650" y="3429000"/>
            <a:ext cx="647700" cy="360363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699" name="TextovéPole 10"/>
          <p:cNvSpPr txBox="1">
            <a:spLocks noChangeArrowheads="1"/>
          </p:cNvSpPr>
          <p:nvPr/>
        </p:nvSpPr>
        <p:spPr bwMode="auto">
          <a:xfrm>
            <a:off x="7235825" y="1341438"/>
            <a:ext cx="152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>
                <a:solidFill>
                  <a:srgbClr val="FF0000"/>
                </a:solidFill>
              </a:rPr>
              <a:t>název třídy</a:t>
            </a:r>
            <a:endParaRPr lang="en-US" altLang="cs-CZ" sz="2000" b="1">
              <a:solidFill>
                <a:srgbClr val="FF0000"/>
              </a:solidFill>
            </a:endParaRPr>
          </a:p>
        </p:txBody>
      </p:sp>
      <p:cxnSp>
        <p:nvCxnSpPr>
          <p:cNvPr id="71700" name="Přímá spojnice se šipkou 11"/>
          <p:cNvCxnSpPr>
            <a:cxnSpLocks noChangeShapeType="1"/>
          </p:cNvCxnSpPr>
          <p:nvPr/>
        </p:nvCxnSpPr>
        <p:spPr bwMode="auto">
          <a:xfrm flipH="1">
            <a:off x="5219700" y="1700213"/>
            <a:ext cx="1873250" cy="649287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701" name="Ovál 13"/>
          <p:cNvSpPr>
            <a:spLocks noChangeArrowheads="1"/>
          </p:cNvSpPr>
          <p:nvPr/>
        </p:nvSpPr>
        <p:spPr bwMode="auto">
          <a:xfrm>
            <a:off x="1547813" y="3860800"/>
            <a:ext cx="287337" cy="288925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cs-CZ"/>
          </a:p>
        </p:txBody>
      </p:sp>
      <p:cxnSp>
        <p:nvCxnSpPr>
          <p:cNvPr id="71702" name="Přímá spojnice se šipkou 16"/>
          <p:cNvCxnSpPr>
            <a:cxnSpLocks noChangeShapeType="1"/>
          </p:cNvCxnSpPr>
          <p:nvPr/>
        </p:nvCxnSpPr>
        <p:spPr bwMode="auto">
          <a:xfrm flipH="1" flipV="1">
            <a:off x="1763713" y="4221163"/>
            <a:ext cx="144462" cy="43180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703" name="Ovál 20"/>
          <p:cNvSpPr>
            <a:spLocks noChangeArrowheads="1"/>
          </p:cNvSpPr>
          <p:nvPr/>
        </p:nvSpPr>
        <p:spPr bwMode="auto">
          <a:xfrm>
            <a:off x="4500563" y="3357563"/>
            <a:ext cx="287337" cy="287337"/>
          </a:xfrm>
          <a:prstGeom prst="ellipse">
            <a:avLst/>
          </a:prstGeom>
          <a:noFill/>
          <a:ln w="254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cs-CZ"/>
          </a:p>
        </p:txBody>
      </p:sp>
      <p:cxnSp>
        <p:nvCxnSpPr>
          <p:cNvPr id="71704" name="Přímá spojnice se šipkou 21"/>
          <p:cNvCxnSpPr>
            <a:cxnSpLocks noChangeShapeType="1"/>
          </p:cNvCxnSpPr>
          <p:nvPr/>
        </p:nvCxnSpPr>
        <p:spPr bwMode="auto">
          <a:xfrm flipH="1" flipV="1">
            <a:off x="4787900" y="3676650"/>
            <a:ext cx="576263" cy="760413"/>
          </a:xfrm>
          <a:prstGeom prst="straightConnector1">
            <a:avLst/>
          </a:prstGeom>
          <a:noFill/>
          <a:ln w="25400" algn="ctr">
            <a:solidFill>
              <a:srgbClr val="00206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705" name="TextovéPole 23"/>
          <p:cNvSpPr txBox="1">
            <a:spLocks noChangeArrowheads="1"/>
          </p:cNvSpPr>
          <p:nvPr/>
        </p:nvSpPr>
        <p:spPr bwMode="auto">
          <a:xfrm>
            <a:off x="5364163" y="4221163"/>
            <a:ext cx="32400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>
                <a:solidFill>
                  <a:srgbClr val="002060"/>
                </a:solidFill>
              </a:rPr>
              <a:t>směr parametrů</a:t>
            </a:r>
            <a:endParaRPr lang="en-US" altLang="cs-CZ" sz="2000" b="1">
              <a:solidFill>
                <a:srgbClr val="002060"/>
              </a:solidFill>
            </a:endParaRPr>
          </a:p>
          <a:p>
            <a:r>
              <a:rPr lang="en-US" altLang="cs-CZ" sz="2000" b="1">
                <a:solidFill>
                  <a:srgbClr val="002060"/>
                </a:solidFill>
              </a:rPr>
              <a:t>(</a:t>
            </a:r>
            <a:r>
              <a:rPr lang="cs-CZ" altLang="cs-CZ" sz="2000" b="1">
                <a:solidFill>
                  <a:srgbClr val="002060"/>
                </a:solidFill>
              </a:rPr>
              <a:t>nepovinné - volitelné</a:t>
            </a:r>
            <a:r>
              <a:rPr lang="en-US" altLang="cs-CZ" sz="2000" b="1">
                <a:solidFill>
                  <a:srgbClr val="00206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7772400" cy="4114800"/>
          </a:xfrm>
        </p:spPr>
        <p:txBody>
          <a:bodyPr/>
          <a:lstStyle/>
          <a:p>
            <a:r>
              <a:rPr lang="cs-CZ" altLang="cs-CZ" sz="2800" dirty="0"/>
              <a:t>směr  parametrů metody (nepovinné)</a:t>
            </a:r>
            <a:endParaRPr lang="en-US" altLang="cs-CZ" sz="2800" dirty="0"/>
          </a:p>
          <a:p>
            <a:pPr lvl="1"/>
            <a:r>
              <a:rPr lang="en-US" altLang="cs-CZ" sz="2400" dirty="0"/>
              <a:t>in, out, </a:t>
            </a:r>
            <a:r>
              <a:rPr lang="en-US" altLang="cs-CZ" sz="2400" dirty="0" err="1"/>
              <a:t>inout</a:t>
            </a:r>
            <a:endParaRPr lang="en-US" altLang="cs-CZ" sz="2400" dirty="0"/>
          </a:p>
          <a:p>
            <a:r>
              <a:rPr lang="cs-CZ" altLang="cs-CZ" sz="2800" dirty="0"/>
              <a:t>podtržená metoda/atribut:</a:t>
            </a:r>
            <a:r>
              <a:rPr lang="en-US" altLang="cs-CZ" sz="2800" dirty="0"/>
              <a:t> static</a:t>
            </a:r>
            <a:r>
              <a:rPr lang="cs-CZ" altLang="cs-CZ" sz="2800" dirty="0" err="1"/>
              <a:t>ký</a:t>
            </a:r>
            <a:r>
              <a:rPr lang="cs-CZ" altLang="cs-CZ" sz="2800" dirty="0"/>
              <a:t> člen třídy</a:t>
            </a:r>
            <a:endParaRPr lang="en-US" altLang="cs-CZ" sz="2800" dirty="0"/>
          </a:p>
          <a:p>
            <a:pPr lvl="1"/>
            <a:r>
              <a:rPr lang="cs-CZ" altLang="cs-CZ" sz="2400" dirty="0"/>
              <a:t>bude vyloženo později</a:t>
            </a:r>
            <a:endParaRPr lang="en-US" altLang="cs-CZ" sz="2400" dirty="0"/>
          </a:p>
          <a:p>
            <a:r>
              <a:rPr lang="cs-CZ" altLang="cs-CZ" dirty="0"/>
              <a:t>do části se jménem třídy lze vložit jméno autora, …</a:t>
            </a:r>
            <a:endParaRPr lang="en-US" altLang="cs-CZ" dirty="0"/>
          </a:p>
          <a:p>
            <a:r>
              <a:rPr lang="cs-CZ" altLang="cs-CZ" dirty="0"/>
              <a:t>jak se zachycují vazby mezi objekty vysvětlíme později</a:t>
            </a:r>
            <a:endParaRPr lang="en-US" altLang="cs-CZ" dirty="0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658813"/>
          </a:xfrm>
        </p:spPr>
        <p:txBody>
          <a:bodyPr/>
          <a:lstStyle/>
          <a:p>
            <a:r>
              <a:rPr lang="cs-CZ" altLang="cs-CZ" sz="3600" b="1"/>
              <a:t>Diagram tříd</a:t>
            </a:r>
            <a:endParaRPr lang="cs-CZ" altLang="cs-CZ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658813"/>
          </a:xfrm>
        </p:spPr>
        <p:txBody>
          <a:bodyPr/>
          <a:lstStyle/>
          <a:p>
            <a:r>
              <a:rPr lang="cs-CZ" altLang="cs-CZ" sz="3600" b="1"/>
              <a:t>Třída Komplex</a:t>
            </a:r>
            <a:endParaRPr lang="cs-CZ" altLang="cs-CZ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547813" y="1700213"/>
          <a:ext cx="6096000" cy="1443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6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Komplex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1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+re: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float</a:t>
                      </a:r>
                    </a:p>
                    <a:p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</a:rPr>
                        <a:t>im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: float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7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velikost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():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float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" name="Tabulka 17"/>
          <p:cNvGraphicFramePr>
            <a:graphicFrameLocks noGrp="1"/>
          </p:cNvGraphicFramePr>
          <p:nvPr/>
        </p:nvGraphicFramePr>
        <p:xfrm>
          <a:off x="1547813" y="3860800"/>
          <a:ext cx="6096000" cy="2535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6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Komplex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97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-re: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float</a:t>
                      </a:r>
                    </a:p>
                    <a:p>
                      <a:r>
                        <a:rPr lang="en-US" sz="1800" baseline="0">
                          <a:solidFill>
                            <a:schemeClr val="tx1"/>
                          </a:solidFill>
                        </a:rPr>
                        <a:t>-im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: float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3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get_real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():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float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get_img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():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float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set_real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(in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real:float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set_img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(in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imag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: flat)</a:t>
                      </a:r>
                    </a:p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velikost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():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float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3751" name="TextovéPole 6"/>
          <p:cNvSpPr txBox="1">
            <a:spLocks noChangeArrowheads="1"/>
          </p:cNvSpPr>
          <p:nvPr/>
        </p:nvSpPr>
        <p:spPr bwMode="auto">
          <a:xfrm>
            <a:off x="755650" y="1196975"/>
            <a:ext cx="13490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cs-CZ" b="1" dirty="0" err="1"/>
              <a:t>Ver</a:t>
            </a:r>
            <a:r>
              <a:rPr lang="cs-CZ" altLang="cs-CZ" b="1" dirty="0"/>
              <a:t>ze</a:t>
            </a:r>
            <a:r>
              <a:rPr lang="en-US" altLang="cs-CZ" b="1" dirty="0"/>
              <a:t> 1:</a:t>
            </a:r>
          </a:p>
        </p:txBody>
      </p:sp>
      <p:sp>
        <p:nvSpPr>
          <p:cNvPr id="73752" name="TextovéPole 19"/>
          <p:cNvSpPr txBox="1">
            <a:spLocks noChangeArrowheads="1"/>
          </p:cNvSpPr>
          <p:nvPr/>
        </p:nvSpPr>
        <p:spPr bwMode="auto">
          <a:xfrm>
            <a:off x="827088" y="3284538"/>
            <a:ext cx="13490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cs-CZ" b="1" dirty="0" err="1"/>
              <a:t>Ver</a:t>
            </a:r>
            <a:r>
              <a:rPr lang="cs-CZ" altLang="cs-CZ" b="1" dirty="0"/>
              <a:t>ze</a:t>
            </a:r>
            <a:r>
              <a:rPr lang="en-US" altLang="cs-CZ" b="1" dirty="0"/>
              <a:t> 2: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247775"/>
          </a:xfrm>
        </p:spPr>
        <p:txBody>
          <a:bodyPr/>
          <a:lstStyle/>
          <a:p>
            <a:r>
              <a:rPr lang="cs-CZ" altLang="cs-CZ" sz="3600" b="1"/>
              <a:t>Diagram objektů</a:t>
            </a:r>
            <a:br>
              <a:rPr lang="cs-CZ" altLang="cs-CZ" sz="3600" b="1"/>
            </a:br>
            <a:r>
              <a:rPr lang="cs-CZ" altLang="cs-CZ" sz="3600" b="1"/>
              <a:t> (objektový diagram)</a:t>
            </a:r>
            <a:endParaRPr lang="cs-CZ" altLang="cs-CZ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9750" y="2073275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cs-CZ" altLang="cs-CZ" kern="0" dirty="0"/>
              <a:t>reprezentuje instance objektů v aplikaci</a:t>
            </a:r>
            <a:endParaRPr lang="en-US" altLang="cs-CZ" kern="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547813" y="2865438"/>
          <a:ext cx="6096000" cy="1443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69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1: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Komplex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10">
                <a:tc>
                  <a:txBody>
                    <a:bodyPr/>
                    <a:lstStyle/>
                    <a:p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re = 3</a:t>
                      </a:r>
                    </a:p>
                    <a:p>
                      <a:r>
                        <a:rPr lang="en-US" sz="1800" baseline="0" dirty="0" err="1">
                          <a:solidFill>
                            <a:schemeClr val="tx1"/>
                          </a:solidFill>
                        </a:rPr>
                        <a:t>im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= 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7">
                <a:tc>
                  <a:txBody>
                    <a:bodyPr/>
                    <a:lstStyle/>
                    <a:p>
                      <a:endParaRPr lang="en-US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74766" name="Přímá spojnice se šipkou 21"/>
          <p:cNvCxnSpPr>
            <a:cxnSpLocks noChangeShapeType="1"/>
          </p:cNvCxnSpPr>
          <p:nvPr/>
        </p:nvCxnSpPr>
        <p:spPr bwMode="auto">
          <a:xfrm flipH="1" flipV="1">
            <a:off x="2339975" y="4017963"/>
            <a:ext cx="3024188" cy="1366837"/>
          </a:xfrm>
          <a:prstGeom prst="straightConnector1">
            <a:avLst/>
          </a:prstGeom>
          <a:noFill/>
          <a:ln w="25400" algn="ctr">
            <a:solidFill>
              <a:srgbClr val="00206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767" name="TextovéPole 23"/>
          <p:cNvSpPr txBox="1">
            <a:spLocks noChangeArrowheads="1"/>
          </p:cNvSpPr>
          <p:nvPr/>
        </p:nvSpPr>
        <p:spPr bwMode="auto">
          <a:xfrm>
            <a:off x="5364163" y="5168900"/>
            <a:ext cx="25923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>
                <a:solidFill>
                  <a:srgbClr val="002060"/>
                </a:solidFill>
              </a:rPr>
              <a:t>hodnoty atributů </a:t>
            </a:r>
            <a:r>
              <a:rPr lang="en-US" altLang="cs-CZ" sz="2000" b="1">
                <a:solidFill>
                  <a:srgbClr val="002060"/>
                </a:solidFill>
              </a:rPr>
              <a:t>(</a:t>
            </a:r>
            <a:r>
              <a:rPr lang="cs-CZ" altLang="cs-CZ" sz="2000" b="1">
                <a:solidFill>
                  <a:srgbClr val="002060"/>
                </a:solidFill>
              </a:rPr>
              <a:t>volitelně</a:t>
            </a:r>
            <a:r>
              <a:rPr lang="en-US" altLang="cs-CZ" sz="2000" b="1">
                <a:solidFill>
                  <a:srgbClr val="00206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772400" cy="1295400"/>
          </a:xfrm>
        </p:spPr>
        <p:txBody>
          <a:bodyPr/>
          <a:lstStyle/>
          <a:p>
            <a:r>
              <a:rPr lang="cs-CZ" altLang="cs-CZ" sz="3600" b="1"/>
              <a:t>Struktura pro reprezentaci komplexních čísel - neobjektově</a:t>
            </a:r>
            <a:endParaRPr lang="cs-CZ" alt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847013" cy="4248150"/>
          </a:xfrm>
        </p:spPr>
        <p:txBody>
          <a:bodyPr/>
          <a:lstStyle/>
          <a:p>
            <a:r>
              <a:rPr lang="cs-CZ" altLang="cs-CZ">
                <a:solidFill>
                  <a:srgbClr val="000000"/>
                </a:solidFill>
              </a:rPr>
              <a:t>soubor komplex.c</a:t>
            </a:r>
          </a:p>
          <a:p>
            <a:pPr>
              <a:buFontTx/>
              <a:buNone/>
            </a:pPr>
            <a:endParaRPr lang="cs-CZ" altLang="cs-CZ" sz="2400" b="1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cs-CZ" altLang="cs-CZ" sz="2400" b="1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float </a:t>
            </a:r>
            <a:r>
              <a:rPr lang="en-US" altLang="cs-CZ" sz="2400">
                <a:latin typeface="Courier New" panose="02070309020205020404" pitchFamily="49" charset="0"/>
              </a:rPr>
              <a:t>v</a:t>
            </a:r>
            <a:r>
              <a:rPr lang="cs-CZ" altLang="cs-CZ" sz="2400">
                <a:latin typeface="Courier New" panose="02070309020205020404" pitchFamily="49" charset="0"/>
              </a:rPr>
              <a:t>elikost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>
                <a:latin typeface="Courier New" panose="02070309020205020404" pitchFamily="49" charset="0"/>
              </a:rPr>
              <a:t>Komplex &amp;c</a:t>
            </a:r>
            <a:r>
              <a:rPr lang="en-US" altLang="cs-CZ" sz="2400">
                <a:latin typeface="Courier New" panose="02070309020205020404" pitchFamily="49" charset="0"/>
              </a:rPr>
              <a:t>)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  return </a:t>
            </a:r>
            <a:r>
              <a:rPr lang="en-US" altLang="cs-CZ" sz="2400">
                <a:latin typeface="Courier New" panose="02070309020205020404" pitchFamily="49" charset="0"/>
              </a:rPr>
              <a:t>sqrt(</a:t>
            </a:r>
            <a:r>
              <a:rPr lang="cs-CZ" altLang="cs-CZ" sz="2400">
                <a:latin typeface="Courier New" panose="02070309020205020404" pitchFamily="49" charset="0"/>
              </a:rPr>
              <a:t>c.re*c.re</a:t>
            </a:r>
            <a:r>
              <a:rPr lang="en-US" altLang="cs-CZ" sz="2400">
                <a:latin typeface="Courier New" panose="02070309020205020404" pitchFamily="49" charset="0"/>
              </a:rPr>
              <a:t>+</a:t>
            </a:r>
            <a:r>
              <a:rPr lang="cs-CZ" altLang="cs-CZ" sz="2400">
                <a:latin typeface="Courier New" panose="02070309020205020404" pitchFamily="49" charset="0"/>
              </a:rPr>
              <a:t>c.im*c.im</a:t>
            </a:r>
            <a:r>
              <a:rPr lang="en-US" altLang="cs-CZ" sz="2400">
                <a:latin typeface="Courier New" panose="02070309020205020404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  <a:p>
            <a:pPr>
              <a:buFontTx/>
              <a:buNone/>
            </a:pPr>
            <a:endParaRPr lang="cs-CZ" altLang="cs-CZ" sz="2800">
              <a:latin typeface="Courier New" panose="02070309020205020404" pitchFamily="49" charset="0"/>
            </a:endParaRPr>
          </a:p>
          <a:p>
            <a:r>
              <a:rPr lang="cs-CZ" altLang="cs-CZ" sz="2800"/>
              <a:t>data a operace jsou oddělené</a:t>
            </a:r>
            <a:endParaRPr lang="cs-CZ" altLang="cs-CZ" sz="28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772400" cy="1295400"/>
          </a:xfrm>
        </p:spPr>
        <p:txBody>
          <a:bodyPr/>
          <a:lstStyle/>
          <a:p>
            <a:r>
              <a:rPr lang="cs-CZ" altLang="cs-CZ" sz="3600" b="1"/>
              <a:t>Struktura pro reprezentaci komplexních čísel - neobjektově</a:t>
            </a:r>
            <a:endParaRPr lang="cs-CZ" altLang="cs-CZ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276475"/>
            <a:ext cx="8785225" cy="42481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cs-CZ" sz="2000" b="1">
                <a:latin typeface="Courier New" panose="02070309020205020404" pitchFamily="49" charset="0"/>
              </a:rPr>
              <a:t>#include</a:t>
            </a:r>
            <a:r>
              <a:rPr lang="en-US" altLang="cs-CZ" sz="2000">
                <a:latin typeface="Courier New" panose="02070309020205020404" pitchFamily="49" charset="0"/>
              </a:rPr>
              <a:t> "</a:t>
            </a:r>
            <a:r>
              <a:rPr lang="cs-CZ" altLang="cs-CZ" sz="2000">
                <a:latin typeface="Courier New" panose="02070309020205020404" pitchFamily="49" charset="0"/>
              </a:rPr>
              <a:t>komplex</a:t>
            </a:r>
            <a:r>
              <a:rPr lang="en-US" altLang="cs-CZ" sz="2000">
                <a:latin typeface="Courier New" panose="02070309020205020404" pitchFamily="49" charset="0"/>
              </a:rPr>
              <a:t>.h" </a:t>
            </a:r>
            <a:endParaRPr lang="cs-CZ" altLang="cs-CZ" sz="20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000" b="1">
                <a:latin typeface="Courier New" panose="02070309020205020404" pitchFamily="49" charset="0"/>
              </a:rPr>
              <a:t>void</a:t>
            </a:r>
            <a:r>
              <a:rPr lang="en-US" altLang="cs-CZ" sz="2000">
                <a:latin typeface="Courier New" panose="02070309020205020404" pitchFamily="49" charset="0"/>
              </a:rPr>
              <a:t> main()</a:t>
            </a:r>
          </a:p>
          <a:p>
            <a:pPr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</a:t>
            </a:r>
            <a:r>
              <a:rPr lang="cs-CZ" altLang="cs-CZ" sz="2000">
                <a:latin typeface="Courier New" panose="02070309020205020404" pitchFamily="49" charset="0"/>
              </a:rPr>
              <a:t>Komplex</a:t>
            </a:r>
            <a:r>
              <a:rPr lang="en-US" altLang="cs-CZ" sz="2000">
                <a:latin typeface="Courier New" panose="02070309020205020404" pitchFamily="49" charset="0"/>
              </a:rPr>
              <a:t> </a:t>
            </a:r>
            <a:r>
              <a:rPr lang="cs-CZ" altLang="cs-CZ" sz="2000">
                <a:latin typeface="Courier New" panose="02070309020205020404" pitchFamily="49" charset="0"/>
              </a:rPr>
              <a:t>c</a:t>
            </a:r>
            <a:r>
              <a:rPr lang="en-US" altLang="cs-CZ" sz="2000">
                <a:latin typeface="Courier New" panose="02070309020205020404" pitchFamily="49" charset="0"/>
              </a:rPr>
              <a:t>1,</a:t>
            </a:r>
            <a:r>
              <a:rPr lang="cs-CZ" altLang="cs-CZ" sz="2000">
                <a:latin typeface="Courier New" panose="02070309020205020404" pitchFamily="49" charset="0"/>
              </a:rPr>
              <a:t>c</a:t>
            </a:r>
            <a:r>
              <a:rPr lang="en-US" altLang="cs-CZ" sz="2000">
                <a:latin typeface="Courier New" panose="02070309020205020404" pitchFamily="49" charset="0"/>
              </a:rPr>
              <a:t>2;</a:t>
            </a:r>
          </a:p>
          <a:p>
            <a:pPr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</a:t>
            </a:r>
            <a:r>
              <a:rPr lang="cs-CZ" altLang="cs-CZ" sz="2000">
                <a:latin typeface="Courier New" panose="02070309020205020404" pitchFamily="49" charset="0"/>
              </a:rPr>
              <a:t>c1.re</a:t>
            </a:r>
            <a:r>
              <a:rPr lang="en-US" altLang="cs-CZ" sz="2000">
                <a:latin typeface="Courier New" panose="02070309020205020404" pitchFamily="49" charset="0"/>
              </a:rPr>
              <a:t> = 4; </a:t>
            </a:r>
            <a:r>
              <a:rPr lang="cs-CZ" altLang="cs-CZ" sz="2000">
                <a:latin typeface="Courier New" panose="02070309020205020404" pitchFamily="49" charset="0"/>
              </a:rPr>
              <a:t>c1.im</a:t>
            </a:r>
            <a:r>
              <a:rPr lang="en-US" altLang="cs-CZ" sz="2000">
                <a:latin typeface="Courier New" panose="02070309020205020404" pitchFamily="49" charset="0"/>
              </a:rPr>
              <a:t> = 3;</a:t>
            </a:r>
          </a:p>
          <a:p>
            <a:pPr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</a:t>
            </a:r>
            <a:r>
              <a:rPr lang="cs-CZ" altLang="cs-CZ" sz="2000">
                <a:latin typeface="Courier New" panose="02070309020205020404" pitchFamily="49" charset="0"/>
              </a:rPr>
              <a:t>c2.re </a:t>
            </a:r>
            <a:r>
              <a:rPr lang="en-US" altLang="cs-CZ" sz="2000">
                <a:latin typeface="Courier New" panose="02070309020205020404" pitchFamily="49" charset="0"/>
              </a:rPr>
              <a:t>= 0; </a:t>
            </a:r>
            <a:r>
              <a:rPr lang="cs-CZ" altLang="cs-CZ" sz="2000">
                <a:latin typeface="Courier New" panose="02070309020205020404" pitchFamily="49" charset="0"/>
              </a:rPr>
              <a:t>c2.im</a:t>
            </a:r>
            <a:r>
              <a:rPr lang="en-US" altLang="cs-CZ" sz="2000">
                <a:latin typeface="Courier New" panose="02070309020205020404" pitchFamily="49" charset="0"/>
              </a:rPr>
              <a:t> = 0;</a:t>
            </a:r>
          </a:p>
          <a:p>
            <a:pPr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</a:t>
            </a:r>
            <a:r>
              <a:rPr lang="cs-CZ" altLang="cs-CZ" sz="2000">
                <a:latin typeface="Courier New" panose="02070309020205020404" pitchFamily="49" charset="0"/>
              </a:rPr>
              <a:t>cout </a:t>
            </a:r>
            <a:r>
              <a:rPr lang="en-US" altLang="cs-CZ" sz="2000">
                <a:latin typeface="Courier New" panose="02070309020205020404" pitchFamily="49" charset="0"/>
              </a:rPr>
              <a:t>&lt;&lt; "</a:t>
            </a:r>
            <a:r>
              <a:rPr lang="cs-CZ" altLang="cs-CZ" sz="2000">
                <a:latin typeface="Courier New" panose="02070309020205020404" pitchFamily="49" charset="0"/>
              </a:rPr>
              <a:t>Realna cast c1 </a:t>
            </a:r>
            <a:r>
              <a:rPr lang="en-US" altLang="cs-CZ" sz="2000">
                <a:latin typeface="Courier New" panose="02070309020205020404" pitchFamily="49" charset="0"/>
              </a:rPr>
              <a:t>je " &lt;&lt; c1.re &lt;&lt; endl;</a:t>
            </a:r>
          </a:p>
          <a:p>
            <a:pPr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</a:t>
            </a:r>
            <a:r>
              <a:rPr lang="cs-CZ" altLang="cs-CZ" sz="2000">
                <a:latin typeface="Courier New" panose="02070309020205020404" pitchFamily="49" charset="0"/>
              </a:rPr>
              <a:t>cout </a:t>
            </a:r>
            <a:r>
              <a:rPr lang="en-US" altLang="cs-CZ" sz="2000">
                <a:latin typeface="Courier New" panose="02070309020205020404" pitchFamily="49" charset="0"/>
              </a:rPr>
              <a:t>&lt;&lt; "</a:t>
            </a:r>
            <a:r>
              <a:rPr lang="cs-CZ" altLang="cs-CZ" sz="2000">
                <a:latin typeface="Courier New" panose="02070309020205020404" pitchFamily="49" charset="0"/>
              </a:rPr>
              <a:t>Imagin. cast c1 </a:t>
            </a:r>
            <a:r>
              <a:rPr lang="en-US" altLang="cs-CZ" sz="2000">
                <a:latin typeface="Courier New" panose="02070309020205020404" pitchFamily="49" charset="0"/>
              </a:rPr>
              <a:t>je " &lt;&lt;</a:t>
            </a:r>
            <a:r>
              <a:rPr lang="cs-CZ" altLang="cs-CZ" sz="2000">
                <a:latin typeface="Courier New" panose="02070309020205020404" pitchFamily="49" charset="0"/>
              </a:rPr>
              <a:t> c1.im</a:t>
            </a:r>
            <a:r>
              <a:rPr lang="en-US" altLang="cs-CZ" sz="2000">
                <a:latin typeface="Courier New" panose="02070309020205020404" pitchFamily="49" charset="0"/>
              </a:rPr>
              <a:t> &lt;&lt; endl;</a:t>
            </a:r>
          </a:p>
          <a:p>
            <a:pPr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</a:t>
            </a:r>
          </a:p>
          <a:p>
            <a:pPr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cout </a:t>
            </a:r>
            <a:r>
              <a:rPr lang="cs-CZ" altLang="cs-CZ" sz="2000">
                <a:latin typeface="Courier New" panose="02070309020205020404" pitchFamily="49" charset="0"/>
              </a:rPr>
              <a:t>&lt;&lt; </a:t>
            </a:r>
            <a:r>
              <a:rPr lang="en-US" altLang="cs-CZ" sz="2000">
                <a:latin typeface="Courier New" panose="02070309020205020404" pitchFamily="49" charset="0"/>
              </a:rPr>
              <a:t>"</a:t>
            </a:r>
            <a:r>
              <a:rPr lang="cs-CZ" altLang="cs-CZ" sz="2000">
                <a:latin typeface="Courier New" panose="02070309020205020404" pitchFamily="49" charset="0"/>
              </a:rPr>
              <a:t>Velikost c1 </a:t>
            </a:r>
            <a:r>
              <a:rPr lang="en-US" altLang="cs-CZ" sz="2000">
                <a:latin typeface="Courier New" panose="02070309020205020404" pitchFamily="49" charset="0"/>
              </a:rPr>
              <a:t>je " &lt;&lt; v</a:t>
            </a:r>
            <a:r>
              <a:rPr lang="cs-CZ" altLang="cs-CZ" sz="2000">
                <a:latin typeface="Courier New" panose="02070309020205020404" pitchFamily="49" charset="0"/>
              </a:rPr>
              <a:t>elikost</a:t>
            </a:r>
            <a:r>
              <a:rPr lang="en-US" altLang="cs-CZ" sz="2000">
                <a:latin typeface="Courier New" panose="02070309020205020404" pitchFamily="49" charset="0"/>
              </a:rPr>
              <a:t>(</a:t>
            </a:r>
            <a:r>
              <a:rPr lang="cs-CZ" altLang="cs-CZ" sz="2000">
                <a:latin typeface="Courier New" panose="02070309020205020404" pitchFamily="49" charset="0"/>
              </a:rPr>
              <a:t>c</a:t>
            </a:r>
            <a:r>
              <a:rPr lang="en-US" altLang="cs-CZ" sz="2000">
                <a:latin typeface="Courier New" panose="02070309020205020404" pitchFamily="49" charset="0"/>
              </a:rPr>
              <a:t>1) &lt;&lt; endl;</a:t>
            </a:r>
          </a:p>
          <a:p>
            <a:pPr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}</a:t>
            </a:r>
            <a:endParaRPr lang="cs-CZ" altLang="cs-CZ" sz="20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cs-CZ" sz="28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Objektově orientovaný programovací styl</a:t>
            </a:r>
            <a:endParaRPr lang="cs-CZ" altLang="cs-CZ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/>
              <a:t>Jedna z definic</a:t>
            </a:r>
            <a:r>
              <a:rPr lang="en-US" altLang="cs-CZ"/>
              <a:t>:</a:t>
            </a:r>
          </a:p>
          <a:p>
            <a:pPr>
              <a:buFontTx/>
              <a:buNone/>
            </a:pPr>
            <a:r>
              <a:rPr lang="cs-CZ" altLang="cs-CZ" sz="2800"/>
              <a:t>	Objektově orientovaný programovací styl lze označit jako obecný postup analýzy, návrhu a implementace programu, založený na přímém modelování (programovém popisu) objektů z reálného světa aplikace (včetně jejich vazeb a interakce) ve světě počítače s využitím prostředků pro abstrakci a hierarchizaci popisu.</a:t>
            </a:r>
            <a:endParaRPr lang="cs-CZ" alt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2503</TotalTime>
  <Words>3712</Words>
  <Application>Microsoft Office PowerPoint</Application>
  <PresentationFormat>On-screen Show (4:3)</PresentationFormat>
  <Paragraphs>563</Paragraphs>
  <Slides>68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2" baseType="lpstr">
      <vt:lpstr>Arial</vt:lpstr>
      <vt:lpstr>Calibri</vt:lpstr>
      <vt:lpstr>Courier New</vt:lpstr>
      <vt:lpstr>Default Design</vt:lpstr>
      <vt:lpstr>Objektově orientované programování</vt:lpstr>
      <vt:lpstr>Imperativní programovací styl</vt:lpstr>
      <vt:lpstr>PowerPoint Presentation</vt:lpstr>
      <vt:lpstr>PowerPoint Presentation</vt:lpstr>
      <vt:lpstr>PowerPoint Presentation</vt:lpstr>
      <vt:lpstr>Struktura pro reprezentaci komplexních čísel – neobjektově</vt:lpstr>
      <vt:lpstr>Struktura pro reprezentaci komplexních čísel - neobjektově</vt:lpstr>
      <vt:lpstr>Struktura pro reprezentaci komplexních čísel - neobjektově</vt:lpstr>
      <vt:lpstr>Objektově orientovaný programovací styl</vt:lpstr>
      <vt:lpstr>PowerPoint Presentation</vt:lpstr>
      <vt:lpstr>PowerPoint Presentation</vt:lpstr>
      <vt:lpstr>Objektově orientovaná analýza</vt:lpstr>
      <vt:lpstr>PowerPoint Presentation</vt:lpstr>
      <vt:lpstr>PowerPoint Presentation</vt:lpstr>
      <vt:lpstr>PowerPoint Presentation</vt:lpstr>
      <vt:lpstr>OOP v C++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Implementace metod</vt:lpstr>
      <vt:lpstr>PowerPoint Presentation</vt:lpstr>
      <vt:lpstr>PowerPoint Presentation</vt:lpstr>
      <vt:lpstr>Jak to použijeme v programu?</vt:lpstr>
      <vt:lpstr>PowerPoint Presentation</vt:lpstr>
      <vt:lpstr>PowerPoint Presentation</vt:lpstr>
      <vt:lpstr>PowerPoint Presentation</vt:lpstr>
      <vt:lpstr>Jak to použijeme v programu?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Objekty c1, c2 v paměti</vt:lpstr>
      <vt:lpstr>Přiřazování objektů</vt:lpstr>
      <vt:lpstr>Dynamická alokace objektu za běhu programu</vt:lpstr>
      <vt:lpstr>PowerPoint Presentation</vt:lpstr>
      <vt:lpstr>Příklad využití dynamické alokace objektů</vt:lpstr>
      <vt:lpstr>Příklad využití dynamické alokace objektů</vt:lpstr>
      <vt:lpstr>Příklad využití dynamické alokace objektů</vt:lpstr>
      <vt:lpstr>Příklad využití dynamické alokace objektů</vt:lpstr>
      <vt:lpstr>Srovnání – ještě jednou neobjektově pomocí struktur</vt:lpstr>
      <vt:lpstr>Neobjektově pomocí struktur</vt:lpstr>
      <vt:lpstr>Neobjektově pomocí struktur</vt:lpstr>
      <vt:lpstr>Rozdíl mezi struct a class v C++</vt:lpstr>
      <vt:lpstr>K čemu jsou dobré soukromé atributy?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UML</vt:lpstr>
      <vt:lpstr>UML</vt:lpstr>
      <vt:lpstr>Diagram tříd</vt:lpstr>
      <vt:lpstr>Diagram tříd</vt:lpstr>
      <vt:lpstr>Třída Komplex</vt:lpstr>
      <vt:lpstr>Diagram objektů  (objektový diagram)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Objektově orientované programování</dc:title>
  <dc:creator>VITEK</dc:creator>
  <cp:lastModifiedBy>student FD</cp:lastModifiedBy>
  <cp:revision>285</cp:revision>
  <dcterms:created xsi:type="dcterms:W3CDTF">2005-03-27T07:21:56Z</dcterms:created>
  <dcterms:modified xsi:type="dcterms:W3CDTF">2022-04-14T09:00:26Z</dcterms:modified>
</cp:coreProperties>
</file>