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84" r:id="rId8"/>
    <p:sldId id="285" r:id="rId9"/>
    <p:sldId id="286" r:id="rId10"/>
    <p:sldId id="287" r:id="rId11"/>
    <p:sldId id="294" r:id="rId12"/>
    <p:sldId id="292" r:id="rId13"/>
    <p:sldId id="288" r:id="rId14"/>
    <p:sldId id="293" r:id="rId15"/>
    <p:sldId id="295" r:id="rId16"/>
    <p:sldId id="296" r:id="rId17"/>
    <p:sldId id="297" r:id="rId18"/>
    <p:sldId id="301" r:id="rId19"/>
    <p:sldId id="298" r:id="rId20"/>
    <p:sldId id="302" r:id="rId21"/>
    <p:sldId id="299" r:id="rId22"/>
    <p:sldId id="303" r:id="rId23"/>
    <p:sldId id="300" r:id="rId24"/>
    <p:sldId id="304" r:id="rId25"/>
    <p:sldId id="305" r:id="rId26"/>
    <p:sldId id="306" r:id="rId27"/>
    <p:sldId id="307" r:id="rId28"/>
    <p:sldId id="308" r:id="rId29"/>
    <p:sldId id="264" r:id="rId30"/>
    <p:sldId id="309" r:id="rId31"/>
    <p:sldId id="265" r:id="rId32"/>
    <p:sldId id="266" r:id="rId33"/>
    <p:sldId id="267" r:id="rId34"/>
    <p:sldId id="269" r:id="rId35"/>
    <p:sldId id="268" r:id="rId36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DD839-BEE3-498A-97FE-0CD04C05AF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607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C4E3-1202-4DB3-AFBE-4E1A7C3006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9171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35D3-900E-466D-BB9A-B26EB0935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1292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DDE9D-982C-4A36-A264-4F6028A5DCD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31927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2CA1-55FC-489D-B3C3-9B29C819A5E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8407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6AF3D-8A78-4878-8651-C398BC2402E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979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079B-E837-4899-A8D5-9D074982E5E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267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E32F1-1855-4625-B749-26D0A007CDF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75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4FFA4-E83B-4D95-A2AE-C590C8B2357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78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2C41-7D01-41D6-9935-222856EE70A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450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30BE3-27E7-462F-B4C9-0E52E49B91A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110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86C9-61C2-4101-A5AC-A9D52B33A49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1997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1162-DD1B-4DE8-92F5-4A15A72D36F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8593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A4FC61-146E-4401-9251-8DA95E4E333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146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cs-CZ" sz="4400" b="1" smtClean="0"/>
              <a:t>Recursion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587375"/>
          </a:xfrm>
        </p:spPr>
        <p:txBody>
          <a:bodyPr/>
          <a:lstStyle/>
          <a:p>
            <a:pPr eaLnBrk="1" hangingPunct="1"/>
            <a:endParaRPr lang="cs-CZ" alt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42875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1278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42875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3328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3329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264275" y="2998788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123664545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543550" y="29432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79388" y="1844675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264275" y="2998788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123664545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543550" y="29432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79388" y="1844675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9475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9476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9478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7" name="Text Box 23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0499" name="Text Box 25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0500" name="Text Box 26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0502" name="Text Box 28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b="1" smtClean="0"/>
              <a:t>Recursion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subroutine (function, procedure) calls itself in its body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en-US" altLang="cs-CZ" smtClean="0"/>
              <a:t>previous call is not finished </a:t>
            </a: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en-US" altLang="cs-CZ" i="1" smtClean="0"/>
              <a:t>Types of recursion</a:t>
            </a:r>
            <a:endParaRPr lang="cs-CZ" altLang="cs-CZ" i="1" smtClean="0"/>
          </a:p>
          <a:p>
            <a:pPr eaLnBrk="1" hangingPunct="1"/>
            <a:r>
              <a:rPr lang="en-US" altLang="cs-CZ" smtClean="0">
                <a:solidFill>
                  <a:srgbClr val="FF0000"/>
                </a:solidFill>
              </a:rPr>
              <a:t>recursion direct</a:t>
            </a:r>
            <a:endParaRPr lang="cs-CZ" altLang="cs-CZ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cs-CZ" smtClean="0">
                <a:solidFill>
                  <a:srgbClr val="FF0000"/>
                </a:solidFill>
              </a:rPr>
              <a:t>recursion indirect</a:t>
            </a:r>
            <a:endParaRPr lang="en-GB" alt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64275" y="414972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3567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3568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4590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4592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4593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6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7661" name="Text Box 1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79388" y="62372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 flipV="1">
            <a:off x="179388" y="62372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/>
              <a:t>if the recursion is two deep, it causes growth of the stack and it can cause run time error "stack overflow"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mtClean="0"/>
              <a:t>it useful to set up the non-standard size of the stack in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4000" smtClean="0"/>
              <a:t>Recursion direct</a:t>
            </a:r>
            <a:endParaRPr lang="en-GB" altLang="cs-CZ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subroutine call itself directly</a:t>
            </a: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A(…)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A();</a:t>
            </a:r>
          </a:p>
          <a:p>
            <a:pPr eaLnBrk="1" hangingPunct="1"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en-GB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the recursion can be replaced by loop </a:t>
            </a:r>
            <a:r>
              <a:rPr lang="en-US" altLang="cs-CZ" dirty="0" smtClean="0">
                <a:solidFill>
                  <a:srgbClr val="FF0000"/>
                </a:solidFill>
              </a:rPr>
              <a:t>sometimes</a:t>
            </a:r>
            <a:r>
              <a:rPr lang="en-US" altLang="cs-CZ" dirty="0" smtClean="0"/>
              <a:t>, otherwise the stack must be simulated using abstract data type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endParaRPr lang="en-US" altLang="cs-CZ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b="1" dirty="0" smtClean="0">
                <a:latin typeface="Courier New" panose="02070309020205020404" pitchFamily="49" charset="0"/>
              </a:rPr>
              <a:t>long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fact(</a:t>
            </a:r>
            <a:r>
              <a:rPr lang="en-US" altLang="cs-CZ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dirty="0" smtClean="0">
                <a:latin typeface="Courier New" panose="02070309020205020404" pitchFamily="49" charset="0"/>
              </a:rPr>
              <a:t>long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factorial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dirty="0" smtClean="0">
                <a:latin typeface="Courier New" panose="02070309020205020404" pitchFamily="49" charset="0"/>
              </a:rPr>
              <a:t>for</a:t>
            </a:r>
            <a:r>
              <a:rPr lang="en-US" altLang="cs-CZ" sz="2400" dirty="0" smtClean="0">
                <a:latin typeface="Courier New" panose="02070309020205020404" pitchFamily="49" charset="0"/>
              </a:rPr>
              <a:t>(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i</a:t>
            </a:r>
            <a:r>
              <a:rPr lang="en-US" altLang="cs-CZ" sz="2400" dirty="0" smtClean="0">
                <a:latin typeface="Courier New" panose="02070309020205020404" pitchFamily="49" charset="0"/>
              </a:rPr>
              <a:t>=2;i&lt;=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n;i</a:t>
            </a:r>
            <a:r>
              <a:rPr lang="en-US" altLang="cs-CZ" sz="2400" dirty="0" smtClean="0">
                <a:latin typeface="Courier New" panose="02070309020205020404" pitchFamily="49" charset="0"/>
              </a:rPr>
              <a:t>+</a:t>
            </a:r>
            <a:r>
              <a:rPr lang="cs-CZ" altLang="cs-CZ" sz="2400" smtClean="0">
                <a:latin typeface="Courier New" panose="02070309020205020404" pitchFamily="49" charset="0"/>
              </a:rPr>
              <a:t>+</a:t>
            </a:r>
            <a:r>
              <a:rPr lang="en-US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  factorial = factorial*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i</a:t>
            </a:r>
            <a:r>
              <a:rPr lang="en-US" altLang="cs-CZ" sz="2400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dirty="0" smtClean="0">
                <a:latin typeface="Courier New" panose="02070309020205020404" pitchFamily="49" charset="0"/>
              </a:rPr>
              <a:t>return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factorial;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Towers of Hanoi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18488" cy="5148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/>
              <a:t>we have</a:t>
            </a:r>
            <a:r>
              <a:rPr lang="cs-CZ" altLang="cs-CZ" smtClean="0"/>
              <a:t> 3 </a:t>
            </a:r>
            <a:r>
              <a:rPr lang="en-US" altLang="cs-CZ" smtClean="0"/>
              <a:t>rods</a:t>
            </a:r>
            <a:r>
              <a:rPr lang="cs-CZ" altLang="cs-CZ" smtClean="0"/>
              <a:t> (1, 2, 3)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mtClean="0"/>
              <a:t>some number of disks of different sizes are slide onto the first rod (tower)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mtClean="0"/>
              <a:t>task</a:t>
            </a:r>
            <a:r>
              <a:rPr lang="cs-CZ" alt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mtClean="0"/>
              <a:t>move the entire stack to the third rod under conditions</a:t>
            </a:r>
            <a:r>
              <a:rPr lang="cs-CZ" altLang="cs-CZ" smtClean="0"/>
              <a:t>: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mtClean="0"/>
              <a:t>only one disk can be moved at a time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mtClean="0"/>
              <a:t>each move consists of taking the upper disk from one of the stacks and placing it on top of another stack or on an empty rod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mtClean="0"/>
              <a:t>no larger disk may be placed on top of a smaller disk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1682750" y="2997200"/>
            <a:ext cx="6192838" cy="1584325"/>
            <a:chOff x="1202" y="2205"/>
            <a:chExt cx="3901" cy="998"/>
          </a:xfrm>
        </p:grpSpPr>
        <p:sp>
          <p:nvSpPr>
            <p:cNvPr id="33798" name="Line 5"/>
            <p:cNvSpPr>
              <a:spLocks noChangeShapeType="1"/>
            </p:cNvSpPr>
            <p:nvPr/>
          </p:nvSpPr>
          <p:spPr bwMode="auto">
            <a:xfrm>
              <a:off x="1202" y="3203"/>
              <a:ext cx="390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9" name="Line 6"/>
            <p:cNvSpPr>
              <a:spLocks noChangeShapeType="1"/>
            </p:cNvSpPr>
            <p:nvPr/>
          </p:nvSpPr>
          <p:spPr bwMode="auto">
            <a:xfrm>
              <a:off x="1882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>
              <a:off x="3061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4332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898650" y="4365625"/>
            <a:ext cx="172720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124075" y="4149725"/>
            <a:ext cx="127635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49500" y="3933825"/>
            <a:ext cx="82550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7067E-6 L 3.88889E-6 -0.2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20573 -0.29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20573 0.068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055 L 0.42622 -0.330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-0.33078 L 0.42622 0.036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0.06806 L 0.20573 -0.29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42621 -0.29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-0.2993 L 0.42622 0.036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555 L -1.94444E-6 -0.362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6203 L 0.20573 -0.3622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36226 L 0.20573 0.00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0.03403 L 0.42622 -0.29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4 -0.2993 L -0.00086 -0.299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00105 0.068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0.03658 L 0.42622 -0.330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31 -0.33078 L 0.20573 -0.3307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33078 L 0.20573 0.005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6806 L 0.00105 -0.299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3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20573 -0.299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2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20573 0.005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1" grpId="1" animBg="1"/>
      <p:bldP spid="13321" grpId="2" animBg="1"/>
      <p:bldP spid="13322" grpId="0" animBg="1"/>
      <p:bldP spid="13322" grpId="1" animBg="1"/>
      <p:bldP spid="13322" grpId="2" animBg="1"/>
      <p:bldP spid="13322" grpId="3" animBg="1"/>
      <p:bldP spid="13322" grpId="4" animBg="1"/>
      <p:bldP spid="13322" grpId="5" animBg="1"/>
      <p:bldP spid="13323" grpId="0" animBg="1"/>
      <p:bldP spid="13323" grpId="1" animBg="1"/>
      <p:bldP spid="13323" grpId="2" animBg="1"/>
      <p:bldP spid="13323" grpId="3" animBg="1"/>
      <p:bldP spid="13323" grpId="4" animBg="1"/>
      <p:bldP spid="13323" grpId="5" animBg="1"/>
      <p:bldP spid="13323" grpId="6" animBg="1"/>
      <p:bldP spid="13323" grpId="7" animBg="1"/>
      <p:bldP spid="13323" grpId="8" animBg="1"/>
      <p:bldP spid="13323" grpId="9" animBg="1"/>
      <p:bldP spid="13323" grpId="10" animBg="1"/>
      <p:bldP spid="13323" grpId="1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 eaLnBrk="1" hangingPunct="1"/>
            <a:r>
              <a:rPr lang="en-US" altLang="cs-CZ" sz="2800" smtClean="0"/>
              <a:t>trivial task</a:t>
            </a:r>
          </a:p>
          <a:p>
            <a:pPr lvl="1" eaLnBrk="1" hangingPunct="1"/>
            <a:r>
              <a:rPr lang="en-US" altLang="cs-CZ" sz="2400" smtClean="0"/>
              <a:t>moving tower of the height 1 (one disk)</a:t>
            </a:r>
          </a:p>
          <a:p>
            <a:pPr lvl="1" eaLnBrk="1" hangingPunct="1"/>
            <a:r>
              <a:rPr lang="en-US" altLang="cs-CZ" sz="2400" smtClean="0"/>
              <a:t>it is represented by the procedure in our program:</a:t>
            </a:r>
          </a:p>
          <a:p>
            <a:pPr algn="ctr"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</a:rPr>
              <a:t>void</a:t>
            </a:r>
            <a:r>
              <a:rPr lang="en-US" altLang="cs-CZ" sz="2000" smtClean="0">
                <a:latin typeface="Courier New" panose="02070309020205020404" pitchFamily="49" charset="0"/>
              </a:rPr>
              <a:t> move_disk(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 from, 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 to),</a:t>
            </a:r>
          </a:p>
          <a:p>
            <a:pPr eaLnBrk="1" hangingPunct="1">
              <a:buFontTx/>
              <a:buNone/>
            </a:pPr>
            <a:r>
              <a:rPr lang="en-US" altLang="cs-CZ" sz="2800" smtClean="0"/>
              <a:t>	 </a:t>
            </a:r>
            <a:r>
              <a:rPr lang="en-US" altLang="cs-CZ" sz="2400" smtClean="0"/>
              <a:t>that writes info about moving like this: </a:t>
            </a:r>
            <a:r>
              <a:rPr lang="en-US" altLang="cs-CZ" sz="2400" smtClean="0">
                <a:latin typeface="Courier New" panose="02070309020205020404" pitchFamily="49" charset="0"/>
              </a:rPr>
              <a:t>1 -&gt; 2</a:t>
            </a:r>
          </a:p>
          <a:p>
            <a:pPr eaLnBrk="1" hangingPunct="1"/>
            <a:r>
              <a:rPr lang="en-US" altLang="cs-CZ" sz="2800" smtClean="0"/>
              <a:t>thinking of:</a:t>
            </a:r>
          </a:p>
          <a:p>
            <a:pPr lvl="1" eaLnBrk="1" hangingPunct="1"/>
            <a:r>
              <a:rPr lang="en-US" altLang="cs-CZ" sz="2400" smtClean="0"/>
              <a:t>moving tower consisting of 3 disks from the rod 1 to the rod 2 with help of the rod 3 means:</a:t>
            </a:r>
          </a:p>
          <a:p>
            <a:pPr lvl="2" eaLnBrk="1" hangingPunct="1"/>
            <a:r>
              <a:rPr lang="en-US" altLang="cs-CZ" sz="2000" smtClean="0"/>
              <a:t>moving tower of the height 2 (counting from the top) from the rod 1 to the rod 3 with help of the rod 2</a:t>
            </a:r>
          </a:p>
          <a:p>
            <a:pPr lvl="2" eaLnBrk="1" hangingPunct="1"/>
            <a:r>
              <a:rPr lang="en-US" altLang="cs-CZ" sz="2000" smtClean="0"/>
              <a:t>moving the last disk (the last one) from the rod 1 to the rod 2</a:t>
            </a:r>
          </a:p>
          <a:p>
            <a:pPr lvl="2" eaLnBrk="1" hangingPunct="1"/>
            <a:r>
              <a:rPr lang="en-US" altLang="cs-CZ" sz="2000" smtClean="0"/>
              <a:t>moving back tower of the height 2 from the rod 3 to the rod 2 with help of the rod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855663" y="1519238"/>
          <a:ext cx="7683500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Picture" r:id="rId3" imgW="5753160" imgH="2900520" progId="Word.Picture.8">
                  <p:embed/>
                </p:oleObj>
              </mc:Choice>
              <mc:Fallback>
                <p:oleObj name="Picture" r:id="rId3" imgW="5753160" imgH="29005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519238"/>
                        <a:ext cx="7683500" cy="388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240088" y="5573713"/>
            <a:ext cx="27717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from</a:t>
            </a:r>
            <a:r>
              <a:rPr lang="cs-CZ" altLang="cs-CZ" sz="1800"/>
              <a:t>  </a:t>
            </a:r>
            <a:r>
              <a:rPr lang="en-US" altLang="cs-CZ" sz="1800"/>
              <a:t>            = rod</a:t>
            </a:r>
            <a:r>
              <a:rPr lang="cs-CZ" altLang="cs-CZ" sz="1800"/>
              <a:t>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to</a:t>
            </a:r>
            <a:r>
              <a:rPr lang="cs-CZ" altLang="cs-CZ" sz="1800"/>
              <a:t> </a:t>
            </a:r>
            <a:r>
              <a:rPr lang="en-US" altLang="cs-CZ" sz="1800"/>
              <a:t> </a:t>
            </a:r>
            <a:r>
              <a:rPr lang="cs-CZ" altLang="cs-CZ" sz="1800"/>
              <a:t>    </a:t>
            </a:r>
            <a:r>
              <a:rPr lang="en-US" altLang="cs-CZ" sz="1800"/>
              <a:t>            </a:t>
            </a:r>
            <a:r>
              <a:rPr lang="cs-CZ" altLang="cs-CZ" sz="1800"/>
              <a:t>= </a:t>
            </a:r>
            <a:r>
              <a:rPr lang="en-US" altLang="cs-CZ" sz="1800"/>
              <a:t>rod</a:t>
            </a:r>
            <a:r>
              <a:rPr lang="cs-CZ" altLang="cs-CZ" sz="1800"/>
              <a:t>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with_help_of</a:t>
            </a:r>
            <a:r>
              <a:rPr lang="cs-CZ" altLang="cs-CZ" sz="1800"/>
              <a:t> = </a:t>
            </a:r>
            <a:r>
              <a:rPr lang="en-US" altLang="cs-CZ" sz="1800"/>
              <a:t>rod</a:t>
            </a:r>
            <a:r>
              <a:rPr lang="cs-CZ" altLang="cs-CZ" sz="1800"/>
              <a:t> 3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92150"/>
            <a:ext cx="8821737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err="1" smtClean="0">
                <a:latin typeface="Courier New" panose="02070309020205020404" pitchFamily="49" charset="0"/>
              </a:rPr>
              <a:t>void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</a:t>
            </a:r>
            <a:r>
              <a:rPr lang="en-US" altLang="cs-CZ" sz="2000" dirty="0" smtClean="0">
                <a:latin typeface="Courier New" panose="02070309020205020404" pitchFamily="49" charset="0"/>
              </a:rPr>
              <a:t>move</a:t>
            </a:r>
            <a:r>
              <a:rPr lang="cs-CZ" altLang="cs-CZ" sz="2000" dirty="0" smtClean="0">
                <a:latin typeface="Courier New" panose="02070309020205020404" pitchFamily="49" charset="0"/>
              </a:rPr>
              <a:t>_</a:t>
            </a:r>
            <a:r>
              <a:rPr lang="en-US" altLang="cs-CZ" sz="2000" dirty="0" smtClean="0">
                <a:latin typeface="Courier New" panose="02070309020205020404" pitchFamily="49" charset="0"/>
              </a:rPr>
              <a:t>tower</a:t>
            </a:r>
            <a:r>
              <a:rPr lang="cs-CZ" altLang="cs-CZ" sz="2000" dirty="0" smtClean="0">
                <a:latin typeface="Courier New" panose="02070309020205020404" pitchFamily="49" charset="0"/>
              </a:rPr>
              <a:t>(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</a:t>
            </a:r>
            <a:r>
              <a:rPr lang="en-US" altLang="cs-CZ" sz="2000" dirty="0" smtClean="0">
                <a:latin typeface="Courier New" panose="02070309020205020404" pitchFamily="49" charset="0"/>
              </a:rPr>
              <a:t>height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 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</a:t>
            </a:r>
            <a:r>
              <a:rPr lang="en-US" altLang="cs-CZ" sz="2000" dirty="0" smtClean="0">
                <a:latin typeface="Courier New" panose="02070309020205020404" pitchFamily="49" charset="0"/>
              </a:rPr>
              <a:t>from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 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</a:t>
            </a:r>
            <a:r>
              <a:rPr lang="en-US" altLang="cs-CZ" sz="2000" dirty="0" smtClean="0">
                <a:latin typeface="Courier New" panose="02070309020205020404" pitchFamily="49" charset="0"/>
              </a:rPr>
              <a:t>to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 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</a:t>
            </a:r>
            <a:r>
              <a:rPr lang="en-US" altLang="cs-CZ" sz="2000" dirty="0" err="1" smtClean="0">
                <a:latin typeface="Courier New" panose="02070309020205020404" pitchFamily="49" charset="0"/>
              </a:rPr>
              <a:t>with_help</a:t>
            </a:r>
            <a:r>
              <a:rPr lang="cs-CZ" altLang="cs-CZ" sz="20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if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(</a:t>
            </a:r>
            <a:r>
              <a:rPr lang="en-US" altLang="cs-CZ" sz="2000" dirty="0" smtClean="0">
                <a:latin typeface="Courier New" panose="02070309020205020404" pitchFamily="49" charset="0"/>
              </a:rPr>
              <a:t>height</a:t>
            </a:r>
            <a:r>
              <a:rPr lang="cs-CZ" altLang="cs-CZ" sz="2000" dirty="0" smtClean="0">
                <a:latin typeface="Courier New" panose="02070309020205020404" pitchFamily="49" charset="0"/>
              </a:rPr>
              <a:t> == 1) </a:t>
            </a:r>
            <a:r>
              <a:rPr lang="en-US" altLang="cs-CZ" sz="2000" dirty="0" smtClean="0">
                <a:latin typeface="Courier New" panose="02070309020205020404" pitchFamily="49" charset="0"/>
              </a:rPr>
              <a:t>move</a:t>
            </a:r>
            <a:r>
              <a:rPr lang="cs-CZ" altLang="cs-CZ" sz="2000" dirty="0" smtClean="0">
                <a:latin typeface="Courier New" panose="02070309020205020404" pitchFamily="49" charset="0"/>
              </a:rPr>
              <a:t>_disk(</a:t>
            </a:r>
            <a:r>
              <a:rPr lang="en-US" altLang="cs-CZ" sz="2000" dirty="0" smtClean="0">
                <a:latin typeface="Courier New" panose="02070309020205020404" pitchFamily="49" charset="0"/>
              </a:rPr>
              <a:t>from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</a:t>
            </a:r>
            <a:r>
              <a:rPr lang="en-US" altLang="cs-CZ" sz="2000" dirty="0" smtClean="0">
                <a:latin typeface="Courier New" panose="02070309020205020404" pitchFamily="49" charset="0"/>
              </a:rPr>
              <a:t>to</a:t>
            </a:r>
            <a:r>
              <a:rPr lang="cs-CZ" altLang="cs-CZ" sz="2000" dirty="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dirty="0" err="1" smtClean="0">
                <a:latin typeface="Courier New" panose="02070309020205020404" pitchFamily="49" charset="0"/>
              </a:rPr>
              <a:t>else</a:t>
            </a:r>
            <a:endParaRPr lang="cs-CZ" altLang="cs-CZ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  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move_tower</a:t>
            </a:r>
            <a:r>
              <a:rPr lang="cs-CZ" altLang="cs-CZ" sz="2000" dirty="0" smtClean="0">
                <a:latin typeface="Courier New" panose="02070309020205020404" pitchFamily="49" charset="0"/>
              </a:rPr>
              <a:t>(height-1, 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from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 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with_help</a:t>
            </a:r>
            <a:r>
              <a:rPr lang="cs-CZ" altLang="cs-CZ" sz="2000" dirty="0" smtClean="0">
                <a:latin typeface="Courier New" panose="02070309020205020404" pitchFamily="49" charset="0"/>
              </a:rPr>
              <a:t>, to);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  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move_disk</a:t>
            </a:r>
            <a:r>
              <a:rPr lang="cs-CZ" altLang="cs-CZ" sz="2000" dirty="0" smtClean="0">
                <a:latin typeface="Courier New" panose="02070309020205020404" pitchFamily="49" charset="0"/>
              </a:rPr>
              <a:t>(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from,to</a:t>
            </a:r>
            <a:r>
              <a:rPr lang="cs-CZ" altLang="cs-CZ" sz="2000" dirty="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  </a:t>
            </a:r>
            <a:r>
              <a:rPr lang="cs-CZ" altLang="cs-CZ" sz="2000" dirty="0" err="1" smtClean="0">
                <a:latin typeface="Courier New" panose="02070309020205020404" pitchFamily="49" charset="0"/>
              </a:rPr>
              <a:t>move_tower</a:t>
            </a:r>
            <a:r>
              <a:rPr lang="cs-CZ" altLang="cs-CZ" sz="2000" smtClean="0">
                <a:latin typeface="Courier New" panose="02070309020205020404" pitchFamily="49" charset="0"/>
              </a:rPr>
              <a:t>(height-1,with_help,to,from</a:t>
            </a:r>
            <a:r>
              <a:rPr lang="cs-CZ" altLang="cs-CZ" sz="2000" dirty="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ourier New" panose="02070309020205020404" pitchFamily="49" charset="0"/>
              </a:rPr>
              <a:t>}</a:t>
            </a:r>
            <a:endParaRPr lang="en-GB" altLang="cs-CZ" sz="2000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4000" smtClean="0"/>
              <a:t>Recursion indirect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48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/>
              <a:t>two or more subroutines are activated each other</a:t>
            </a: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A(…)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smtClean="0">
                <a:latin typeface="Courier New" panose="02070309020205020404" pitchFamily="49" charset="0"/>
              </a:rPr>
              <a:t>B</a:t>
            </a:r>
            <a:r>
              <a:rPr lang="en-US" altLang="cs-CZ" sz="240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B(…)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smtClean="0">
                <a:latin typeface="Courier New" panose="02070309020205020404" pitchFamily="49" charset="0"/>
              </a:rPr>
              <a:t>A</a:t>
            </a:r>
            <a:r>
              <a:rPr lang="en-US" altLang="cs-CZ" sz="240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en-GB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en-US" altLang="cs-CZ" smtClean="0"/>
              <a:t>basic rules how to create recursive function</a:t>
            </a:r>
            <a:endParaRPr lang="cs-CZ" altLang="cs-CZ" smtClean="0"/>
          </a:p>
          <a:p>
            <a:pPr lvl="1" eaLnBrk="1" hangingPunct="1"/>
            <a:r>
              <a:rPr lang="en-US" altLang="cs-CZ" smtClean="0">
                <a:solidFill>
                  <a:srgbClr val="FF0000"/>
                </a:solidFill>
              </a:rPr>
              <a:t>stop condition must be defined</a:t>
            </a:r>
            <a:endParaRPr lang="cs-CZ" altLang="cs-CZ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cs-CZ" smtClean="0"/>
              <a:t>it has to be tested in the algorithm if stop condition occurs, and the function is not called recursively; otherwise never ending calling would occur </a:t>
            </a:r>
            <a:endParaRPr lang="cs-CZ" altLang="cs-CZ" smtClean="0"/>
          </a:p>
          <a:p>
            <a:pPr lvl="1" eaLnBrk="1" hangingPunct="1"/>
            <a:r>
              <a:rPr lang="en-US" altLang="cs-CZ" smtClean="0">
                <a:solidFill>
                  <a:schemeClr val="accent2"/>
                </a:solidFill>
              </a:rPr>
              <a:t>each recursive call must be applied to the simpler problem</a:t>
            </a:r>
            <a:endParaRPr lang="en-GB" altLang="cs-CZ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Example 1</a:t>
            </a:r>
            <a:endParaRPr lang="en-GB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05838" cy="676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cs-CZ" smtClean="0"/>
              <a:t>Write recursive function to compute factorial</a:t>
            </a:r>
            <a:endParaRPr lang="cs-CZ" altLang="cs-CZ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2730500"/>
            <a:ext cx="7366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fa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t(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n*fact(n-1);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532812" cy="1143000"/>
          </a:xfrm>
        </p:spPr>
        <p:txBody>
          <a:bodyPr/>
          <a:lstStyle/>
          <a:p>
            <a:pPr eaLnBrk="1" hangingPunct="1"/>
            <a:r>
              <a:rPr lang="en-US" altLang="cs-CZ" sz="4000" smtClean="0"/>
              <a:t>How is the recursive function called?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752850"/>
            <a:ext cx="1692275" cy="50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latin typeface="Courier New" panose="02070309020205020404" pitchFamily="49" charset="0"/>
              </a:rPr>
              <a:t>fact(2)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1484313"/>
            <a:ext cx="2314575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int</a:t>
            </a:r>
            <a:r>
              <a:rPr lang="cs-CZ" altLang="cs-CZ" sz="2800">
                <a:latin typeface="Courier New" panose="02070309020205020404" pitchFamily="49" charset="0"/>
              </a:rPr>
              <a:t> main</a:t>
            </a:r>
            <a:r>
              <a:rPr lang="en-US" altLang="cs-CZ" sz="280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{</a:t>
            </a:r>
            <a:endParaRPr lang="cs-CZ" altLang="cs-CZ" sz="28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</a:t>
            </a:r>
            <a:r>
              <a:rPr lang="cs-CZ" altLang="cs-CZ" sz="2800">
                <a:latin typeface="Courier New" panose="02070309020205020404" pitchFamily="49" charset="0"/>
              </a:rPr>
              <a:t>fact(</a:t>
            </a:r>
            <a:r>
              <a:rPr lang="cs-CZ" altLang="cs-CZ" sz="2800" b="1">
                <a:latin typeface="Courier New" panose="02070309020205020404" pitchFamily="49" charset="0"/>
              </a:rPr>
              <a:t>2</a:t>
            </a:r>
            <a:r>
              <a:rPr lang="cs-CZ" altLang="cs-CZ" sz="2800">
                <a:latin typeface="Courier New" panose="02070309020205020404" pitchFamily="49" charset="0"/>
              </a:rPr>
              <a:t>)</a:t>
            </a:r>
            <a:r>
              <a:rPr lang="en-US" altLang="cs-CZ" sz="2800">
                <a:latin typeface="Courier New" panose="02070309020205020404" pitchFamily="49" charset="0"/>
              </a:rPr>
              <a:t>;</a:t>
            </a:r>
            <a:endParaRPr lang="cs-CZ" altLang="cs-CZ" sz="28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</a:t>
            </a:r>
            <a:endParaRPr lang="cs-CZ" altLang="cs-CZ" sz="2800">
              <a:latin typeface="Courier New" panose="02070309020205020404" pitchFamily="49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366838" y="4183063"/>
            <a:ext cx="0" cy="252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366838" y="4435475"/>
            <a:ext cx="468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32025" y="4184650"/>
            <a:ext cx="39243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return</a:t>
            </a:r>
            <a:r>
              <a:rPr lang="cs-CZ" altLang="cs-CZ" sz="2800">
                <a:latin typeface="Courier New" panose="02070309020205020404" pitchFamily="49" charset="0"/>
              </a:rPr>
              <a:t> 2*fact(1)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824413" y="4689475"/>
            <a:ext cx="0" cy="252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824413" y="4941888"/>
            <a:ext cx="468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508625" y="4618038"/>
            <a:ext cx="19081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return</a:t>
            </a:r>
            <a:r>
              <a:rPr lang="cs-CZ" altLang="cs-CZ" sz="2800">
                <a:latin typeface="Courier New" panose="02070309020205020404" pitchFamily="49" charset="0"/>
              </a:rPr>
              <a:t> 1</a:t>
            </a:r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 flipH="1" flipV="1">
            <a:off x="4248150" y="4943475"/>
            <a:ext cx="2339975" cy="790575"/>
          </a:xfrm>
          <a:custGeom>
            <a:avLst/>
            <a:gdLst>
              <a:gd name="T0" fmla="*/ 0 w 41681"/>
              <a:gd name="T1" fmla="*/ 2147483646 h 21600"/>
              <a:gd name="T2" fmla="*/ 2147483646 w 41681"/>
              <a:gd name="T3" fmla="*/ 2147483646 h 21600"/>
              <a:gd name="T4" fmla="*/ 2147483646 w 4168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681" h="21600" fill="none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</a:path>
              <a:path w="41681" h="21600" stroke="0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  <a:lnTo>
                  <a:pt x="20083" y="21600"/>
                </a:lnTo>
                <a:lnTo>
                  <a:pt x="0" y="1364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67175" y="46164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</a:rPr>
              <a:t>1</a:t>
            </a:r>
            <a:endParaRPr lang="en-US" altLang="cs-CZ" sz="1800" b="1">
              <a:solidFill>
                <a:srgbClr val="000099"/>
              </a:solidFill>
            </a:endParaRPr>
          </a:p>
        </p:txBody>
      </p:sp>
      <p:sp>
        <p:nvSpPr>
          <p:cNvPr id="8205" name="Arc 13"/>
          <p:cNvSpPr>
            <a:spLocks/>
          </p:cNvSpPr>
          <p:nvPr/>
        </p:nvSpPr>
        <p:spPr bwMode="auto">
          <a:xfrm flipH="1" flipV="1">
            <a:off x="576263" y="4545013"/>
            <a:ext cx="2552700" cy="790575"/>
          </a:xfrm>
          <a:custGeom>
            <a:avLst/>
            <a:gdLst>
              <a:gd name="T0" fmla="*/ 0 w 41681"/>
              <a:gd name="T1" fmla="*/ 2147483646 h 21600"/>
              <a:gd name="T2" fmla="*/ 2147483646 w 41681"/>
              <a:gd name="T3" fmla="*/ 2147483646 h 21600"/>
              <a:gd name="T4" fmla="*/ 2147483646 w 4168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681" h="21600" fill="none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</a:path>
              <a:path w="41681" h="21600" stroke="0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  <a:lnTo>
                  <a:pt x="20083" y="21600"/>
                </a:lnTo>
                <a:lnTo>
                  <a:pt x="0" y="1364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5288" y="40767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</a:rPr>
              <a:t>2</a:t>
            </a:r>
            <a:endParaRPr lang="en-US" altLang="cs-CZ" sz="18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9220" name="Line 17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19"/>
          <p:cNvSpPr>
            <a:spLocks noChangeShapeType="1"/>
          </p:cNvSpPr>
          <p:nvPr/>
        </p:nvSpPr>
        <p:spPr bwMode="auto">
          <a:xfrm flipV="1">
            <a:off x="107950" y="58054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" name="Text Box 20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5472113" y="404813"/>
            <a:ext cx="3240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9226" name="Text Box 34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9227" name="Text Box 35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9228" name="Text Box 36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fact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fact(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Stack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Return value is passed in AX register of processor</a:t>
            </a:r>
            <a:endParaRPr lang="cs-CZ" altLang="cs-CZ" sz="1800" b="1"/>
          </a:p>
        </p:txBody>
      </p:sp>
      <p:sp>
        <p:nvSpPr>
          <p:cNvPr id="10252" name="Text Box 18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2344</Words>
  <Application>Microsoft Office PowerPoint</Application>
  <PresentationFormat>Předvádění na obrazovce (4:3)</PresentationFormat>
  <Paragraphs>699</Paragraphs>
  <Slides>35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Courier New</vt:lpstr>
      <vt:lpstr>Times New Roman</vt:lpstr>
      <vt:lpstr>Výchozí návrh</vt:lpstr>
      <vt:lpstr>Picture</vt:lpstr>
      <vt:lpstr>Recursion</vt:lpstr>
      <vt:lpstr>Recursion</vt:lpstr>
      <vt:lpstr>Recursion direct</vt:lpstr>
      <vt:lpstr>Recursion indirect</vt:lpstr>
      <vt:lpstr>Prezentace aplikace PowerPoint</vt:lpstr>
      <vt:lpstr>Example 1</vt:lpstr>
      <vt:lpstr>How is the recursive function called?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Towers of Hanoi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FD ČVUT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Rekurze</dc:title>
  <dc:creator>fabera</dc:creator>
  <cp:lastModifiedBy>vitek</cp:lastModifiedBy>
  <cp:revision>113</cp:revision>
  <dcterms:created xsi:type="dcterms:W3CDTF">2006-10-31T12:29:52Z</dcterms:created>
  <dcterms:modified xsi:type="dcterms:W3CDTF">2021-03-25T15:24:01Z</dcterms:modified>
</cp:coreProperties>
</file>