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354" r:id="rId3"/>
    <p:sldId id="407" r:id="rId4"/>
    <p:sldId id="355" r:id="rId5"/>
    <p:sldId id="408" r:id="rId6"/>
    <p:sldId id="356" r:id="rId7"/>
    <p:sldId id="368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409" r:id="rId17"/>
    <p:sldId id="365" r:id="rId18"/>
    <p:sldId id="366" r:id="rId19"/>
    <p:sldId id="309" r:id="rId20"/>
    <p:sldId id="310" r:id="rId21"/>
    <p:sldId id="312" r:id="rId22"/>
    <p:sldId id="313" r:id="rId23"/>
    <p:sldId id="311" r:id="rId24"/>
    <p:sldId id="369" r:id="rId25"/>
    <p:sldId id="371" r:id="rId26"/>
    <p:sldId id="380" r:id="rId27"/>
    <p:sldId id="372" r:id="rId28"/>
    <p:sldId id="381" r:id="rId29"/>
    <p:sldId id="379" r:id="rId30"/>
    <p:sldId id="382" r:id="rId31"/>
    <p:sldId id="383" r:id="rId32"/>
    <p:sldId id="384" r:id="rId33"/>
    <p:sldId id="385" r:id="rId34"/>
    <p:sldId id="386" r:id="rId35"/>
    <p:sldId id="290" r:id="rId36"/>
    <p:sldId id="314" r:id="rId37"/>
    <p:sldId id="315" r:id="rId38"/>
    <p:sldId id="322" r:id="rId39"/>
    <p:sldId id="324" r:id="rId40"/>
    <p:sldId id="325" r:id="rId41"/>
    <p:sldId id="326" r:id="rId42"/>
    <p:sldId id="327" r:id="rId43"/>
    <p:sldId id="330" r:id="rId44"/>
    <p:sldId id="328" r:id="rId45"/>
    <p:sldId id="329" r:id="rId46"/>
    <p:sldId id="331" r:id="rId47"/>
    <p:sldId id="332" r:id="rId48"/>
    <p:sldId id="333" r:id="rId49"/>
    <p:sldId id="406" r:id="rId5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36656-B9D9-4BCC-AD11-5ACDCB0E3C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310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F9CC-F02C-4383-9015-01BB6E2570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22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9F37-7D55-48F5-836B-556B5C0A72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498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D40E-7E20-4B5B-938E-23458004EE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00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5A8D4-358C-4929-87CD-DCE00511DF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818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30E0-3A3A-415A-B41F-5D60B1C886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30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BB2D-DB5F-4EFA-8C35-DD9DE0D5C0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168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4790-AFBB-4790-BB99-A3F7E0B3E7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03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BEC6-98DE-4BEB-B3BF-C9D786E5A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49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3E9D-6210-4958-8907-00F38B5821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37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B761-5CE5-461F-8A35-4E6A87BE64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92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1644-CFE4-40BF-818F-A039296121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809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CCE4E7-7736-4775-84B9-EF1451036C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781300"/>
            <a:ext cx="7772400" cy="1511300"/>
          </a:xfrm>
        </p:spPr>
        <p:txBody>
          <a:bodyPr anchor="ctr"/>
          <a:lstStyle/>
          <a:p>
            <a:r>
              <a:rPr lang="en-US" altLang="cs-CZ" sz="4400" b="1"/>
              <a:t>Abstract data types</a:t>
            </a:r>
            <a:br>
              <a:rPr lang="en-US" altLang="cs-CZ" sz="4400" b="1"/>
            </a:br>
            <a:r>
              <a:rPr lang="en-US" altLang="cs-CZ" sz="4400" b="1"/>
              <a:t>(ADT)</a:t>
            </a:r>
            <a:endParaRPr lang="cs-CZ" altLang="cs-CZ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922338"/>
          </a:xfrm>
        </p:spPr>
        <p:txBody>
          <a:bodyPr/>
          <a:lstStyle/>
          <a:p>
            <a:r>
              <a:rPr lang="en-US" altLang="cs-CZ" sz="3600" b="1"/>
              <a:t>Insert new element to the </a:t>
            </a:r>
            <a:r>
              <a:rPr lang="cs-CZ" altLang="cs-CZ" sz="3600" b="1"/>
              <a:t>end </a:t>
            </a:r>
            <a:r>
              <a:rPr lang="en-US" altLang="cs-CZ" sz="3600" b="1"/>
              <a:t>of the </a:t>
            </a:r>
            <a:r>
              <a:rPr lang="cs-CZ" altLang="cs-CZ" sz="3600" b="1"/>
              <a:t>list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3988" cy="158432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altLang="cs-CZ"/>
              <a:t>new item is created dynamically</a:t>
            </a:r>
            <a:endParaRPr lang="cs-CZ" altLang="cs-CZ"/>
          </a:p>
          <a:p>
            <a:pPr marL="609600" indent="-609600">
              <a:buFontTx/>
              <a:buNone/>
            </a:pPr>
            <a:r>
              <a:rPr lang="cs-CZ" altLang="cs-CZ"/>
              <a:t>	(</a:t>
            </a:r>
            <a:r>
              <a:rPr lang="en-US" altLang="cs-CZ"/>
              <a:t>pointer to the next element is set to </a:t>
            </a:r>
            <a:r>
              <a:rPr lang="cs-CZ" altLang="cs-CZ"/>
              <a:t>NULL</a:t>
            </a:r>
            <a:r>
              <a:rPr lang="en-US" altLang="cs-CZ"/>
              <a:t> because it will be the last</a:t>
            </a:r>
            <a:r>
              <a:rPr lang="cs-CZ" altLang="cs-CZ"/>
              <a:t>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3543300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527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9813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1" name="Oval 7"/>
          <p:cNvSpPr>
            <a:spLocks noChangeAspect="1" noChangeArrowheads="1"/>
          </p:cNvSpPr>
          <p:nvPr/>
        </p:nvSpPr>
        <p:spPr bwMode="auto">
          <a:xfrm>
            <a:off x="29051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955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60613" y="40862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3529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5815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76" name="Oval 12"/>
          <p:cNvSpPr>
            <a:spLocks noChangeAspect="1" noChangeArrowheads="1"/>
          </p:cNvSpPr>
          <p:nvPr/>
        </p:nvSpPr>
        <p:spPr bwMode="auto">
          <a:xfrm>
            <a:off x="45053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8957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924300" y="41290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9531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4959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561013" y="40862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5953125" y="40862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152525" y="4086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1381125" y="4391025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85" name="Oval 21"/>
          <p:cNvSpPr>
            <a:spLocks noChangeAspect="1" noChangeArrowheads="1"/>
          </p:cNvSpPr>
          <p:nvPr/>
        </p:nvSpPr>
        <p:spPr bwMode="auto">
          <a:xfrm>
            <a:off x="1304925" y="4322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645150" y="31972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211638" y="3270250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1288" name="Oval 24"/>
          <p:cNvSpPr>
            <a:spLocks noChangeAspect="1" noChangeArrowheads="1"/>
          </p:cNvSpPr>
          <p:nvPr/>
        </p:nvSpPr>
        <p:spPr bwMode="auto">
          <a:xfrm>
            <a:off x="5813425" y="34131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886450" y="3486150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843713" y="6005513"/>
            <a:ext cx="1689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ewelem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7570788" y="40608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7173913" y="4060825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7570788" y="40608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94" name="Rectangle 32"/>
          <p:cNvSpPr>
            <a:spLocks noChangeArrowheads="1"/>
          </p:cNvSpPr>
          <p:nvPr/>
        </p:nvSpPr>
        <p:spPr bwMode="auto">
          <a:xfrm>
            <a:off x="7113588" y="40608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5" name="Oval 33"/>
          <p:cNvSpPr>
            <a:spLocks noChangeAspect="1" noChangeArrowheads="1"/>
          </p:cNvSpPr>
          <p:nvPr/>
        </p:nvSpPr>
        <p:spPr bwMode="auto">
          <a:xfrm>
            <a:off x="7596188" y="550068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1296" name="Line 34"/>
          <p:cNvSpPr>
            <a:spLocks noChangeShapeType="1"/>
          </p:cNvSpPr>
          <p:nvPr/>
        </p:nvSpPr>
        <p:spPr bwMode="auto">
          <a:xfrm flipH="1" flipV="1">
            <a:off x="7667625" y="4708525"/>
            <a:ext cx="1588" cy="865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1297" name="Rectangle 35"/>
          <p:cNvSpPr>
            <a:spLocks noChangeArrowheads="1"/>
          </p:cNvSpPr>
          <p:nvPr/>
        </p:nvSpPr>
        <p:spPr bwMode="auto">
          <a:xfrm>
            <a:off x="7451725" y="528478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en-US" altLang="cs-CZ" sz="3600" b="1"/>
              <a:t>Insert new element to the </a:t>
            </a:r>
            <a:r>
              <a:rPr lang="cs-CZ" altLang="cs-CZ" sz="3600" b="1"/>
              <a:t>end </a:t>
            </a:r>
            <a:r>
              <a:rPr lang="en-US" altLang="cs-CZ" sz="3600" b="1"/>
              <a:t>of the </a:t>
            </a:r>
            <a:r>
              <a:rPr lang="cs-CZ" altLang="cs-CZ" sz="3600" b="1"/>
              <a:t>list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2"/>
            </a:pPr>
            <a:r>
              <a:rPr lang="en-US" altLang="cs-CZ"/>
              <a:t>pointer </a:t>
            </a: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cs-CZ" altLang="cs-CZ"/>
              <a:t> </a:t>
            </a:r>
            <a:r>
              <a:rPr lang="en-US" altLang="cs-CZ"/>
              <a:t>of the last element is set to the new element</a:t>
            </a:r>
            <a:endParaRPr lang="cs-CZ" altLang="cs-CZ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5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300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2306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7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308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678363" y="2638425"/>
            <a:ext cx="830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2311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12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6843713" y="5497513"/>
            <a:ext cx="1689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ewelem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7643813" y="34671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7246938" y="34671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2316" name="Line 29"/>
          <p:cNvSpPr>
            <a:spLocks noChangeShapeType="1"/>
          </p:cNvSpPr>
          <p:nvPr/>
        </p:nvSpPr>
        <p:spPr bwMode="auto">
          <a:xfrm flipH="1">
            <a:off x="7643813" y="34671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317" name="Rectangle 30"/>
          <p:cNvSpPr>
            <a:spLocks noChangeArrowheads="1"/>
          </p:cNvSpPr>
          <p:nvPr/>
        </p:nvSpPr>
        <p:spPr bwMode="auto">
          <a:xfrm>
            <a:off x="7186613" y="34671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18" name="Oval 31"/>
          <p:cNvSpPr>
            <a:spLocks noChangeAspect="1" noChangeArrowheads="1"/>
          </p:cNvSpPr>
          <p:nvPr/>
        </p:nvSpPr>
        <p:spPr bwMode="auto">
          <a:xfrm>
            <a:off x="7596188" y="50847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19" name="Line 32"/>
          <p:cNvSpPr>
            <a:spLocks noChangeShapeType="1"/>
          </p:cNvSpPr>
          <p:nvPr/>
        </p:nvSpPr>
        <p:spPr bwMode="auto">
          <a:xfrm flipH="1" flipV="1">
            <a:off x="7667625" y="4076700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2320" name="Rectangle 33"/>
          <p:cNvSpPr>
            <a:spLocks noChangeArrowheads="1"/>
          </p:cNvSpPr>
          <p:nvPr/>
        </p:nvSpPr>
        <p:spPr bwMode="auto">
          <a:xfrm>
            <a:off x="7451725" y="48688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21" name="Oval 34"/>
          <p:cNvSpPr>
            <a:spLocks noChangeAspect="1" noChangeArrowheads="1"/>
          </p:cNvSpPr>
          <p:nvPr/>
        </p:nvSpPr>
        <p:spPr bwMode="auto">
          <a:xfrm>
            <a:off x="6083300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2322" name="Line 35"/>
          <p:cNvSpPr>
            <a:spLocks noChangeShapeType="1"/>
          </p:cNvSpPr>
          <p:nvPr/>
        </p:nvSpPr>
        <p:spPr bwMode="auto">
          <a:xfrm>
            <a:off x="6156325" y="3789363"/>
            <a:ext cx="100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en-US" altLang="cs-CZ" sz="3600" b="1"/>
              <a:t>Insert new element to the </a:t>
            </a:r>
            <a:r>
              <a:rPr lang="cs-CZ" altLang="cs-CZ" sz="3600" b="1"/>
              <a:t>end </a:t>
            </a:r>
            <a:r>
              <a:rPr lang="en-US" altLang="cs-CZ" sz="3600" b="1"/>
              <a:t>of the </a:t>
            </a:r>
            <a:r>
              <a:rPr lang="cs-CZ" altLang="cs-CZ" sz="3600" b="1"/>
              <a:t>list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3"/>
            </a:pPr>
            <a:r>
              <a:rPr lang="en-US" altLang="cs-CZ"/>
              <a:t>move pointer to the new last element</a:t>
            </a:r>
            <a:endParaRPr lang="cs-CZ" altLang="cs-CZ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2551113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527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9813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19" name="Oval 7"/>
          <p:cNvSpPr>
            <a:spLocks noChangeAspect="1" noChangeArrowheads="1"/>
          </p:cNvSpPr>
          <p:nvPr/>
        </p:nvSpPr>
        <p:spPr bwMode="auto">
          <a:xfrm>
            <a:off x="29051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955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60613" y="30940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3529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815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4" name="Oval 12"/>
          <p:cNvSpPr>
            <a:spLocks noChangeAspect="1" noChangeArrowheads="1"/>
          </p:cNvSpPr>
          <p:nvPr/>
        </p:nvSpPr>
        <p:spPr bwMode="auto">
          <a:xfrm>
            <a:off x="45053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8957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924300" y="31369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9531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4959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561013" y="30940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152525" y="3094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381125" y="339883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32" name="Oval 20"/>
          <p:cNvSpPr>
            <a:spLocks noChangeAspect="1" noChangeArrowheads="1"/>
          </p:cNvSpPr>
          <p:nvPr/>
        </p:nvSpPr>
        <p:spPr bwMode="auto">
          <a:xfrm>
            <a:off x="1304925" y="33305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445375" y="22050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84888" y="2278063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3335" name="Oval 23"/>
          <p:cNvSpPr>
            <a:spLocks noChangeAspect="1" noChangeArrowheads="1"/>
          </p:cNvSpPr>
          <p:nvPr/>
        </p:nvSpPr>
        <p:spPr bwMode="auto">
          <a:xfrm>
            <a:off x="7613650" y="242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7686675" y="24939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804025" y="5138738"/>
            <a:ext cx="1689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ewelem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643813" y="31067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7246938" y="310673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7643813" y="310673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7186613" y="3106738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2" name="Oval 30"/>
          <p:cNvSpPr>
            <a:spLocks noChangeAspect="1" noChangeArrowheads="1"/>
          </p:cNvSpPr>
          <p:nvPr/>
        </p:nvSpPr>
        <p:spPr bwMode="auto">
          <a:xfrm>
            <a:off x="7596188" y="47244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 flipV="1">
            <a:off x="7667625" y="3716338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7451725" y="45085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5" name="Oval 33"/>
          <p:cNvSpPr>
            <a:spLocks noChangeAspect="1" noChangeArrowheads="1"/>
          </p:cNvSpPr>
          <p:nvPr/>
        </p:nvSpPr>
        <p:spPr bwMode="auto">
          <a:xfrm>
            <a:off x="6083300" y="33559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156325" y="3429000"/>
            <a:ext cx="100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465138" y="5859463"/>
            <a:ext cx="7993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i="1">
                <a:solidFill>
                  <a:schemeClr val="accent2"/>
                </a:solidFill>
              </a:rPr>
              <a:t>Insertion is different to the empty list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81000"/>
            <a:ext cx="8785225" cy="6096000"/>
          </a:xfrm>
        </p:spPr>
        <p:txBody>
          <a:bodyPr/>
          <a:lstStyle/>
          <a:p>
            <a:pPr marL="0" indent="0" defTabSz="952500">
              <a:buFontTx/>
              <a:buNone/>
            </a:pPr>
            <a:r>
              <a:rPr lang="en-US" altLang="cs-CZ" sz="2000" b="1">
                <a:latin typeface="Courier New" panose="02070309020205020404" pitchFamily="49" charset="0"/>
              </a:rPr>
              <a:t>void </a:t>
            </a:r>
            <a:r>
              <a:rPr lang="en-US" altLang="cs-CZ" sz="2000">
                <a:latin typeface="Courier New" panose="02070309020205020404" pitchFamily="49" charset="0"/>
              </a:rPr>
              <a:t>Insert_to_end(TList *list, </a:t>
            </a:r>
            <a:r>
              <a:rPr lang="en-US" altLang="cs-CZ" sz="2000" b="1">
                <a:latin typeface="Courier New" panose="02070309020205020404" pitchFamily="49" charset="0"/>
              </a:rPr>
              <a:t>int</a:t>
            </a:r>
            <a:r>
              <a:rPr lang="en-US" altLang="cs-CZ" sz="2000">
                <a:latin typeface="Courier New" panose="02070309020205020404" pitchFamily="49" charset="0"/>
              </a:rPr>
              <a:t> num)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TElement *newelem;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newelem = (TElement*)malloc(</a:t>
            </a:r>
            <a:r>
              <a:rPr lang="en-US" altLang="cs-CZ" sz="2000" b="1">
                <a:latin typeface="Courier New" panose="02070309020205020404" pitchFamily="49" charset="0"/>
              </a:rPr>
              <a:t>sizeof</a:t>
            </a:r>
            <a:r>
              <a:rPr lang="en-US" altLang="cs-CZ" sz="2000">
                <a:latin typeface="Courier New" panose="02070309020205020404" pitchFamily="49" charset="0"/>
              </a:rPr>
              <a:t>(TElement));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newelem -&gt; item = num; newelem -&gt; next=NULL;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if</a:t>
            </a:r>
            <a:r>
              <a:rPr lang="cs-CZ" altLang="cs-CZ" sz="2000" b="1">
                <a:latin typeface="Courier New" panose="02070309020205020404" pitchFamily="49" charset="0"/>
              </a:rPr>
              <a:t> </a:t>
            </a:r>
            <a:r>
              <a:rPr lang="en-US" altLang="cs-CZ" sz="2000">
                <a:latin typeface="Courier New" panose="02070309020205020404" pitchFamily="49" charset="0"/>
              </a:rPr>
              <a:t>(list -&gt; head != NULL)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{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list -&gt; end -&gt; next = newelem;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list -&gt; end = newelem;</a:t>
            </a:r>
          </a:p>
          <a:p>
            <a:pPr marL="0" indent="0" defTabSz="952500"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}</a:t>
            </a:r>
          </a:p>
          <a:p>
            <a:pPr marL="190500" lvl="1" indent="0" defTabSz="952500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</a:t>
            </a:r>
            <a:r>
              <a:rPr lang="cs-CZ" altLang="cs-CZ" sz="2000" b="1">
                <a:latin typeface="Courier New" panose="02070309020205020404" pitchFamily="49" charset="0"/>
              </a:rPr>
              <a:t>else</a:t>
            </a:r>
            <a:r>
              <a:rPr lang="cs-CZ" altLang="cs-CZ" sz="2000">
                <a:latin typeface="Courier New" panose="02070309020205020404" pitchFamily="49" charset="0"/>
              </a:rPr>
              <a:t> { list -&gt; end = newelem;</a:t>
            </a:r>
          </a:p>
          <a:p>
            <a:pPr marL="0" indent="0" defTabSz="952500">
              <a:buFontTx/>
              <a:buNone/>
            </a:pPr>
            <a:r>
              <a:rPr lang="cs-CZ" altLang="cs-CZ" sz="2000">
                <a:latin typeface="Courier New" panose="02070309020205020404" pitchFamily="49" charset="0"/>
              </a:rPr>
              <a:t>         list -&gt; head = newelem; }</a:t>
            </a:r>
          </a:p>
          <a:p>
            <a:pPr marL="0" indent="0" defTabSz="952500"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en-US" altLang="cs-CZ" sz="3600" b="1"/>
              <a:t>Insert new element after selected </a:t>
            </a:r>
            <a:r>
              <a:rPr lang="cs-CZ" altLang="cs-CZ" sz="3600" b="1"/>
              <a:t>item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773112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altLang="cs-CZ"/>
              <a:t>new item is created dynamically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2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81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946525" y="5986463"/>
            <a:ext cx="1687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newelem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5163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119438" y="46910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3516313" y="46910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0591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1" name="Oval 31"/>
          <p:cNvSpPr>
            <a:spLocks noChangeAspect="1" noChangeArrowheads="1"/>
          </p:cNvSpPr>
          <p:nvPr/>
        </p:nvSpPr>
        <p:spPr bwMode="auto">
          <a:xfrm>
            <a:off x="3421063" y="61309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 flipV="1">
            <a:off x="3492500" y="5338763"/>
            <a:ext cx="1588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3276600" y="59150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2484438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116263" y="263842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</a:p>
        </p:txBody>
      </p:sp>
      <p:sp>
        <p:nvSpPr>
          <p:cNvPr id="15396" name="Oval 36"/>
          <p:cNvSpPr>
            <a:spLocks noChangeAspect="1" noChangeArrowheads="1"/>
          </p:cNvSpPr>
          <p:nvPr/>
        </p:nvSpPr>
        <p:spPr bwMode="auto">
          <a:xfrm>
            <a:off x="2652713" y="2781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725738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en-US" altLang="cs-CZ" sz="3600" b="1"/>
              <a:t>Insert new element after selected </a:t>
            </a:r>
            <a:r>
              <a:rPr lang="cs-CZ" altLang="cs-CZ" sz="3600" b="1"/>
              <a:t>item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1081087"/>
          </a:xfrm>
        </p:spPr>
        <p:txBody>
          <a:bodyPr/>
          <a:lstStyle/>
          <a:p>
            <a:pPr marL="609600" indent="-609600">
              <a:buFontTx/>
              <a:buAutoNum type="arabicParenR" startAt="2"/>
            </a:pPr>
            <a:r>
              <a:rPr lang="en-US" altLang="cs-CZ"/>
              <a:t>bind new element</a:t>
            </a:r>
            <a:endParaRPr lang="cs-CZ" altLang="cs-CZ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0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395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04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05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6407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3946525" y="5986463"/>
            <a:ext cx="1687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newelem</a:t>
            </a:r>
          </a:p>
        </p:txBody>
      </p:sp>
      <p:sp>
        <p:nvSpPr>
          <p:cNvPr id="16410" name="Rectangle 27"/>
          <p:cNvSpPr>
            <a:spLocks noChangeArrowheads="1"/>
          </p:cNvSpPr>
          <p:nvPr/>
        </p:nvSpPr>
        <p:spPr bwMode="auto">
          <a:xfrm>
            <a:off x="35163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3119438" y="46910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5</a:t>
            </a:r>
          </a:p>
        </p:txBody>
      </p:sp>
      <p:sp>
        <p:nvSpPr>
          <p:cNvPr id="16412" name="Rectangle 30"/>
          <p:cNvSpPr>
            <a:spLocks noChangeArrowheads="1"/>
          </p:cNvSpPr>
          <p:nvPr/>
        </p:nvSpPr>
        <p:spPr bwMode="auto">
          <a:xfrm>
            <a:off x="3059113" y="4691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3" name="Oval 31"/>
          <p:cNvSpPr>
            <a:spLocks noChangeAspect="1" noChangeArrowheads="1"/>
          </p:cNvSpPr>
          <p:nvPr/>
        </p:nvSpPr>
        <p:spPr bwMode="auto">
          <a:xfrm>
            <a:off x="3421063" y="61309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4" name="Line 32"/>
          <p:cNvSpPr>
            <a:spLocks noChangeShapeType="1"/>
          </p:cNvSpPr>
          <p:nvPr/>
        </p:nvSpPr>
        <p:spPr bwMode="auto">
          <a:xfrm flipH="1" flipV="1">
            <a:off x="3492500" y="5338763"/>
            <a:ext cx="1588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6415" name="Rectangle 33"/>
          <p:cNvSpPr>
            <a:spLocks noChangeArrowheads="1"/>
          </p:cNvSpPr>
          <p:nvPr/>
        </p:nvSpPr>
        <p:spPr bwMode="auto">
          <a:xfrm>
            <a:off x="3276600" y="5915025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6" name="Rectangle 34"/>
          <p:cNvSpPr>
            <a:spLocks noChangeArrowheads="1"/>
          </p:cNvSpPr>
          <p:nvPr/>
        </p:nvSpPr>
        <p:spPr bwMode="auto">
          <a:xfrm>
            <a:off x="2484438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7" name="Text Box 35"/>
          <p:cNvSpPr txBox="1">
            <a:spLocks noChangeArrowheads="1"/>
          </p:cNvSpPr>
          <p:nvPr/>
        </p:nvSpPr>
        <p:spPr bwMode="auto">
          <a:xfrm>
            <a:off x="3116263" y="263842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</a:p>
        </p:txBody>
      </p:sp>
      <p:sp>
        <p:nvSpPr>
          <p:cNvPr id="16418" name="Oval 36"/>
          <p:cNvSpPr>
            <a:spLocks noChangeAspect="1" noChangeArrowheads="1"/>
          </p:cNvSpPr>
          <p:nvPr/>
        </p:nvSpPr>
        <p:spPr bwMode="auto">
          <a:xfrm>
            <a:off x="2652713" y="2781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19" name="Line 37"/>
          <p:cNvSpPr>
            <a:spLocks noChangeShapeType="1"/>
          </p:cNvSpPr>
          <p:nvPr/>
        </p:nvSpPr>
        <p:spPr bwMode="auto">
          <a:xfrm>
            <a:off x="2725738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6420" name="Oval 38"/>
          <p:cNvSpPr>
            <a:spLocks noChangeAspect="1" noChangeArrowheads="1"/>
          </p:cNvSpPr>
          <p:nvPr/>
        </p:nvSpPr>
        <p:spPr bwMode="auto">
          <a:xfrm>
            <a:off x="3706813" y="4940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6421" name="Freeform 39"/>
          <p:cNvSpPr>
            <a:spLocks/>
          </p:cNvSpPr>
          <p:nvPr/>
        </p:nvSpPr>
        <p:spPr bwMode="auto">
          <a:xfrm>
            <a:off x="3517900" y="3738563"/>
            <a:ext cx="803275" cy="1292225"/>
          </a:xfrm>
          <a:custGeom>
            <a:avLst/>
            <a:gdLst>
              <a:gd name="T0" fmla="*/ 2147483646 w 506"/>
              <a:gd name="T1" fmla="*/ 2147483646 h 814"/>
              <a:gd name="T2" fmla="*/ 2147483646 w 506"/>
              <a:gd name="T3" fmla="*/ 2147483646 h 814"/>
              <a:gd name="T4" fmla="*/ 2147483646 w 506"/>
              <a:gd name="T5" fmla="*/ 2147483646 h 814"/>
              <a:gd name="T6" fmla="*/ 2147483646 w 506"/>
              <a:gd name="T7" fmla="*/ 2147483646 h 814"/>
              <a:gd name="T8" fmla="*/ 2147483646 w 506"/>
              <a:gd name="T9" fmla="*/ 2147483646 h 814"/>
              <a:gd name="T10" fmla="*/ 2147483646 w 506"/>
              <a:gd name="T11" fmla="*/ 2147483646 h 814"/>
              <a:gd name="T12" fmla="*/ 2147483646 w 506"/>
              <a:gd name="T13" fmla="*/ 2147483646 h 814"/>
              <a:gd name="T14" fmla="*/ 2147483646 w 506"/>
              <a:gd name="T15" fmla="*/ 2147483646 h 814"/>
              <a:gd name="T16" fmla="*/ 2147483646 w 506"/>
              <a:gd name="T17" fmla="*/ 2147483646 h 814"/>
              <a:gd name="T18" fmla="*/ 2147483646 w 506"/>
              <a:gd name="T19" fmla="*/ 2147483646 h 8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6" h="814">
                <a:moveTo>
                  <a:pt x="210" y="803"/>
                </a:moveTo>
                <a:cubicBezTo>
                  <a:pt x="239" y="803"/>
                  <a:pt x="336" y="814"/>
                  <a:pt x="382" y="801"/>
                </a:cubicBezTo>
                <a:cubicBezTo>
                  <a:pt x="428" y="788"/>
                  <a:pt x="467" y="761"/>
                  <a:pt x="484" y="723"/>
                </a:cubicBezTo>
                <a:cubicBezTo>
                  <a:pt x="501" y="685"/>
                  <a:pt x="506" y="617"/>
                  <a:pt x="484" y="573"/>
                </a:cubicBezTo>
                <a:cubicBezTo>
                  <a:pt x="462" y="529"/>
                  <a:pt x="402" y="491"/>
                  <a:pt x="352" y="459"/>
                </a:cubicBezTo>
                <a:cubicBezTo>
                  <a:pt x="302" y="427"/>
                  <a:pt x="236" y="411"/>
                  <a:pt x="184" y="381"/>
                </a:cubicBezTo>
                <a:cubicBezTo>
                  <a:pt x="132" y="351"/>
                  <a:pt x="69" y="320"/>
                  <a:pt x="40" y="279"/>
                </a:cubicBezTo>
                <a:cubicBezTo>
                  <a:pt x="11" y="238"/>
                  <a:pt x="0" y="178"/>
                  <a:pt x="10" y="135"/>
                </a:cubicBezTo>
                <a:cubicBezTo>
                  <a:pt x="20" y="92"/>
                  <a:pt x="60" y="42"/>
                  <a:pt x="100" y="21"/>
                </a:cubicBezTo>
                <a:cubicBezTo>
                  <a:pt x="140" y="0"/>
                  <a:pt x="219" y="11"/>
                  <a:pt x="250" y="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6422" name="Freeform 40"/>
          <p:cNvSpPr>
            <a:spLocks/>
          </p:cNvSpPr>
          <p:nvPr/>
        </p:nvSpPr>
        <p:spPr bwMode="auto">
          <a:xfrm>
            <a:off x="2635250" y="3732213"/>
            <a:ext cx="777875" cy="1281112"/>
          </a:xfrm>
          <a:custGeom>
            <a:avLst/>
            <a:gdLst>
              <a:gd name="T0" fmla="*/ 2147483646 w 490"/>
              <a:gd name="T1" fmla="*/ 2147483646 h 774"/>
              <a:gd name="T2" fmla="*/ 2147483646 w 490"/>
              <a:gd name="T3" fmla="*/ 2147483646 h 774"/>
              <a:gd name="T4" fmla="*/ 2147483646 w 490"/>
              <a:gd name="T5" fmla="*/ 2147483646 h 774"/>
              <a:gd name="T6" fmla="*/ 2147483646 w 490"/>
              <a:gd name="T7" fmla="*/ 2147483646 h 774"/>
              <a:gd name="T8" fmla="*/ 2147483646 w 490"/>
              <a:gd name="T9" fmla="*/ 2147483646 h 774"/>
              <a:gd name="T10" fmla="*/ 2147483646 w 490"/>
              <a:gd name="T11" fmla="*/ 2147483646 h 774"/>
              <a:gd name="T12" fmla="*/ 2147483646 w 490"/>
              <a:gd name="T13" fmla="*/ 2147483646 h 774"/>
              <a:gd name="T14" fmla="*/ 2147483646 w 490"/>
              <a:gd name="T15" fmla="*/ 2147483646 h 774"/>
              <a:gd name="T16" fmla="*/ 2147483646 w 490"/>
              <a:gd name="T17" fmla="*/ 2147483646 h 774"/>
              <a:gd name="T18" fmla="*/ 2147483646 w 490"/>
              <a:gd name="T19" fmla="*/ 2147483646 h 7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90" h="774">
                <a:moveTo>
                  <a:pt x="218" y="13"/>
                </a:moveTo>
                <a:cubicBezTo>
                  <a:pt x="236" y="13"/>
                  <a:pt x="290" y="11"/>
                  <a:pt x="326" y="13"/>
                </a:cubicBezTo>
                <a:cubicBezTo>
                  <a:pt x="362" y="15"/>
                  <a:pt x="407" y="0"/>
                  <a:pt x="434" y="25"/>
                </a:cubicBezTo>
                <a:cubicBezTo>
                  <a:pt x="461" y="50"/>
                  <a:pt x="490" y="112"/>
                  <a:pt x="488" y="163"/>
                </a:cubicBezTo>
                <a:cubicBezTo>
                  <a:pt x="486" y="214"/>
                  <a:pt x="473" y="287"/>
                  <a:pt x="422" y="331"/>
                </a:cubicBezTo>
                <a:cubicBezTo>
                  <a:pt x="371" y="375"/>
                  <a:pt x="245" y="397"/>
                  <a:pt x="182" y="427"/>
                </a:cubicBezTo>
                <a:cubicBezTo>
                  <a:pt x="119" y="457"/>
                  <a:pt x="73" y="476"/>
                  <a:pt x="44" y="511"/>
                </a:cubicBezTo>
                <a:cubicBezTo>
                  <a:pt x="15" y="546"/>
                  <a:pt x="0" y="597"/>
                  <a:pt x="8" y="637"/>
                </a:cubicBezTo>
                <a:cubicBezTo>
                  <a:pt x="16" y="677"/>
                  <a:pt x="46" y="728"/>
                  <a:pt x="92" y="751"/>
                </a:cubicBezTo>
                <a:cubicBezTo>
                  <a:pt x="138" y="774"/>
                  <a:pt x="244" y="769"/>
                  <a:pt x="284" y="773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r>
              <a:rPr lang="en-US" altLang="cs-CZ" sz="3600" b="1"/>
              <a:t>Problem with delete</a:t>
            </a:r>
            <a:endParaRPr lang="cs-CZ" altLang="cs-CZ" sz="36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96975"/>
            <a:ext cx="7772400" cy="576263"/>
          </a:xfrm>
        </p:spPr>
        <p:txBody>
          <a:bodyPr/>
          <a:lstStyle/>
          <a:p>
            <a:r>
              <a:rPr lang="en-US" altLang="cs-CZ"/>
              <a:t>we must find previous item sequentially</a:t>
            </a:r>
            <a:endParaRPr lang="cs-CZ" altLang="cs-CZ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291147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752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9813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5" name="Oval 7"/>
          <p:cNvSpPr>
            <a:spLocks noChangeAspect="1" noChangeArrowheads="1"/>
          </p:cNvSpPr>
          <p:nvPr/>
        </p:nvSpPr>
        <p:spPr bwMode="auto">
          <a:xfrm>
            <a:off x="29051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95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606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352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5815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0" name="Oval 12"/>
          <p:cNvSpPr>
            <a:spLocks noChangeAspect="1" noChangeArrowheads="1"/>
          </p:cNvSpPr>
          <p:nvPr/>
        </p:nvSpPr>
        <p:spPr bwMode="auto">
          <a:xfrm>
            <a:off x="45053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8957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924300" y="34972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9531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4959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61013" y="3454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953125" y="345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152525" y="3454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381125" y="375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9" name="Oval 21"/>
          <p:cNvSpPr>
            <a:spLocks noChangeAspect="1" noChangeArrowheads="1"/>
          </p:cNvSpPr>
          <p:nvPr/>
        </p:nvSpPr>
        <p:spPr bwMode="auto">
          <a:xfrm>
            <a:off x="1304925" y="369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645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276975" y="2638425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7432" name="Oval 24"/>
          <p:cNvSpPr>
            <a:spLocks noChangeAspect="1" noChangeArrowheads="1"/>
          </p:cNvSpPr>
          <p:nvPr/>
        </p:nvSpPr>
        <p:spPr bwMode="auto">
          <a:xfrm>
            <a:off x="5813425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886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7434" name="Rectangle 34"/>
          <p:cNvSpPr>
            <a:spLocks noChangeArrowheads="1"/>
          </p:cNvSpPr>
          <p:nvPr/>
        </p:nvSpPr>
        <p:spPr bwMode="auto">
          <a:xfrm>
            <a:off x="3994150" y="2565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5" name="Text Box 35"/>
          <p:cNvSpPr txBox="1">
            <a:spLocks noChangeArrowheads="1"/>
          </p:cNvSpPr>
          <p:nvPr/>
        </p:nvSpPr>
        <p:spPr bwMode="auto">
          <a:xfrm>
            <a:off x="4427538" y="263842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</a:p>
        </p:txBody>
      </p:sp>
      <p:sp>
        <p:nvSpPr>
          <p:cNvPr id="17436" name="Oval 36"/>
          <p:cNvSpPr>
            <a:spLocks noChangeAspect="1" noChangeArrowheads="1"/>
          </p:cNvSpPr>
          <p:nvPr/>
        </p:nvSpPr>
        <p:spPr bwMode="auto">
          <a:xfrm>
            <a:off x="4140200" y="27813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7437" name="Line 37"/>
          <p:cNvSpPr>
            <a:spLocks noChangeShapeType="1"/>
          </p:cNvSpPr>
          <p:nvPr/>
        </p:nvSpPr>
        <p:spPr bwMode="auto">
          <a:xfrm>
            <a:off x="4235450" y="2854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935038"/>
          </a:xfrm>
        </p:spPr>
        <p:txBody>
          <a:bodyPr/>
          <a:lstStyle/>
          <a:p>
            <a:r>
              <a:rPr lang="en-US" altLang="cs-CZ" sz="3600" b="1"/>
              <a:t>Double linked list</a:t>
            </a:r>
            <a:endParaRPr lang="cs-CZ" altLang="cs-CZ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1125537"/>
          </a:xfrm>
        </p:spPr>
        <p:txBody>
          <a:bodyPr/>
          <a:lstStyle/>
          <a:p>
            <a:r>
              <a:rPr lang="en-US" altLang="cs-CZ"/>
              <a:t>the items contain pointers to the previous and next element</a:t>
            </a:r>
            <a:endParaRPr lang="cs-CZ" altLang="cs-CZ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58913" y="3500438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6540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794000" y="5516563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39" name="Oval 7"/>
          <p:cNvSpPr>
            <a:spLocks noChangeAspect="1" noChangeArrowheads="1"/>
          </p:cNvSpPr>
          <p:nvPr/>
        </p:nvSpPr>
        <p:spPr bwMode="auto">
          <a:xfrm>
            <a:off x="2717800" y="54451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10820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173288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5894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818063" y="5516563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44" name="Oval 12"/>
          <p:cNvSpPr>
            <a:spLocks noChangeAspect="1" noChangeArrowheads="1"/>
          </p:cNvSpPr>
          <p:nvPr/>
        </p:nvSpPr>
        <p:spPr bwMode="auto">
          <a:xfrm>
            <a:off x="4741863" y="54451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1322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106863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63575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178550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243638" y="53006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6635750" y="53006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8451" name="Rectangle 22"/>
          <p:cNvSpPr>
            <a:spLocks noChangeArrowheads="1"/>
          </p:cNvSpPr>
          <p:nvPr/>
        </p:nvSpPr>
        <p:spPr bwMode="auto">
          <a:xfrm>
            <a:off x="6156325" y="4411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52" name="Text Box 23"/>
          <p:cNvSpPr txBox="1">
            <a:spLocks noChangeArrowheads="1"/>
          </p:cNvSpPr>
          <p:nvPr/>
        </p:nvSpPr>
        <p:spPr bwMode="auto">
          <a:xfrm>
            <a:off x="5795963" y="3500438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8453" name="Oval 24"/>
          <p:cNvSpPr>
            <a:spLocks noChangeAspect="1" noChangeArrowheads="1"/>
          </p:cNvSpPr>
          <p:nvPr/>
        </p:nvSpPr>
        <p:spPr bwMode="auto">
          <a:xfrm>
            <a:off x="6324600" y="46275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54" name="Line 25"/>
          <p:cNvSpPr>
            <a:spLocks noChangeShapeType="1"/>
          </p:cNvSpPr>
          <p:nvPr/>
        </p:nvSpPr>
        <p:spPr bwMode="auto">
          <a:xfrm>
            <a:off x="6397625" y="47005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455" name="Rectangle 26"/>
          <p:cNvSpPr>
            <a:spLocks noChangeArrowheads="1"/>
          </p:cNvSpPr>
          <p:nvPr/>
        </p:nvSpPr>
        <p:spPr bwMode="auto">
          <a:xfrm>
            <a:off x="3675063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5724525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57" name="Line 28"/>
          <p:cNvSpPr>
            <a:spLocks noChangeShapeType="1"/>
          </p:cNvSpPr>
          <p:nvPr/>
        </p:nvSpPr>
        <p:spPr bwMode="auto">
          <a:xfrm>
            <a:off x="5076825" y="5732463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8458" name="Oval 29"/>
          <p:cNvSpPr>
            <a:spLocks noChangeAspect="1" noChangeArrowheads="1"/>
          </p:cNvSpPr>
          <p:nvPr/>
        </p:nvSpPr>
        <p:spPr bwMode="auto">
          <a:xfrm>
            <a:off x="5940425" y="56610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59" name="Line 30"/>
          <p:cNvSpPr>
            <a:spLocks noChangeShapeType="1"/>
          </p:cNvSpPr>
          <p:nvPr/>
        </p:nvSpPr>
        <p:spPr bwMode="auto">
          <a:xfrm>
            <a:off x="2989263" y="5732463"/>
            <a:ext cx="93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8460" name="Oval 31"/>
          <p:cNvSpPr>
            <a:spLocks noChangeAspect="1" noChangeArrowheads="1"/>
          </p:cNvSpPr>
          <p:nvPr/>
        </p:nvSpPr>
        <p:spPr bwMode="auto">
          <a:xfrm>
            <a:off x="3852863" y="56610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2124075" y="44370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62" name="Oval 33"/>
          <p:cNvSpPr>
            <a:spLocks noChangeAspect="1" noChangeArrowheads="1"/>
          </p:cNvSpPr>
          <p:nvPr/>
        </p:nvSpPr>
        <p:spPr bwMode="auto">
          <a:xfrm>
            <a:off x="2292350" y="46529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63" name="Line 34"/>
          <p:cNvSpPr>
            <a:spLocks noChangeShapeType="1"/>
          </p:cNvSpPr>
          <p:nvPr/>
        </p:nvSpPr>
        <p:spPr bwMode="auto">
          <a:xfrm>
            <a:off x="2365375" y="47259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1666875" y="5300663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65" name="Line 36"/>
          <p:cNvSpPr>
            <a:spLocks noChangeShapeType="1"/>
          </p:cNvSpPr>
          <p:nvPr/>
        </p:nvSpPr>
        <p:spPr bwMode="auto">
          <a:xfrm flipH="1">
            <a:off x="1666875" y="5300663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altLang="cs-CZ" sz="3600" b="1"/>
              <a:t>Example of linked list</a:t>
            </a:r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486400"/>
          </a:xfrm>
        </p:spPr>
        <p:txBody>
          <a:bodyPr/>
          <a:lstStyle/>
          <a:p>
            <a:r>
              <a:rPr lang="en-US" altLang="cs-CZ"/>
              <a:t>implementation of the list of phone numbers</a:t>
            </a:r>
          </a:p>
          <a:p>
            <a:pPr lvl="1"/>
            <a:r>
              <a:rPr lang="en-US" altLang="cs-CZ"/>
              <a:t>linked list is not so suitable for this purpose (non effective search) but illustrative </a:t>
            </a: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b="1"/>
              <a:t>Queue (FIFO)</a:t>
            </a:r>
            <a:endParaRPr lang="cs-CZ" alt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FIFO</a:t>
            </a:r>
          </a:p>
          <a:p>
            <a:pPr lvl="1"/>
            <a:r>
              <a:rPr lang="cs-CZ" altLang="cs-CZ"/>
              <a:t>First In - First Out</a:t>
            </a:r>
          </a:p>
          <a:p>
            <a:r>
              <a:rPr lang="en-US" altLang="cs-CZ"/>
              <a:t>elements are got in the same order as inserted </a:t>
            </a: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altLang="cs-CZ"/>
              <a:t>Abstract data types (ADT)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7663"/>
            <a:ext cx="7772400" cy="4979987"/>
          </a:xfrm>
        </p:spPr>
        <p:txBody>
          <a:bodyPr/>
          <a:lstStyle/>
          <a:p>
            <a:r>
              <a:rPr lang="en-US" altLang="cs-CZ"/>
              <a:t>Abstract data type</a:t>
            </a:r>
          </a:p>
          <a:p>
            <a:pPr lvl="1"/>
            <a:r>
              <a:rPr lang="en-US" altLang="cs-CZ"/>
              <a:t>some internal data structure + high level operations over the ADT over the structure</a:t>
            </a:r>
            <a:endParaRPr lang="cs-CZ" altLang="cs-CZ"/>
          </a:p>
          <a:p>
            <a:pPr lvl="1"/>
            <a:r>
              <a:rPr lang="en-US" altLang="cs-CZ"/>
              <a:t>the user is not interested in internal implementation</a:t>
            </a:r>
          </a:p>
          <a:p>
            <a:r>
              <a:rPr lang="en-US" altLang="cs-CZ"/>
              <a:t>they are often </a:t>
            </a:r>
            <a:r>
              <a:rPr lang="en-US" altLang="cs-CZ" i="1"/>
              <a:t>dynamic</a:t>
            </a:r>
            <a:r>
              <a:rPr lang="en-US" altLang="cs-CZ"/>
              <a:t> </a:t>
            </a:r>
          </a:p>
          <a:p>
            <a:pPr lvl="1"/>
            <a:r>
              <a:rPr lang="en-US" altLang="cs-CZ"/>
              <a:t>the size (count of elements) is changed dynamically</a:t>
            </a:r>
          </a:p>
          <a:p>
            <a:pPr lvl="2"/>
            <a:r>
              <a:rPr lang="en-US" altLang="cs-CZ"/>
              <a:t>operations insert element, get element, is_empty,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3600" i="1"/>
              <a:t>Possible implementations</a:t>
            </a:r>
            <a:endParaRPr lang="en-US" altLang="cs-CZ" sz="3600"/>
          </a:p>
          <a:p>
            <a:r>
              <a:rPr lang="en-US" altLang="cs-CZ"/>
              <a:t>linked list</a:t>
            </a:r>
          </a:p>
          <a:p>
            <a:pPr lvl="1"/>
            <a:r>
              <a:rPr lang="en-US" altLang="cs-CZ"/>
              <a:t>„infinity“ size of the fifo (limited only by the size of computer memory)</a:t>
            </a:r>
          </a:p>
          <a:p>
            <a:pPr lvl="1"/>
            <a:r>
              <a:rPr lang="en-US" altLang="cs-CZ"/>
              <a:t>insert into queue = insert to the end of list</a:t>
            </a:r>
          </a:p>
          <a:p>
            <a:pPr lvl="1"/>
            <a:r>
              <a:rPr lang="en-US" altLang="cs-CZ"/>
              <a:t>get element = get from the head</a:t>
            </a:r>
          </a:p>
          <a:p>
            <a:r>
              <a:rPr lang="en-US" altLang="cs-CZ"/>
              <a:t>array</a:t>
            </a:r>
          </a:p>
          <a:p>
            <a:pPr lvl="1"/>
            <a:r>
              <a:rPr lang="en-US" altLang="cs-CZ"/>
              <a:t>queue with the limited size</a:t>
            </a:r>
          </a:p>
          <a:p>
            <a:pPr lvl="1"/>
            <a:r>
              <a:rPr lang="en-US" altLang="cs-CZ"/>
              <a:t>implemented as </a:t>
            </a:r>
            <a:r>
              <a:rPr lang="en-US" altLang="cs-CZ" b="1">
                <a:solidFill>
                  <a:srgbClr val="FF3300"/>
                </a:solidFill>
              </a:rPr>
              <a:t>cyclic queue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cs-CZ" sz="3600" b="1"/>
              <a:t>Implementation with linked list</a:t>
            </a:r>
            <a:endParaRPr lang="en-US" altLang="cs-CZ" sz="3600"/>
          </a:p>
          <a:p>
            <a:endParaRPr lang="en-US" altLang="cs-CZ"/>
          </a:p>
          <a:p>
            <a:r>
              <a:rPr lang="en-US" altLang="cs-CZ"/>
              <a:t>FIFO is represented by pointers to the head and to the last element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typedef struct </a:t>
            </a:r>
            <a:r>
              <a:rPr lang="cs-CZ" altLang="cs-CZ" sz="2800">
                <a:latin typeface="Courier New" panose="02070309020205020404" pitchFamily="49" charset="0"/>
              </a:rPr>
              <a:t>TElement </a:t>
            </a:r>
            <a:r>
              <a:rPr lang="en-US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</a:t>
            </a:r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x;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TElement *next;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 TElement;</a:t>
            </a: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typedef struct </a:t>
            </a:r>
            <a:r>
              <a:rPr lang="en-US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</a:t>
            </a:r>
            <a:r>
              <a:rPr lang="cs-CZ" altLang="cs-CZ" sz="2800">
                <a:latin typeface="Courier New" panose="02070309020205020404" pitchFamily="49" charset="0"/>
              </a:rPr>
              <a:t>TElement *</a:t>
            </a:r>
            <a:r>
              <a:rPr lang="en-US" altLang="cs-CZ" sz="2800">
                <a:latin typeface="Courier New" panose="02070309020205020404" pitchFamily="49" charset="0"/>
              </a:rPr>
              <a:t>head</a:t>
            </a:r>
            <a:r>
              <a:rPr lang="cs-CZ" altLang="cs-CZ" sz="2800">
                <a:latin typeface="Courier New" panose="02070309020205020404" pitchFamily="49" charset="0"/>
              </a:rPr>
              <a:t>;</a:t>
            </a: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TElement *end;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 TFIFO;</a:t>
            </a:r>
            <a:endParaRPr lang="cs-CZ" altLang="cs-CZ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4579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4580" name="Text Box 31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5603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5604" name="Text Box 31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  <p:sp>
        <p:nvSpPr>
          <p:cNvPr id="25605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624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6632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6633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6627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8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6629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6630" name="Line 30"/>
          <p:cNvSpPr>
            <a:spLocks noChangeShapeType="1"/>
          </p:cNvSpPr>
          <p:nvPr/>
        </p:nvSpPr>
        <p:spPr bwMode="auto">
          <a:xfrm flipV="1">
            <a:off x="161925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31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624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7657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7658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7651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2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7653" name="Text Box 29"/>
          <p:cNvSpPr txBox="1">
            <a:spLocks noChangeArrowheads="1"/>
          </p:cNvSpPr>
          <p:nvPr/>
        </p:nvSpPr>
        <p:spPr bwMode="auto">
          <a:xfrm>
            <a:off x="1143000" y="2970213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7654" name="Line 30"/>
          <p:cNvSpPr>
            <a:spLocks noChangeShapeType="1"/>
          </p:cNvSpPr>
          <p:nvPr/>
        </p:nvSpPr>
        <p:spPr bwMode="auto">
          <a:xfrm flipV="1">
            <a:off x="161925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5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7656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8686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8687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8675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8684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8685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8676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7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8678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Line 21"/>
          <p:cNvSpPr>
            <a:spLocks noChangeShapeType="1"/>
          </p:cNvSpPr>
          <p:nvPr/>
        </p:nvSpPr>
        <p:spPr bwMode="auto">
          <a:xfrm flipV="1">
            <a:off x="31242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80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8681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963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8682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963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8683" name="Text Box 34"/>
          <p:cNvSpPr txBox="1">
            <a:spLocks noChangeArrowheads="1"/>
          </p:cNvSpPr>
          <p:nvPr/>
        </p:nvSpPr>
        <p:spPr bwMode="auto">
          <a:xfrm>
            <a:off x="2555875" y="2981325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29711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29699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29709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29710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9700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1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9702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3" name="Line 21"/>
          <p:cNvSpPr>
            <a:spLocks noChangeShapeType="1"/>
          </p:cNvSpPr>
          <p:nvPr/>
        </p:nvSpPr>
        <p:spPr bwMode="auto">
          <a:xfrm flipV="1">
            <a:off x="31242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4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29705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9706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29707" name="Text Box 34"/>
          <p:cNvSpPr txBox="1">
            <a:spLocks noChangeArrowheads="1"/>
          </p:cNvSpPr>
          <p:nvPr/>
        </p:nvSpPr>
        <p:spPr bwMode="auto">
          <a:xfrm>
            <a:off x="2555875" y="2981325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9708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730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30740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30741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0723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0738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0739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0736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0737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0725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6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27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28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0729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30731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2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3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730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0734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35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78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altLang="cs-CZ"/>
              <a:t>Abstract data types (ADT)</a:t>
            </a:r>
          </a:p>
        </p:txBody>
      </p:sp>
      <p:sp>
        <p:nvSpPr>
          <p:cNvPr id="4099" name="Ovál 2"/>
          <p:cNvSpPr>
            <a:spLocks noChangeArrowheads="1"/>
          </p:cNvSpPr>
          <p:nvPr/>
        </p:nvSpPr>
        <p:spPr bwMode="auto">
          <a:xfrm>
            <a:off x="3059113" y="2565400"/>
            <a:ext cx="3168650" cy="15843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3600"/>
              <a:t>ADT</a:t>
            </a:r>
            <a:endParaRPr lang="cs-CZ" altLang="cs-CZ" sz="3600"/>
          </a:p>
        </p:txBody>
      </p:sp>
      <p:cxnSp>
        <p:nvCxnSpPr>
          <p:cNvPr id="4100" name="Přímá spojnice se šipkou 4"/>
          <p:cNvCxnSpPr>
            <a:cxnSpLocks noChangeShapeType="1"/>
          </p:cNvCxnSpPr>
          <p:nvPr/>
        </p:nvCxnSpPr>
        <p:spPr bwMode="auto">
          <a:xfrm>
            <a:off x="1908175" y="2205038"/>
            <a:ext cx="1295400" cy="7921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1" name="TextovéPole 5"/>
          <p:cNvSpPr txBox="1">
            <a:spLocks noChangeArrowheads="1"/>
          </p:cNvSpPr>
          <p:nvPr/>
        </p:nvSpPr>
        <p:spPr bwMode="auto">
          <a:xfrm>
            <a:off x="2085975" y="1843088"/>
            <a:ext cx="938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/>
              <a:t>insert</a:t>
            </a:r>
            <a:endParaRPr lang="cs-CZ" altLang="cs-CZ" sz="2400"/>
          </a:p>
        </p:txBody>
      </p:sp>
      <p:cxnSp>
        <p:nvCxnSpPr>
          <p:cNvPr id="4102" name="Přímá spojnice se šipkou 8"/>
          <p:cNvCxnSpPr>
            <a:cxnSpLocks noChangeShapeType="1"/>
          </p:cNvCxnSpPr>
          <p:nvPr/>
        </p:nvCxnSpPr>
        <p:spPr bwMode="auto">
          <a:xfrm flipV="1">
            <a:off x="6156325" y="2205038"/>
            <a:ext cx="1295400" cy="8890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3" name="TextovéPole 10"/>
          <p:cNvSpPr txBox="1">
            <a:spLocks noChangeArrowheads="1"/>
          </p:cNvSpPr>
          <p:nvPr/>
        </p:nvSpPr>
        <p:spPr bwMode="auto">
          <a:xfrm>
            <a:off x="6497638" y="1843088"/>
            <a:ext cx="61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/>
              <a:t>get</a:t>
            </a:r>
            <a:endParaRPr lang="cs-CZ" altLang="cs-CZ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31764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31765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1747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1762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1763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1748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1760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1761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1749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0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1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1752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1753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4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31755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6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7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17303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1758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9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78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9"/>
          <p:cNvGrpSpPr>
            <a:grpSpLocks/>
          </p:cNvGrpSpPr>
          <p:nvPr/>
        </p:nvGrpSpPr>
        <p:grpSpPr bwMode="auto">
          <a:xfrm>
            <a:off x="381000" y="990600"/>
            <a:ext cx="1524000" cy="914400"/>
            <a:chOff x="768" y="624"/>
            <a:chExt cx="960" cy="576"/>
          </a:xfrm>
        </p:grpSpPr>
        <p:sp>
          <p:nvSpPr>
            <p:cNvPr id="32789" name="Rectangle 5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3</a:t>
              </a:r>
              <a:endParaRPr lang="cs-CZ" altLang="cs-CZ" sz="2400"/>
            </a:p>
          </p:txBody>
        </p:sp>
        <p:sp>
          <p:nvSpPr>
            <p:cNvPr id="32790" name="Rectangle 7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2771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2787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2788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2772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2773" name="Line 16"/>
          <p:cNvSpPr>
            <a:spLocks noChangeShapeType="1"/>
          </p:cNvSpPr>
          <p:nvPr/>
        </p:nvSpPr>
        <p:spPr bwMode="auto">
          <a:xfrm>
            <a:off x="1600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4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Oval 18"/>
          <p:cNvSpPr>
            <a:spLocks noChangeAspect="1" noChangeArrowheads="1"/>
          </p:cNvSpPr>
          <p:nvPr/>
        </p:nvSpPr>
        <p:spPr bwMode="auto">
          <a:xfrm>
            <a:off x="1524000" y="13795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2776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2777" name="Line 20"/>
          <p:cNvSpPr>
            <a:spLocks noChangeShapeType="1"/>
          </p:cNvSpPr>
          <p:nvPr/>
        </p:nvSpPr>
        <p:spPr bwMode="auto">
          <a:xfrm flipV="1">
            <a:off x="685800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78" name="Text Box 27"/>
          <p:cNvSpPr txBox="1">
            <a:spLocks noChangeArrowheads="1"/>
          </p:cNvSpPr>
          <p:nvPr/>
        </p:nvSpPr>
        <p:spPr bwMode="auto">
          <a:xfrm>
            <a:off x="292100" y="2970213"/>
            <a:ext cx="985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32779" name="Text Box 32"/>
          <p:cNvSpPr txBox="1">
            <a:spLocks noChangeArrowheads="1"/>
          </p:cNvSpPr>
          <p:nvPr/>
        </p:nvSpPr>
        <p:spPr bwMode="auto">
          <a:xfrm>
            <a:off x="304800" y="4149725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insert(3)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80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81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2019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2782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78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32784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7923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800">
                <a:solidFill>
                  <a:srgbClr val="FF3300"/>
                </a:solidFill>
              </a:rPr>
              <a:t>get</a:t>
            </a:r>
            <a:r>
              <a:rPr lang="cs-CZ" altLang="cs-CZ" sz="2800">
                <a:solidFill>
                  <a:srgbClr val="FF3300"/>
                </a:solidFill>
              </a:rPr>
              <a:t>()</a:t>
            </a:r>
            <a:r>
              <a:rPr lang="cs-CZ" altLang="cs-CZ" sz="2800"/>
              <a:t> – </a:t>
            </a:r>
            <a:r>
              <a:rPr lang="en-US" altLang="cs-CZ" sz="2800"/>
              <a:t>returns element from the head </a:t>
            </a:r>
            <a:r>
              <a:rPr lang="cs-CZ" altLang="cs-CZ" sz="2800"/>
              <a:t>– </a:t>
            </a:r>
            <a:r>
              <a:rPr lang="en-US" altLang="cs-CZ" sz="2800"/>
              <a:t>value </a:t>
            </a:r>
            <a:r>
              <a:rPr lang="cs-CZ" altLang="cs-CZ" sz="2800"/>
              <a:t>3</a:t>
            </a:r>
            <a:endParaRPr lang="cs-CZ" altLang="cs-CZ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3795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3796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7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3798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985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33800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1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78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33802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3803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2019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3804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7923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800">
                <a:solidFill>
                  <a:srgbClr val="FF3300"/>
                </a:solidFill>
              </a:rPr>
              <a:t>get</a:t>
            </a:r>
            <a:r>
              <a:rPr lang="cs-CZ" altLang="cs-CZ" sz="2800">
                <a:solidFill>
                  <a:srgbClr val="FF3300"/>
                </a:solidFill>
              </a:rPr>
              <a:t>()</a:t>
            </a:r>
            <a:r>
              <a:rPr lang="cs-CZ" altLang="cs-CZ" sz="2800"/>
              <a:t> – </a:t>
            </a:r>
            <a:r>
              <a:rPr lang="en-US" altLang="cs-CZ" sz="2800"/>
              <a:t>returns element from the head </a:t>
            </a:r>
            <a:r>
              <a:rPr lang="cs-CZ" altLang="cs-CZ" sz="2800"/>
              <a:t>– </a:t>
            </a:r>
            <a:r>
              <a:rPr lang="en-US" altLang="cs-CZ" sz="2800"/>
              <a:t>value </a:t>
            </a:r>
            <a:r>
              <a:rPr lang="cs-CZ" altLang="cs-CZ" sz="2800"/>
              <a:t>3</a:t>
            </a:r>
            <a:endParaRPr lang="cs-CZ" altLang="cs-CZ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4832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4833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4819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4820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1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4822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3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985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sp>
        <p:nvSpPr>
          <p:cNvPr id="34824" name="Line 36"/>
          <p:cNvSpPr>
            <a:spLocks noChangeShapeType="1"/>
          </p:cNvSpPr>
          <p:nvPr/>
        </p:nvSpPr>
        <p:spPr bwMode="auto">
          <a:xfrm flipV="1">
            <a:off x="5380038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5" name="Text Box 37"/>
          <p:cNvSpPr txBox="1">
            <a:spLocks noChangeArrowheads="1"/>
          </p:cNvSpPr>
          <p:nvPr/>
        </p:nvSpPr>
        <p:spPr bwMode="auto">
          <a:xfrm>
            <a:off x="4859338" y="2995613"/>
            <a:ext cx="7858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320675" y="6092825"/>
            <a:ext cx="2306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insert(8)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4827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4828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2019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4829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7923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800">
                <a:solidFill>
                  <a:srgbClr val="FF3300"/>
                </a:solidFill>
              </a:rPr>
              <a:t>get</a:t>
            </a:r>
            <a:r>
              <a:rPr lang="cs-CZ" altLang="cs-CZ" sz="2800">
                <a:solidFill>
                  <a:srgbClr val="FF3300"/>
                </a:solidFill>
              </a:rPr>
              <a:t>()</a:t>
            </a:r>
            <a:r>
              <a:rPr lang="cs-CZ" altLang="cs-CZ" sz="2800"/>
              <a:t> – </a:t>
            </a:r>
            <a:r>
              <a:rPr lang="en-US" altLang="cs-CZ" sz="2800"/>
              <a:t>returns element from the head </a:t>
            </a:r>
            <a:r>
              <a:rPr lang="cs-CZ" altLang="cs-CZ" sz="2800"/>
              <a:t>– </a:t>
            </a:r>
            <a:r>
              <a:rPr lang="en-US" altLang="cs-CZ" sz="2800"/>
              <a:t>value </a:t>
            </a:r>
            <a:r>
              <a:rPr lang="cs-CZ" altLang="cs-CZ" sz="2800"/>
              <a:t>3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0"/>
          <p:cNvGrpSpPr>
            <a:grpSpLocks/>
          </p:cNvGrpSpPr>
          <p:nvPr/>
        </p:nvGrpSpPr>
        <p:grpSpPr bwMode="auto">
          <a:xfrm>
            <a:off x="2667000" y="990600"/>
            <a:ext cx="1524000" cy="914400"/>
            <a:chOff x="768" y="624"/>
            <a:chExt cx="960" cy="576"/>
          </a:xfrm>
        </p:grpSpPr>
        <p:sp>
          <p:nvSpPr>
            <p:cNvPr id="35863" name="Rectangle 11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5</a:t>
              </a:r>
              <a:endParaRPr lang="cs-CZ" altLang="cs-CZ" sz="2400"/>
            </a:p>
          </p:txBody>
        </p:sp>
        <p:sp>
          <p:nvSpPr>
            <p:cNvPr id="35864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35843" name="Group 13"/>
          <p:cNvGrpSpPr>
            <a:grpSpLocks/>
          </p:cNvGrpSpPr>
          <p:nvPr/>
        </p:nvGrpSpPr>
        <p:grpSpPr bwMode="auto">
          <a:xfrm>
            <a:off x="4953000" y="990600"/>
            <a:ext cx="1524000" cy="914400"/>
            <a:chOff x="768" y="624"/>
            <a:chExt cx="960" cy="576"/>
          </a:xfrm>
        </p:grpSpPr>
        <p:sp>
          <p:nvSpPr>
            <p:cNvPr id="35861" name="Rectangle 14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10</a:t>
              </a:r>
              <a:endParaRPr lang="cs-CZ" altLang="cs-CZ" sz="2400"/>
            </a:p>
          </p:txBody>
        </p:sp>
        <p:sp>
          <p:nvSpPr>
            <p:cNvPr id="35862" name="Rectangle 15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5844" name="Line 17"/>
          <p:cNvSpPr>
            <a:spLocks noChangeShapeType="1"/>
          </p:cNvSpPr>
          <p:nvPr/>
        </p:nvSpPr>
        <p:spPr bwMode="auto">
          <a:xfrm>
            <a:off x="3886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5" name="Oval 19"/>
          <p:cNvSpPr>
            <a:spLocks noChangeAspect="1" noChangeArrowheads="1"/>
          </p:cNvSpPr>
          <p:nvPr/>
        </p:nvSpPr>
        <p:spPr bwMode="auto">
          <a:xfrm>
            <a:off x="3817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46" name="Line 20"/>
          <p:cNvSpPr>
            <a:spLocks noChangeShapeType="1"/>
          </p:cNvSpPr>
          <p:nvPr/>
        </p:nvSpPr>
        <p:spPr bwMode="auto">
          <a:xfrm flipV="1">
            <a:off x="30591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7" name="Text Box 27"/>
          <p:cNvSpPr txBox="1">
            <a:spLocks noChangeArrowheads="1"/>
          </p:cNvSpPr>
          <p:nvPr/>
        </p:nvSpPr>
        <p:spPr bwMode="auto">
          <a:xfrm>
            <a:off x="2627313" y="2970213"/>
            <a:ext cx="985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head</a:t>
            </a:r>
            <a:endParaRPr lang="cs-CZ" altLang="cs-CZ" sz="2400"/>
          </a:p>
        </p:txBody>
      </p:sp>
      <p:grpSp>
        <p:nvGrpSpPr>
          <p:cNvPr id="35850" name="Group 22"/>
          <p:cNvGrpSpPr>
            <a:grpSpLocks/>
          </p:cNvGrpSpPr>
          <p:nvPr/>
        </p:nvGrpSpPr>
        <p:grpSpPr bwMode="auto">
          <a:xfrm>
            <a:off x="7239000" y="990600"/>
            <a:ext cx="1524000" cy="914400"/>
            <a:chOff x="768" y="624"/>
            <a:chExt cx="960" cy="576"/>
          </a:xfrm>
        </p:grpSpPr>
        <p:sp>
          <p:nvSpPr>
            <p:cNvPr id="35859" name="Rectangle 23"/>
            <p:cNvSpPr>
              <a:spLocks noChangeArrowheads="1"/>
            </p:cNvSpPr>
            <p:nvPr/>
          </p:nvSpPr>
          <p:spPr bwMode="auto">
            <a:xfrm>
              <a:off x="768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8</a:t>
              </a:r>
              <a:endParaRPr lang="cs-CZ" altLang="cs-CZ" sz="2400"/>
            </a:p>
          </p:txBody>
        </p:sp>
        <p:sp>
          <p:nvSpPr>
            <p:cNvPr id="35860" name="Rectangle 24"/>
            <p:cNvSpPr>
              <a:spLocks noChangeArrowheads="1"/>
            </p:cNvSpPr>
            <p:nvPr/>
          </p:nvSpPr>
          <p:spPr bwMode="auto">
            <a:xfrm>
              <a:off x="1296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35851" name="Line 25"/>
          <p:cNvSpPr>
            <a:spLocks noChangeShapeType="1"/>
          </p:cNvSpPr>
          <p:nvPr/>
        </p:nvSpPr>
        <p:spPr bwMode="auto">
          <a:xfrm>
            <a:off x="61722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2" name="Oval 26"/>
          <p:cNvSpPr>
            <a:spLocks noChangeAspect="1" noChangeArrowheads="1"/>
          </p:cNvSpPr>
          <p:nvPr/>
        </p:nvSpPr>
        <p:spPr bwMode="auto">
          <a:xfrm>
            <a:off x="6103938" y="13716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35853" name="Line 41"/>
          <p:cNvSpPr>
            <a:spLocks noChangeShapeType="1"/>
          </p:cNvSpPr>
          <p:nvPr/>
        </p:nvSpPr>
        <p:spPr bwMode="auto">
          <a:xfrm flipV="1">
            <a:off x="7661275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54" name="Text Box 42"/>
          <p:cNvSpPr txBox="1">
            <a:spLocks noChangeArrowheads="1"/>
          </p:cNvSpPr>
          <p:nvPr/>
        </p:nvSpPr>
        <p:spPr bwMode="auto">
          <a:xfrm>
            <a:off x="7140575" y="2979738"/>
            <a:ext cx="785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/>
              <a:t>end</a:t>
            </a:r>
            <a:endParaRPr lang="cs-CZ" altLang="cs-CZ" sz="2400"/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20675" y="6092825"/>
            <a:ext cx="2306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insert(8)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5856" name="Text Box 33"/>
          <p:cNvSpPr txBox="1">
            <a:spLocks noChangeArrowheads="1"/>
          </p:cNvSpPr>
          <p:nvPr/>
        </p:nvSpPr>
        <p:spPr bwMode="auto">
          <a:xfrm>
            <a:off x="304800" y="4621213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insert(5)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5857" name="Text Box 35"/>
          <p:cNvSpPr txBox="1">
            <a:spLocks noChangeArrowheads="1"/>
          </p:cNvSpPr>
          <p:nvPr/>
        </p:nvSpPr>
        <p:spPr bwMode="auto">
          <a:xfrm>
            <a:off x="320675" y="5084763"/>
            <a:ext cx="2019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insert(10)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35858" name="Text Box 39"/>
          <p:cNvSpPr txBox="1">
            <a:spLocks noChangeArrowheads="1"/>
          </p:cNvSpPr>
          <p:nvPr/>
        </p:nvSpPr>
        <p:spPr bwMode="auto">
          <a:xfrm>
            <a:off x="320675" y="5573713"/>
            <a:ext cx="7923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cs-CZ" sz="2800">
                <a:solidFill>
                  <a:srgbClr val="FF3300"/>
                </a:solidFill>
              </a:rPr>
              <a:t>get</a:t>
            </a:r>
            <a:r>
              <a:rPr lang="cs-CZ" altLang="cs-CZ" sz="2800">
                <a:solidFill>
                  <a:srgbClr val="FF3300"/>
                </a:solidFill>
              </a:rPr>
              <a:t>()</a:t>
            </a:r>
            <a:r>
              <a:rPr lang="cs-CZ" altLang="cs-CZ" sz="2800"/>
              <a:t> – </a:t>
            </a:r>
            <a:r>
              <a:rPr lang="en-US" altLang="cs-CZ" sz="2800"/>
              <a:t>returns element from the head </a:t>
            </a:r>
            <a:r>
              <a:rPr lang="cs-CZ" altLang="cs-CZ" sz="2800"/>
              <a:t>– </a:t>
            </a:r>
            <a:r>
              <a:rPr lang="en-US" altLang="cs-CZ" sz="2800"/>
              <a:t>value </a:t>
            </a:r>
            <a:r>
              <a:rPr lang="cs-CZ" altLang="cs-CZ" sz="2800"/>
              <a:t>3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81000"/>
            <a:ext cx="7918450" cy="6019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cs-CZ" b="1"/>
              <a:t>Operation over FIFO</a:t>
            </a:r>
          </a:p>
          <a:p>
            <a:pPr>
              <a:buFontTx/>
              <a:buNone/>
            </a:pPr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init(TFIFO *f)</a:t>
            </a:r>
            <a:r>
              <a:rPr lang="en-US" altLang="cs-CZ"/>
              <a:t>,</a:t>
            </a:r>
          </a:p>
          <a:p>
            <a:pPr>
              <a:buFontTx/>
              <a:buNone/>
            </a:pPr>
            <a:r>
              <a:rPr lang="en-US" altLang="cs-CZ"/>
              <a:t>	eventually  </a:t>
            </a:r>
            <a:r>
              <a:rPr lang="en-US" altLang="cs-CZ" sz="2800">
                <a:latin typeface="Courier New" panose="02070309020205020404" pitchFamily="49" charset="0"/>
              </a:rPr>
              <a:t>TFIFO *init()</a:t>
            </a:r>
          </a:p>
          <a:p>
            <a:pPr lvl="1"/>
            <a:r>
              <a:rPr lang="en-US" altLang="cs-CZ"/>
              <a:t>initialization, creates empty FIFO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is_empty(TFIFO *f)</a:t>
            </a:r>
          </a:p>
          <a:p>
            <a:pPr lvl="1"/>
            <a:r>
              <a:rPr lang="en-US" altLang="cs-CZ"/>
              <a:t>return true if the FIFO is empty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insert(TFIFO *f, </a:t>
            </a:r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item)</a:t>
            </a:r>
          </a:p>
          <a:p>
            <a:pPr lvl="1"/>
            <a:r>
              <a:rPr lang="en-US" altLang="cs-CZ"/>
              <a:t>insert new item to the end of FIFO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get(TFIFO *f)</a:t>
            </a:r>
          </a:p>
          <a:p>
            <a:pPr lvl="1"/>
            <a:r>
              <a:rPr lang="en-US" altLang="cs-CZ"/>
              <a:t>returns item from the head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delete(TFIFO *f)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>
                <a:latin typeface="Courier New" panose="02070309020205020404" pitchFamily="49" charset="0"/>
              </a:rPr>
              <a:t>int</a:t>
            </a:r>
            <a:r>
              <a:rPr lang="cs-CZ" altLang="cs-CZ" sz="2400">
                <a:latin typeface="Courier New" panose="02070309020205020404" pitchFamily="49" charset="0"/>
              </a:rPr>
              <a:t> </a:t>
            </a:r>
            <a:r>
              <a:rPr lang="en-US" altLang="cs-CZ" sz="2400">
                <a:latin typeface="Courier New" panose="02070309020205020404" pitchFamily="49" charset="0"/>
              </a:rPr>
              <a:t>get</a:t>
            </a:r>
            <a:r>
              <a:rPr lang="cs-CZ" altLang="cs-CZ" sz="2400">
                <a:latin typeface="Courier New" panose="02070309020205020404" pitchFamily="49" charset="0"/>
              </a:rPr>
              <a:t>(TFIFO *f)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int</a:t>
            </a:r>
            <a:r>
              <a:rPr lang="en-US" altLang="cs-CZ" sz="2400">
                <a:latin typeface="Courier New" panose="02070309020205020404" pitchFamily="49" charset="0"/>
              </a:rPr>
              <a:t> item;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TElement *aux;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if</a:t>
            </a:r>
            <a:r>
              <a:rPr lang="en-US" altLang="cs-CZ" sz="2400">
                <a:latin typeface="Courier New" panose="02070309020205020404" pitchFamily="49" charset="0"/>
              </a:rPr>
              <a:t> (f-&gt;head == NULL) </a:t>
            </a:r>
            <a:r>
              <a:rPr lang="en-US" altLang="cs-CZ" sz="2400" b="1">
                <a:latin typeface="Courier New" panose="02070309020205020404" pitchFamily="49" charset="0"/>
              </a:rPr>
              <a:t>return </a:t>
            </a:r>
            <a:r>
              <a:rPr lang="en-US" altLang="cs-CZ" sz="2400">
                <a:latin typeface="Courier New" panose="02070309020205020404" pitchFamily="49" charset="0"/>
              </a:rPr>
              <a:t>-1;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item = f-&gt;head-&gt;x;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aux = f-&gt;head;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f-&gt;head = f-&gt;head-&gt;next;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free(aux);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  </a:t>
            </a:r>
            <a:r>
              <a:rPr lang="en-US" altLang="cs-CZ" sz="2400" b="1">
                <a:latin typeface="Courier New" panose="02070309020205020404" pitchFamily="49" charset="0"/>
              </a:rPr>
              <a:t>return</a:t>
            </a:r>
            <a:r>
              <a:rPr lang="en-US" altLang="cs-CZ" sz="2400">
                <a:latin typeface="Courier New" panose="02070309020205020404" pitchFamily="49" charset="0"/>
              </a:rPr>
              <a:t> item;</a:t>
            </a:r>
          </a:p>
          <a:p>
            <a:pPr>
              <a:buFontTx/>
              <a:buNone/>
            </a:pPr>
            <a:r>
              <a:rPr lang="en-US" altLang="cs-CZ" sz="2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r>
              <a:rPr lang="en-US" altLang="cs-CZ"/>
              <a:t>it is not good solution to return -1 if an attempt to get from empty queue is done</a:t>
            </a:r>
          </a:p>
          <a:p>
            <a:pPr lvl="1"/>
            <a:r>
              <a:rPr lang="en-US" altLang="cs-CZ"/>
              <a:t>it is not possible to distinguish if -1 is correct value or error number</a:t>
            </a:r>
          </a:p>
          <a:p>
            <a:pPr lvl="1"/>
            <a:r>
              <a:rPr lang="en-US" altLang="cs-CZ"/>
              <a:t>better: set up error variable</a:t>
            </a:r>
          </a:p>
          <a:p>
            <a:r>
              <a:rPr lang="en-US" altLang="cs-CZ"/>
              <a:t>solution: correctly use library functions</a:t>
            </a:r>
          </a:p>
          <a:p>
            <a:pPr lvl="1"/>
            <a:r>
              <a:rPr lang="en-US" altLang="cs-CZ"/>
              <a:t>test before getting if FIFO is not empty  </a:t>
            </a:r>
          </a:p>
          <a:p>
            <a:pPr lvl="1"/>
            <a:r>
              <a:rPr lang="en-US" altLang="cs-CZ"/>
              <a:t> </a:t>
            </a:r>
            <a:r>
              <a:rPr lang="en-US" altLang="cs-CZ" b="1">
                <a:latin typeface="Courier New" panose="02070309020205020404" pitchFamily="49" charset="0"/>
              </a:rPr>
              <a:t>while</a:t>
            </a:r>
            <a:r>
              <a:rPr lang="en-US" altLang="cs-CZ">
                <a:latin typeface="Courier New" panose="02070309020205020404" pitchFamily="49" charset="0"/>
              </a:rPr>
              <a:t> (!is_empty(&amp;f))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i="1"/>
              <a:t>Where to use FIFO?</a:t>
            </a:r>
            <a:r>
              <a:rPr lang="cs-CZ" altLang="cs-CZ" i="1"/>
              <a:t>:</a:t>
            </a:r>
          </a:p>
          <a:p>
            <a:r>
              <a:rPr lang="en-US" altLang="cs-CZ"/>
              <a:t>queue of events in discrete-event simulation system</a:t>
            </a:r>
            <a:endParaRPr lang="cs-CZ" altLang="cs-CZ"/>
          </a:p>
          <a:p>
            <a:pPr lvl="1"/>
            <a:r>
              <a:rPr lang="en-US" altLang="cs-CZ"/>
              <a:t>transportations</a:t>
            </a:r>
            <a:endParaRPr lang="cs-CZ" altLang="cs-CZ"/>
          </a:p>
          <a:p>
            <a:pPr lvl="1"/>
            <a:r>
              <a:rPr lang="en-US" altLang="cs-CZ"/>
              <a:t>networks</a:t>
            </a:r>
            <a:endParaRPr lang="cs-CZ" altLang="cs-CZ"/>
          </a:p>
          <a:p>
            <a:pPr lvl="1"/>
            <a:r>
              <a:rPr lang="en-US" altLang="cs-CZ"/>
              <a:t>digital systems</a:t>
            </a:r>
            <a:endParaRPr lang="cs-CZ" altLang="cs-CZ"/>
          </a:p>
          <a:p>
            <a:pPr lvl="1"/>
            <a:r>
              <a:rPr lang="en-US" altLang="cs-CZ"/>
              <a:t>queuing system</a:t>
            </a:r>
            <a:endParaRPr lang="cs-CZ" altLang="cs-CZ"/>
          </a:p>
          <a:p>
            <a:r>
              <a:rPr lang="en-US" altLang="cs-CZ"/>
              <a:t>breath first traversing graphs</a:t>
            </a:r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r>
              <a:rPr lang="cs-CZ" altLang="cs-CZ" sz="4000" b="1"/>
              <a:t>Stack</a:t>
            </a: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4163"/>
            <a:ext cx="7772400" cy="4970462"/>
          </a:xfrm>
        </p:spPr>
        <p:txBody>
          <a:bodyPr/>
          <a:lstStyle/>
          <a:p>
            <a:r>
              <a:rPr lang="en-US" altLang="cs-CZ"/>
              <a:t>LIFO</a:t>
            </a:r>
          </a:p>
          <a:p>
            <a:pPr lvl="1"/>
            <a:r>
              <a:rPr lang="en-US" altLang="cs-CZ"/>
              <a:t>Last In - First Out</a:t>
            </a:r>
          </a:p>
          <a:p>
            <a:r>
              <a:rPr lang="en-US" altLang="cs-CZ"/>
              <a:t>item inserted as last one (to the top) is got firstly </a:t>
            </a:r>
          </a:p>
          <a:p>
            <a:r>
              <a:rPr lang="en-US" altLang="cs-CZ"/>
              <a:t>operations:</a:t>
            </a:r>
          </a:p>
          <a:p>
            <a:pPr lvl="1"/>
            <a:r>
              <a:rPr lang="en-US" altLang="cs-CZ"/>
              <a:t> PUSH (insert new value to the top of the stack)</a:t>
            </a:r>
          </a:p>
          <a:p>
            <a:pPr lvl="1"/>
            <a:r>
              <a:rPr lang="en-US" altLang="cs-CZ"/>
              <a:t> POP (get value from the top of the stack)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ADT</a:t>
            </a:r>
            <a:endParaRPr lang="en-US" altLang="cs-CZ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543425"/>
          </a:xfrm>
        </p:spPr>
        <p:txBody>
          <a:bodyPr/>
          <a:lstStyle/>
          <a:p>
            <a:r>
              <a:rPr lang="en-US" altLang="cs-CZ"/>
              <a:t>linked list</a:t>
            </a:r>
            <a:endParaRPr lang="cs-CZ" altLang="cs-CZ"/>
          </a:p>
          <a:p>
            <a:r>
              <a:rPr lang="en-US" altLang="cs-CZ"/>
              <a:t>queue (FIFO)</a:t>
            </a:r>
            <a:endParaRPr lang="cs-CZ" altLang="cs-CZ"/>
          </a:p>
          <a:p>
            <a:r>
              <a:rPr lang="en-US" altLang="cs-CZ"/>
              <a:t>stack (LIFO)</a:t>
            </a:r>
            <a:endParaRPr lang="cs-CZ" altLang="cs-CZ"/>
          </a:p>
          <a:p>
            <a:r>
              <a:rPr lang="en-US" altLang="cs-CZ"/>
              <a:t>set</a:t>
            </a:r>
            <a:endParaRPr lang="cs-CZ" altLang="cs-CZ"/>
          </a:p>
          <a:p>
            <a:r>
              <a:rPr lang="en-US" altLang="cs-CZ"/>
              <a:t>tree</a:t>
            </a:r>
          </a:p>
          <a:p>
            <a:r>
              <a:rPr lang="en-US" altLang="cs-CZ"/>
              <a:t>map</a:t>
            </a:r>
            <a:endParaRPr lang="cs-CZ" altLang="cs-CZ"/>
          </a:p>
          <a:p>
            <a:r>
              <a:rPr lang="cs-CZ" altLang="cs-CZ"/>
              <a:t>graph</a:t>
            </a:r>
            <a:endParaRPr lang="en-US" altLang="cs-CZ"/>
          </a:p>
          <a:p>
            <a:r>
              <a:rPr lang="en-US" altLang="cs-CZ"/>
              <a:t>etc.</a:t>
            </a:r>
            <a:endParaRPr lang="cs-CZ" alt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15"/>
          <p:cNvGrpSpPr>
            <a:grpSpLocks/>
          </p:cNvGrpSpPr>
          <p:nvPr/>
        </p:nvGrpSpPr>
        <p:grpSpPr bwMode="auto">
          <a:xfrm>
            <a:off x="2484438" y="3500438"/>
            <a:ext cx="5360987" cy="2209800"/>
            <a:chOff x="1728" y="2592"/>
            <a:chExt cx="3377" cy="1392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1776" y="3840"/>
              <a:ext cx="259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 flipH="1">
              <a:off x="3072" y="2592"/>
              <a:ext cx="48" cy="1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544" y="3648"/>
              <a:ext cx="1152" cy="19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544" y="3456"/>
              <a:ext cx="1152" cy="19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2544" y="3264"/>
              <a:ext cx="1152" cy="192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3600" y="2640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/>
                <a:t>PUSH</a:t>
              </a:r>
            </a:p>
          </p:txBody>
        </p:sp>
        <p:sp>
          <p:nvSpPr>
            <p:cNvPr id="41994" name="Arc 10"/>
            <p:cNvSpPr>
              <a:spLocks/>
            </p:cNvSpPr>
            <p:nvPr/>
          </p:nvSpPr>
          <p:spPr bwMode="auto">
            <a:xfrm flipH="1">
              <a:off x="3216" y="2784"/>
              <a:ext cx="383" cy="384"/>
            </a:xfrm>
            <a:custGeom>
              <a:avLst/>
              <a:gdLst>
                <a:gd name="T0" fmla="*/ 0 w 21531"/>
                <a:gd name="T1" fmla="*/ 0 h 21600"/>
                <a:gd name="T2" fmla="*/ 0 w 21531"/>
                <a:gd name="T3" fmla="*/ 0 h 21600"/>
                <a:gd name="T4" fmla="*/ 0 w 2153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31" h="21600" fill="none" extrusionOk="0">
                  <a:moveTo>
                    <a:pt x="-1" y="0"/>
                  </a:moveTo>
                  <a:cubicBezTo>
                    <a:pt x="11261" y="0"/>
                    <a:pt x="20632" y="8651"/>
                    <a:pt x="21531" y="19876"/>
                  </a:cubicBezTo>
                </a:path>
                <a:path w="21531" h="21600" stroke="0" extrusionOk="0">
                  <a:moveTo>
                    <a:pt x="-1" y="0"/>
                  </a:moveTo>
                  <a:cubicBezTo>
                    <a:pt x="11261" y="0"/>
                    <a:pt x="20632" y="8651"/>
                    <a:pt x="21531" y="1987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41995" name="Arc 11"/>
            <p:cNvSpPr>
              <a:spLocks/>
            </p:cNvSpPr>
            <p:nvPr/>
          </p:nvSpPr>
          <p:spPr bwMode="auto">
            <a:xfrm>
              <a:off x="2496" y="2784"/>
              <a:ext cx="38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cs-CZ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1728" y="2640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/>
                <a:t>POP</a:t>
              </a:r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4674" y="3052"/>
              <a:ext cx="43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cs-CZ" sz="2800"/>
                <a:t>top</a:t>
              </a:r>
              <a:endParaRPr lang="cs-CZ" altLang="cs-CZ" sz="2800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flipH="1">
              <a:off x="3878" y="3203"/>
              <a:ext cx="7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98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7772400" cy="2087563"/>
          </a:xfrm>
          <a:noFill/>
        </p:spPr>
        <p:txBody>
          <a:bodyPr/>
          <a:lstStyle/>
          <a:p>
            <a:r>
              <a:rPr lang="cs-CZ" altLang="cs-CZ"/>
              <a:t>TOP</a:t>
            </a:r>
            <a:r>
              <a:rPr lang="en-US" altLang="cs-CZ"/>
              <a:t> (sometimes)</a:t>
            </a:r>
            <a:endParaRPr lang="cs-CZ" altLang="cs-CZ"/>
          </a:p>
          <a:p>
            <a:pPr lvl="1"/>
            <a:r>
              <a:rPr lang="en-US" altLang="cs-CZ"/>
              <a:t>read value from the top of the stack but the element is left on the stack</a:t>
            </a:r>
            <a:endParaRPr lang="cs-CZ" alt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3600" i="1"/>
              <a:t>Possible implementations</a:t>
            </a:r>
            <a:endParaRPr lang="cs-CZ" altLang="cs-CZ" sz="3600"/>
          </a:p>
          <a:p>
            <a:r>
              <a:rPr lang="en-US" altLang="cs-CZ"/>
              <a:t>linked list</a:t>
            </a:r>
            <a:endParaRPr lang="cs-CZ" altLang="cs-CZ"/>
          </a:p>
          <a:p>
            <a:pPr lvl="1"/>
            <a:r>
              <a:rPr lang="en-US" altLang="cs-CZ"/>
              <a:t>„infinity“ size of the stack (limited only by the size of computer memory)</a:t>
            </a:r>
          </a:p>
          <a:p>
            <a:pPr lvl="1"/>
            <a:r>
              <a:rPr lang="en-US" altLang="cs-CZ"/>
              <a:t>PUSH = insert to the end of list</a:t>
            </a:r>
          </a:p>
          <a:p>
            <a:pPr lvl="1"/>
            <a:r>
              <a:rPr lang="en-US" altLang="cs-CZ"/>
              <a:t>PUSH = get from the end of the list</a:t>
            </a:r>
          </a:p>
          <a:p>
            <a:r>
              <a:rPr lang="en-US" altLang="cs-CZ"/>
              <a:t>array</a:t>
            </a:r>
            <a:endParaRPr lang="cs-CZ" alt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cs-CZ" sz="3600" b="1"/>
              <a:t>Implementation using linked list</a:t>
            </a:r>
            <a:endParaRPr lang="cs-CZ" altLang="cs-CZ" sz="3600"/>
          </a:p>
          <a:p>
            <a:endParaRPr lang="cs-CZ" altLang="cs-CZ"/>
          </a:p>
          <a:p>
            <a:r>
              <a:rPr lang="en-US" altLang="cs-CZ"/>
              <a:t>the stack is represented with the pointer</a:t>
            </a:r>
            <a:r>
              <a:rPr lang="cs-CZ" altLang="cs-CZ"/>
              <a:t> </a:t>
            </a:r>
            <a:r>
              <a:rPr lang="en-US" altLang="cs-CZ"/>
              <a:t>to the top</a:t>
            </a:r>
            <a:endParaRPr lang="cs-CZ" altLang="cs-CZ"/>
          </a:p>
          <a:p>
            <a:r>
              <a:rPr lang="en-US" altLang="cs-CZ"/>
              <a:t>element of the linked list carries value and the pointer to the previous element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typedef struct </a:t>
            </a:r>
            <a:r>
              <a:rPr lang="cs-CZ" altLang="cs-CZ" sz="2800">
                <a:latin typeface="Courier New" panose="02070309020205020404" pitchFamily="49" charset="0"/>
              </a:rPr>
              <a:t>TElement </a:t>
            </a:r>
            <a:r>
              <a:rPr lang="en-US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</a:t>
            </a:r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x;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TElement *</a:t>
            </a:r>
            <a:r>
              <a:rPr lang="cs-CZ" altLang="cs-CZ" sz="2800">
                <a:latin typeface="Courier New" panose="02070309020205020404" pitchFamily="49" charset="0"/>
              </a:rPr>
              <a:t>pre</a:t>
            </a:r>
            <a:r>
              <a:rPr lang="en-US" altLang="cs-CZ" sz="2800">
                <a:latin typeface="Courier New" panose="02070309020205020404" pitchFamily="49" charset="0"/>
              </a:rPr>
              <a:t>vious;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 TElement;</a:t>
            </a:r>
          </a:p>
          <a:p>
            <a:pPr>
              <a:buFontTx/>
              <a:buNone/>
            </a:pP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>
                <a:latin typeface="Courier New" panose="02070309020205020404" pitchFamily="49" charset="0"/>
              </a:rPr>
              <a:t>typedef struct </a:t>
            </a:r>
            <a:r>
              <a:rPr lang="en-US" altLang="cs-CZ" sz="280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  </a:t>
            </a:r>
            <a:r>
              <a:rPr lang="cs-CZ" altLang="cs-CZ" sz="2800">
                <a:latin typeface="Courier New" panose="02070309020205020404" pitchFamily="49" charset="0"/>
              </a:rPr>
              <a:t>TElement *</a:t>
            </a:r>
            <a:r>
              <a:rPr lang="en-US" altLang="cs-CZ" sz="2800">
                <a:latin typeface="Courier New" panose="02070309020205020404" pitchFamily="49" charset="0"/>
              </a:rPr>
              <a:t>top</a:t>
            </a:r>
            <a:r>
              <a:rPr lang="cs-CZ" altLang="cs-CZ" sz="2800">
                <a:latin typeface="Courier New" panose="02070309020205020404" pitchFamily="49" charset="0"/>
              </a:rPr>
              <a:t>;</a:t>
            </a:r>
            <a:endParaRPr lang="en-US" altLang="cs-CZ" sz="280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800">
                <a:latin typeface="Courier New" panose="02070309020205020404" pitchFamily="49" charset="0"/>
              </a:rPr>
              <a:t>} TStack;</a:t>
            </a:r>
            <a:endParaRPr lang="cs-CZ" altLang="cs-CZ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62" name="Group 38"/>
          <p:cNvGrpSpPr>
            <a:grpSpLocks/>
          </p:cNvGrpSpPr>
          <p:nvPr/>
        </p:nvGrpSpPr>
        <p:grpSpPr bwMode="auto">
          <a:xfrm>
            <a:off x="395288" y="1001713"/>
            <a:ext cx="1485900" cy="914400"/>
            <a:chOff x="249" y="631"/>
            <a:chExt cx="936" cy="576"/>
          </a:xfrm>
        </p:grpSpPr>
        <p:sp>
          <p:nvSpPr>
            <p:cNvPr id="46107" name="Rectangle 3"/>
            <p:cNvSpPr>
              <a:spLocks noChangeArrowheads="1"/>
            </p:cNvSpPr>
            <p:nvPr/>
          </p:nvSpPr>
          <p:spPr bwMode="auto">
            <a:xfrm>
              <a:off x="657" y="631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2</a:t>
              </a:r>
              <a:endParaRPr lang="cs-CZ" altLang="cs-CZ" sz="2400"/>
            </a:p>
          </p:txBody>
        </p:sp>
        <p:sp>
          <p:nvSpPr>
            <p:cNvPr id="46108" name="Rectangle 4"/>
            <p:cNvSpPr>
              <a:spLocks noChangeArrowheads="1"/>
            </p:cNvSpPr>
            <p:nvPr/>
          </p:nvSpPr>
          <p:spPr bwMode="auto">
            <a:xfrm>
              <a:off x="249" y="631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3" name="Group 39"/>
          <p:cNvGrpSpPr>
            <a:grpSpLocks/>
          </p:cNvGrpSpPr>
          <p:nvPr/>
        </p:nvGrpSpPr>
        <p:grpSpPr bwMode="auto">
          <a:xfrm>
            <a:off x="2627313" y="990600"/>
            <a:ext cx="1487487" cy="914400"/>
            <a:chOff x="1655" y="624"/>
            <a:chExt cx="937" cy="576"/>
          </a:xfrm>
        </p:grpSpPr>
        <p:sp>
          <p:nvSpPr>
            <p:cNvPr id="46105" name="Rectangle 6"/>
            <p:cNvSpPr>
              <a:spLocks noChangeArrowheads="1"/>
            </p:cNvSpPr>
            <p:nvPr/>
          </p:nvSpPr>
          <p:spPr bwMode="auto">
            <a:xfrm>
              <a:off x="2064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4</a:t>
              </a:r>
              <a:endParaRPr lang="cs-CZ" altLang="cs-CZ" sz="2400"/>
            </a:p>
          </p:txBody>
        </p:sp>
        <p:sp>
          <p:nvSpPr>
            <p:cNvPr id="46106" name="Rectangle 7"/>
            <p:cNvSpPr>
              <a:spLocks noChangeArrowheads="1"/>
            </p:cNvSpPr>
            <p:nvPr/>
          </p:nvSpPr>
          <p:spPr bwMode="auto">
            <a:xfrm>
              <a:off x="1655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5" name="Group 41"/>
          <p:cNvGrpSpPr>
            <a:grpSpLocks/>
          </p:cNvGrpSpPr>
          <p:nvPr/>
        </p:nvGrpSpPr>
        <p:grpSpPr bwMode="auto">
          <a:xfrm>
            <a:off x="4894263" y="990600"/>
            <a:ext cx="1524000" cy="914400"/>
            <a:chOff x="3083" y="624"/>
            <a:chExt cx="960" cy="576"/>
          </a:xfrm>
        </p:grpSpPr>
        <p:sp>
          <p:nvSpPr>
            <p:cNvPr id="46103" name="Rectangle 9"/>
            <p:cNvSpPr>
              <a:spLocks noChangeArrowheads="1"/>
            </p:cNvSpPr>
            <p:nvPr/>
          </p:nvSpPr>
          <p:spPr bwMode="auto">
            <a:xfrm>
              <a:off x="3515" y="624"/>
              <a:ext cx="52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3600"/>
                <a:t>1</a:t>
              </a:r>
              <a:endParaRPr lang="cs-CZ" altLang="cs-CZ" sz="2400"/>
            </a:p>
          </p:txBody>
        </p:sp>
        <p:sp>
          <p:nvSpPr>
            <p:cNvPr id="46104" name="Rectangle 10"/>
            <p:cNvSpPr>
              <a:spLocks noChangeArrowheads="1"/>
            </p:cNvSpPr>
            <p:nvPr/>
          </p:nvSpPr>
          <p:spPr bwMode="auto">
            <a:xfrm>
              <a:off x="3083" y="624"/>
              <a:ext cx="43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77866" name="Group 42"/>
          <p:cNvGrpSpPr>
            <a:grpSpLocks/>
          </p:cNvGrpSpPr>
          <p:nvPr/>
        </p:nvGrpSpPr>
        <p:grpSpPr bwMode="auto">
          <a:xfrm>
            <a:off x="4140200" y="1371600"/>
            <a:ext cx="1152525" cy="144463"/>
            <a:chOff x="2608" y="864"/>
            <a:chExt cx="726" cy="91"/>
          </a:xfrm>
        </p:grpSpPr>
        <p:sp>
          <p:nvSpPr>
            <p:cNvPr id="46101" name="Line 12"/>
            <p:cNvSpPr>
              <a:spLocks noChangeShapeType="1"/>
            </p:cNvSpPr>
            <p:nvPr/>
          </p:nvSpPr>
          <p:spPr bwMode="auto">
            <a:xfrm>
              <a:off x="2608" y="912"/>
              <a:ext cx="6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102" name="Oval 14"/>
            <p:cNvSpPr>
              <a:spLocks noChangeAspect="1" noChangeArrowheads="1"/>
            </p:cNvSpPr>
            <p:nvPr/>
          </p:nvSpPr>
          <p:spPr bwMode="auto">
            <a:xfrm>
              <a:off x="3243" y="86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77840" name="Line 16"/>
          <p:cNvSpPr>
            <a:spLocks noChangeShapeType="1"/>
          </p:cNvSpPr>
          <p:nvPr/>
        </p:nvSpPr>
        <p:spPr bwMode="auto">
          <a:xfrm flipV="1">
            <a:off x="3348038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790575" y="2971800"/>
            <a:ext cx="685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800"/>
              <a:t>top</a:t>
            </a:r>
            <a:endParaRPr lang="cs-CZ" altLang="cs-CZ" sz="2400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 flipV="1">
            <a:off x="1116013" y="1905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609600" y="35956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800">
                <a:latin typeface="Courier New" panose="02070309020205020404" pitchFamily="49" charset="0"/>
              </a:rPr>
              <a:t>NULL</a:t>
            </a:r>
            <a:endParaRPr lang="cs-CZ" altLang="cs-CZ" sz="2800" b="1"/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304800" y="4149725"/>
            <a:ext cx="1746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insert(2)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304800" y="4621213"/>
            <a:ext cx="2035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insert(4)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2771775" y="2997200"/>
            <a:ext cx="10795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800"/>
              <a:t>top</a:t>
            </a:r>
            <a:endParaRPr lang="cs-CZ" altLang="cs-CZ" sz="2400"/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320675" y="5084763"/>
            <a:ext cx="151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 flipV="1">
            <a:off x="5651500" y="1920875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5327650" y="2997200"/>
            <a:ext cx="68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800"/>
              <a:t>top</a:t>
            </a:r>
            <a:endParaRPr lang="cs-CZ" altLang="cs-CZ" sz="2400"/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320675" y="5459413"/>
            <a:ext cx="882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 dirty="0" err="1">
                <a:solidFill>
                  <a:srgbClr val="FF3300"/>
                </a:solidFill>
              </a:rPr>
              <a:t>get</a:t>
            </a:r>
            <a:r>
              <a:rPr lang="cs-CZ" altLang="cs-CZ" sz="2800" dirty="0">
                <a:solidFill>
                  <a:srgbClr val="FF3300"/>
                </a:solidFill>
              </a:rPr>
              <a:t>()</a:t>
            </a:r>
            <a:r>
              <a:rPr lang="cs-CZ" altLang="cs-CZ" sz="2800" dirty="0"/>
              <a:t> – </a:t>
            </a:r>
            <a:r>
              <a:rPr lang="en-US" altLang="cs-CZ" sz="2800" dirty="0"/>
              <a:t>removes  and returns value from the top =</a:t>
            </a:r>
            <a:r>
              <a:rPr lang="cs-CZ" altLang="cs-CZ" sz="2800" dirty="0"/>
              <a:t> 1</a:t>
            </a:r>
            <a:endParaRPr lang="cs-CZ" altLang="cs-CZ" sz="2400" dirty="0"/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320675" y="5934075"/>
            <a:ext cx="1514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rgbClr val="FF3300"/>
                </a:solidFill>
              </a:rPr>
              <a:t>insert(1)</a:t>
            </a:r>
            <a:endParaRPr lang="cs-CZ" altLang="cs-CZ" sz="2400">
              <a:solidFill>
                <a:srgbClr val="FF3300"/>
              </a:solidFill>
            </a:endParaRPr>
          </a:p>
        </p:txBody>
      </p:sp>
      <p:grpSp>
        <p:nvGrpSpPr>
          <p:cNvPr id="77864" name="Group 40"/>
          <p:cNvGrpSpPr>
            <a:grpSpLocks/>
          </p:cNvGrpSpPr>
          <p:nvPr/>
        </p:nvGrpSpPr>
        <p:grpSpPr bwMode="auto">
          <a:xfrm>
            <a:off x="1870075" y="1390650"/>
            <a:ext cx="1189038" cy="144463"/>
            <a:chOff x="1178" y="876"/>
            <a:chExt cx="749" cy="91"/>
          </a:xfrm>
        </p:grpSpPr>
        <p:sp>
          <p:nvSpPr>
            <p:cNvPr id="46099" name="Line 11"/>
            <p:cNvSpPr>
              <a:spLocks noChangeShapeType="1"/>
            </p:cNvSpPr>
            <p:nvPr/>
          </p:nvSpPr>
          <p:spPr bwMode="auto">
            <a:xfrm>
              <a:off x="1178" y="9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100" name="Oval 13"/>
            <p:cNvSpPr>
              <a:spLocks noChangeAspect="1" noChangeArrowheads="1"/>
            </p:cNvSpPr>
            <p:nvPr/>
          </p:nvSpPr>
          <p:spPr bwMode="auto">
            <a:xfrm>
              <a:off x="1836" y="87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0" grpId="0" animBg="1"/>
      <p:bldP spid="77840" grpId="1" animBg="1"/>
      <p:bldP spid="77840" grpId="2" animBg="1"/>
      <p:bldP spid="77840" grpId="3" animBg="1"/>
      <p:bldP spid="77848" grpId="0"/>
      <p:bldP spid="77849" grpId="0" animBg="1"/>
      <p:bldP spid="77849" grpId="1" animBg="1"/>
      <p:bldP spid="77850" grpId="0"/>
      <p:bldP spid="77851" grpId="0"/>
      <p:bldP spid="77852" grpId="0" autoUpdateAnimBg="0"/>
      <p:bldP spid="77853" grpId="0" autoUpdateAnimBg="0"/>
      <p:bldP spid="77853" grpId="1"/>
      <p:bldP spid="77853" grpId="2"/>
      <p:bldP spid="77853" grpId="3"/>
      <p:bldP spid="77854" grpId="0" autoUpdateAnimBg="0"/>
      <p:bldP spid="77855" grpId="0" animBg="1"/>
      <p:bldP spid="77855" grpId="1" animBg="1"/>
      <p:bldP spid="77855" grpId="2" animBg="1"/>
      <p:bldP spid="77856" grpId="0" autoUpdateAnimBg="0"/>
      <p:bldP spid="77856" grpId="1"/>
      <p:bldP spid="77856" grpId="2"/>
      <p:bldP spid="77857" grpId="0" autoUpdateAnimBg="0"/>
      <p:bldP spid="7785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7918450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cs-CZ" b="1"/>
              <a:t>Operation over the stack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init(TStack *z)</a:t>
            </a:r>
            <a:r>
              <a:rPr lang="en-US" altLang="cs-CZ"/>
              <a:t>,</a:t>
            </a:r>
          </a:p>
          <a:p>
            <a:pPr>
              <a:buFontTx/>
              <a:buNone/>
            </a:pPr>
            <a:r>
              <a:rPr lang="en-US" altLang="cs-CZ"/>
              <a:t>	event. </a:t>
            </a:r>
            <a:r>
              <a:rPr lang="en-US" altLang="cs-CZ" sz="2800">
                <a:latin typeface="Courier New" panose="02070309020205020404" pitchFamily="49" charset="0"/>
              </a:rPr>
              <a:t>TStack *init()</a:t>
            </a:r>
          </a:p>
          <a:p>
            <a:pPr lvl="1"/>
            <a:r>
              <a:rPr lang="en-US" altLang="cs-CZ"/>
              <a:t>inicialization, creates empty stack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is_empty(TStack *z)</a:t>
            </a:r>
          </a:p>
          <a:p>
            <a:pPr lvl="1"/>
            <a:r>
              <a:rPr lang="en-US" altLang="cs-CZ"/>
              <a:t>returns true if the stack is empty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push(TStack *z, </a:t>
            </a:r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item)</a:t>
            </a:r>
          </a:p>
          <a:p>
            <a:pPr lvl="1"/>
            <a:r>
              <a:rPr lang="en-US" altLang="cs-CZ"/>
              <a:t>insert item to the top of the stack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int</a:t>
            </a:r>
            <a:r>
              <a:rPr lang="en-US" altLang="cs-CZ" sz="2800">
                <a:latin typeface="Courier New" panose="02070309020205020404" pitchFamily="49" charset="0"/>
              </a:rPr>
              <a:t> pop(TStack *z)</a:t>
            </a:r>
          </a:p>
          <a:p>
            <a:pPr lvl="1"/>
            <a:r>
              <a:rPr lang="en-US" altLang="cs-CZ"/>
              <a:t>returns and removes item from the top of the stack </a:t>
            </a:r>
          </a:p>
          <a:p>
            <a:r>
              <a:rPr lang="en-US" altLang="cs-CZ" sz="2800" b="1">
                <a:latin typeface="Courier New" panose="02070309020205020404" pitchFamily="49" charset="0"/>
              </a:rPr>
              <a:t>void</a:t>
            </a:r>
            <a:r>
              <a:rPr lang="en-US" altLang="cs-CZ" sz="2800">
                <a:latin typeface="Courier New" panose="02070309020205020404" pitchFamily="49" charset="0"/>
              </a:rPr>
              <a:t> delete(TStack *z)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7918450" cy="64087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TStack*</a:t>
            </a:r>
            <a:r>
              <a:rPr lang="cs-CZ" altLang="cs-CZ" sz="2000">
                <a:latin typeface="Courier New" panose="02070309020205020404" pitchFamily="49" charset="0"/>
              </a:rPr>
              <a:t> init()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TStack *stack =(TStack*)malloc(</a:t>
            </a:r>
            <a:r>
              <a:rPr lang="en-US" altLang="cs-CZ" sz="2000" b="1">
                <a:latin typeface="Courier New" panose="02070309020205020404" pitchFamily="49" charset="0"/>
              </a:rPr>
              <a:t>sizeof</a:t>
            </a:r>
            <a:r>
              <a:rPr lang="en-US" altLang="cs-CZ" sz="2000">
                <a:latin typeface="Courier New" panose="02070309020205020404" pitchFamily="49" charset="0"/>
              </a:rPr>
              <a:t>(TStack));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stack-&gt;top = NULL;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return </a:t>
            </a:r>
            <a:r>
              <a:rPr lang="en-US" altLang="cs-CZ" sz="2000">
                <a:latin typeface="Courier New" panose="02070309020205020404" pitchFamily="49" charset="0"/>
              </a:rPr>
              <a:t>stack;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  <a:endParaRPr lang="cs-CZ" altLang="cs-CZ" sz="20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</a:rPr>
              <a:t>int</a:t>
            </a:r>
            <a:r>
              <a:rPr lang="cs-CZ" altLang="cs-CZ" sz="2000">
                <a:latin typeface="Courier New" panose="02070309020205020404" pitchFamily="49" charset="0"/>
              </a:rPr>
              <a:t> pop(TStack *z)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int </a:t>
            </a:r>
            <a:r>
              <a:rPr lang="en-US" altLang="cs-CZ" sz="2000">
                <a:latin typeface="Courier New" panose="02070309020205020404" pitchFamily="49" charset="0"/>
              </a:rPr>
              <a:t>item; TElement *aux;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if</a:t>
            </a:r>
            <a:r>
              <a:rPr lang="en-US" altLang="cs-CZ" sz="2000">
                <a:latin typeface="Courier New" panose="02070309020205020404" pitchFamily="49" charset="0"/>
              </a:rPr>
              <a:t> (z-&gt;top != NULL)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item = z-&gt;top-&gt;x;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aux = z-&gt;top-&gt;previous;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free(z-&gt;top);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z-&gt;top = aux;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  </a:t>
            </a:r>
            <a:r>
              <a:rPr lang="en-US" altLang="cs-CZ" sz="2000" b="1">
                <a:latin typeface="Courier New" panose="02070309020205020404" pitchFamily="49" charset="0"/>
              </a:rPr>
              <a:t>return</a:t>
            </a:r>
            <a:r>
              <a:rPr lang="en-US" altLang="cs-CZ" sz="2000">
                <a:latin typeface="Courier New" panose="02070309020205020404" pitchFamily="49" charset="0"/>
              </a:rPr>
              <a:t> item;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  </a:t>
            </a:r>
            <a:r>
              <a:rPr lang="en-US" altLang="cs-CZ" sz="2000" b="1">
                <a:latin typeface="Courier New" panose="02070309020205020404" pitchFamily="49" charset="0"/>
              </a:rPr>
              <a:t>return</a:t>
            </a:r>
            <a:r>
              <a:rPr lang="en-US" altLang="cs-CZ" sz="2000">
                <a:latin typeface="Courier New" panose="02070309020205020404" pitchFamily="49" charset="0"/>
              </a:rPr>
              <a:t> 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000">
                <a:latin typeface="Courier New" panose="02070309020205020404" pitchFamily="49" charset="0"/>
              </a:rPr>
              <a:t>}</a:t>
            </a:r>
            <a:endParaRPr lang="cs-CZ" altLang="cs-CZ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i="1" dirty="0"/>
              <a:t>Using this stack</a:t>
            </a:r>
            <a:r>
              <a:rPr lang="cs-CZ" altLang="cs-CZ" i="1" dirty="0"/>
              <a:t>: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TStack *stack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stack = </a:t>
            </a:r>
            <a:r>
              <a:rPr lang="en-US" altLang="cs-CZ" sz="2400" dirty="0" err="1">
                <a:latin typeface="Courier New" panose="02070309020205020404" pitchFamily="49" charset="0"/>
              </a:rPr>
              <a:t>init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push(stack,3);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push(stack,4);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pop(stack);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delete(stack);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>
                <a:latin typeface="Courier New" panose="02070309020205020404" pitchFamily="49" charset="0"/>
              </a:rPr>
              <a:t>free(stact)</a:t>
            </a:r>
            <a:endParaRPr lang="en-US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en-US" altLang="cs-CZ" sz="3600" b="1"/>
              <a:t>Implementation using array</a:t>
            </a:r>
            <a:endParaRPr lang="cs-CZ" altLang="cs-CZ" sz="3600" b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r>
              <a:rPr lang="en-US" altLang="cs-CZ"/>
              <a:t>relatively easy</a:t>
            </a:r>
            <a:endParaRPr lang="cs-CZ" altLang="cs-CZ"/>
          </a:p>
          <a:p>
            <a:r>
              <a:rPr lang="en-US" altLang="cs-CZ"/>
              <a:t>effective implementation with resizing array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i="1"/>
              <a:t>Using stack</a:t>
            </a:r>
            <a:r>
              <a:rPr lang="cs-CZ" altLang="cs-CZ" i="1"/>
              <a:t>:</a:t>
            </a:r>
          </a:p>
          <a:p>
            <a:r>
              <a:rPr lang="en-US" altLang="cs-CZ"/>
              <a:t>reverse of incoming data</a:t>
            </a:r>
            <a:endParaRPr lang="cs-CZ" altLang="cs-CZ"/>
          </a:p>
          <a:p>
            <a:r>
              <a:rPr lang="en-US" altLang="cs-CZ"/>
              <a:t>elimination of the recursion</a:t>
            </a:r>
            <a:endParaRPr lang="cs-CZ" altLang="cs-CZ"/>
          </a:p>
          <a:p>
            <a:r>
              <a:rPr lang="en-US" altLang="cs-CZ"/>
              <a:t>deep first traversal graphs</a:t>
            </a:r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01688"/>
          </a:xfrm>
        </p:spPr>
        <p:txBody>
          <a:bodyPr/>
          <a:lstStyle/>
          <a:p>
            <a:r>
              <a:rPr lang="cs-CZ" altLang="cs-CZ" b="1"/>
              <a:t>ADT</a:t>
            </a:r>
            <a:endParaRPr lang="en-US" altLang="cs-CZ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327650"/>
          </a:xfrm>
        </p:spPr>
        <p:txBody>
          <a:bodyPr/>
          <a:lstStyle/>
          <a:p>
            <a:r>
              <a:rPr lang="en-US" altLang="cs-CZ"/>
              <a:t>we show only non-object oriented implementation of some ADT</a:t>
            </a:r>
          </a:p>
          <a:p>
            <a:r>
              <a:rPr lang="en-US" altLang="cs-CZ"/>
              <a:t>object oriented implementation of another ADT in the future</a:t>
            </a:r>
          </a:p>
          <a:p>
            <a:endParaRPr lang="en-US" altLang="cs-CZ"/>
          </a:p>
          <a:p>
            <a:r>
              <a:rPr lang="en-US" altLang="cs-CZ"/>
              <a:t>implementation of ADT (set, fifo, …) is part of C++ standard since 1999 – STL (Standard Template Library)</a:t>
            </a:r>
          </a:p>
          <a:p>
            <a:pPr lvl="1"/>
            <a:r>
              <a:rPr lang="en-US" altLang="cs-CZ"/>
              <a:t>you will probably never implement own ADT</a:t>
            </a: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altLang="cs-CZ" b="1"/>
              <a:t>Single linked list</a:t>
            </a: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5763"/>
            <a:ext cx="7772400" cy="2205037"/>
          </a:xfrm>
        </p:spPr>
        <p:txBody>
          <a:bodyPr/>
          <a:lstStyle/>
          <a:p>
            <a:r>
              <a:rPr lang="en-US" altLang="cs-CZ"/>
              <a:t>dynamic linear list where elements are often deleted and inserted</a:t>
            </a:r>
          </a:p>
          <a:p>
            <a:endParaRPr lang="en-US" altLang="cs-CZ"/>
          </a:p>
          <a:p>
            <a:r>
              <a:rPr lang="en-US" altLang="cs-CZ"/>
              <a:t>dynamic list hardly realized as arrays: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04900" y="4149725"/>
          <a:ext cx="6934200" cy="803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632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0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</a:t>
                      </a:r>
                    </a:p>
                  </a:txBody>
                  <a:tcPr marT="45638" marB="4563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5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-50</a:t>
                      </a:r>
                    </a:p>
                  </a:txBody>
                  <a:tcPr marT="45638" marB="456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06" name="TextovéPole 1"/>
          <p:cNvSpPr txBox="1">
            <a:spLocks noChangeArrowheads="1"/>
          </p:cNvSpPr>
          <p:nvPr/>
        </p:nvSpPr>
        <p:spPr bwMode="auto">
          <a:xfrm>
            <a:off x="5364163" y="5083175"/>
            <a:ext cx="2770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>
                <a:solidFill>
                  <a:srgbClr val="FF0000"/>
                </a:solidFill>
              </a:rPr>
              <a:t>delete </a:t>
            </a:r>
            <a:r>
              <a:rPr lang="en-US" altLang="cs-CZ" sz="2400"/>
              <a:t>means copy</a:t>
            </a:r>
            <a:endParaRPr lang="cs-CZ" altLang="cs-CZ" sz="2400"/>
          </a:p>
        </p:txBody>
      </p:sp>
      <p:cxnSp>
        <p:nvCxnSpPr>
          <p:cNvPr id="7207" name="Přímá spojnice se šipkou 4"/>
          <p:cNvCxnSpPr>
            <a:cxnSpLocks noChangeShapeType="1"/>
          </p:cNvCxnSpPr>
          <p:nvPr/>
        </p:nvCxnSpPr>
        <p:spPr bwMode="auto">
          <a:xfrm flipH="1" flipV="1">
            <a:off x="4356100" y="5083175"/>
            <a:ext cx="647700" cy="2174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116013" y="5576888"/>
          <a:ext cx="6934200" cy="804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3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725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0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4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</a:t>
                      </a:r>
                    </a:p>
                  </a:txBody>
                  <a:tcPr marT="45761" marB="4576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0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-50</a:t>
                      </a:r>
                    </a:p>
                  </a:txBody>
                  <a:tcPr marT="45761" marB="457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louk 8"/>
          <p:cNvSpPr/>
          <p:nvPr/>
        </p:nvSpPr>
        <p:spPr bwMode="auto">
          <a:xfrm>
            <a:off x="4356100" y="6180138"/>
            <a:ext cx="431800" cy="477837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Oblouk 11"/>
          <p:cNvSpPr/>
          <p:nvPr/>
        </p:nvSpPr>
        <p:spPr bwMode="auto">
          <a:xfrm>
            <a:off x="5076825" y="619283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Oblouk 12"/>
          <p:cNvSpPr/>
          <p:nvPr/>
        </p:nvSpPr>
        <p:spPr bwMode="auto">
          <a:xfrm>
            <a:off x="5795963" y="619283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Oblouk 13"/>
          <p:cNvSpPr/>
          <p:nvPr/>
        </p:nvSpPr>
        <p:spPr bwMode="auto">
          <a:xfrm>
            <a:off x="6443663" y="619283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Oblouk 14"/>
          <p:cNvSpPr/>
          <p:nvPr/>
        </p:nvSpPr>
        <p:spPr bwMode="auto">
          <a:xfrm>
            <a:off x="7092950" y="6192838"/>
            <a:ext cx="431800" cy="476250"/>
          </a:xfrm>
          <a:prstGeom prst="arc">
            <a:avLst>
              <a:gd name="adj1" fmla="val 220288"/>
              <a:gd name="adj2" fmla="val 10653914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altLang="cs-CZ" b="1"/>
              <a:t>Single linked list</a:t>
            </a:r>
            <a:endParaRPr lang="cs-CZ" altLang="cs-CZ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001713" y="2276475"/>
            <a:ext cx="10445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32146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197" name="Line 10"/>
          <p:cNvSpPr>
            <a:spLocks noChangeShapeType="1"/>
          </p:cNvSpPr>
          <p:nvPr/>
        </p:nvSpPr>
        <p:spPr bwMode="auto">
          <a:xfrm>
            <a:off x="3443288" y="3124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8" name="Oval 11"/>
          <p:cNvSpPr>
            <a:spLocks noChangeAspect="1" noChangeArrowheads="1"/>
          </p:cNvSpPr>
          <p:nvPr/>
        </p:nvSpPr>
        <p:spPr bwMode="auto">
          <a:xfrm>
            <a:off x="3367088" y="30559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27574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2833688" y="2819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48148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5043488" y="3124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03" name="Oval 16"/>
          <p:cNvSpPr>
            <a:spLocks noChangeAspect="1" noChangeArrowheads="1"/>
          </p:cNvSpPr>
          <p:nvPr/>
        </p:nvSpPr>
        <p:spPr bwMode="auto">
          <a:xfrm>
            <a:off x="4967288" y="30559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43576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4332288" y="2819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1</a:t>
            </a:r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64150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7" name="Rectangle 22"/>
          <p:cNvSpPr>
            <a:spLocks noChangeArrowheads="1"/>
          </p:cNvSpPr>
          <p:nvPr/>
        </p:nvSpPr>
        <p:spPr bwMode="auto">
          <a:xfrm>
            <a:off x="59578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08" name="Text Box 23"/>
          <p:cNvSpPr txBox="1">
            <a:spLocks noChangeArrowheads="1"/>
          </p:cNvSpPr>
          <p:nvPr/>
        </p:nvSpPr>
        <p:spPr bwMode="auto">
          <a:xfrm>
            <a:off x="6034088" y="2819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/>
              <a:t>3</a:t>
            </a:r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 flipH="1">
            <a:off x="6415088" y="2819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10" name="Rectangle 25"/>
          <p:cNvSpPr>
            <a:spLocks noChangeArrowheads="1"/>
          </p:cNvSpPr>
          <p:nvPr/>
        </p:nvSpPr>
        <p:spPr bwMode="auto">
          <a:xfrm>
            <a:off x="1614488" y="2819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1843088" y="3124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12" name="Oval 27"/>
          <p:cNvSpPr>
            <a:spLocks noChangeAspect="1" noChangeArrowheads="1"/>
          </p:cNvSpPr>
          <p:nvPr/>
        </p:nvSpPr>
        <p:spPr bwMode="auto">
          <a:xfrm>
            <a:off x="1766888" y="30559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13" name="Rectangle 28"/>
          <p:cNvSpPr>
            <a:spLocks noChangeArrowheads="1"/>
          </p:cNvSpPr>
          <p:nvPr/>
        </p:nvSpPr>
        <p:spPr bwMode="auto">
          <a:xfrm>
            <a:off x="6107113" y="19304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6708775" y="2003425"/>
            <a:ext cx="828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80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cs-CZ" altLang="cs-CZ" sz="2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15" name="Oval 30"/>
          <p:cNvSpPr>
            <a:spLocks noChangeAspect="1" noChangeArrowheads="1"/>
          </p:cNvSpPr>
          <p:nvPr/>
        </p:nvSpPr>
        <p:spPr bwMode="auto">
          <a:xfrm>
            <a:off x="6275388" y="2146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8216" name="Line 31"/>
          <p:cNvSpPr>
            <a:spLocks noChangeShapeType="1"/>
          </p:cNvSpPr>
          <p:nvPr/>
        </p:nvSpPr>
        <p:spPr bwMode="auto">
          <a:xfrm>
            <a:off x="6348413" y="221932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r>
              <a:rPr lang="en-US" altLang="cs-CZ" dirty="0"/>
              <a:t>implementation </a:t>
            </a:r>
            <a:r>
              <a:rPr lang="cs-CZ" altLang="cs-CZ" dirty="0"/>
              <a:t>in</a:t>
            </a:r>
            <a:r>
              <a:rPr lang="en-US" altLang="cs-CZ" dirty="0"/>
              <a:t> C non object oriented</a:t>
            </a:r>
            <a:r>
              <a:rPr lang="cs-CZ" altLang="cs-CZ" dirty="0"/>
              <a:t> </a:t>
            </a:r>
            <a:r>
              <a:rPr lang="cs-CZ" altLang="cs-CZ" dirty="0" err="1"/>
              <a:t>approach</a:t>
            </a:r>
            <a:endParaRPr lang="en-US" altLang="cs-CZ" dirty="0"/>
          </a:p>
          <a:p>
            <a:pPr lvl="1">
              <a:buFontTx/>
              <a:buNone/>
            </a:pPr>
            <a:r>
              <a:rPr lang="cs-CZ" altLang="cs-CZ" b="1" dirty="0" err="1">
                <a:latin typeface="Courier New" panose="02070309020205020404" pitchFamily="49" charset="0"/>
              </a:rPr>
              <a:t>typedef</a:t>
            </a:r>
            <a:r>
              <a:rPr lang="cs-CZ" altLang="cs-CZ" b="1" dirty="0">
                <a:latin typeface="Courier New" panose="02070309020205020404" pitchFamily="49" charset="0"/>
              </a:rPr>
              <a:t> </a:t>
            </a:r>
            <a:r>
              <a:rPr lang="cs-CZ" altLang="cs-CZ" b="1" dirty="0" err="1">
                <a:latin typeface="Courier New" panose="02070309020205020404" pitchFamily="49" charset="0"/>
              </a:rPr>
              <a:t>struct</a:t>
            </a:r>
            <a:r>
              <a:rPr lang="cs-CZ" altLang="cs-CZ" dirty="0">
                <a:latin typeface="Courier New" panose="02070309020205020404" pitchFamily="49" charset="0"/>
              </a:rPr>
              <a:t> T</a:t>
            </a:r>
            <a:r>
              <a:rPr lang="en-US" altLang="cs-CZ" dirty="0">
                <a:latin typeface="Courier New" panose="02070309020205020404" pitchFamily="49" charset="0"/>
              </a:rPr>
              <a:t>Element</a:t>
            </a: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>
                <a:latin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b="1" dirty="0" err="1">
                <a:latin typeface="Courier New" panose="02070309020205020404" pitchFamily="49" charset="0"/>
              </a:rPr>
              <a:t>int</a:t>
            </a:r>
            <a:r>
              <a:rPr lang="en-US" altLang="cs-CZ" dirty="0">
                <a:latin typeface="Courier New" panose="02070309020205020404" pitchFamily="49" charset="0"/>
              </a:rPr>
              <a:t> item;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TElement</a:t>
            </a:r>
            <a:r>
              <a:rPr lang="en-US" altLang="cs-CZ" dirty="0">
                <a:latin typeface="Courier New" panose="02070309020205020404" pitchFamily="49" charset="0"/>
              </a:rPr>
              <a:t> *next;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 </a:t>
            </a:r>
            <a:r>
              <a:rPr lang="en-US" altLang="cs-CZ" dirty="0" err="1">
                <a:latin typeface="Courier New" panose="02070309020205020404" pitchFamily="49" charset="0"/>
              </a:rPr>
              <a:t>TElement</a:t>
            </a:r>
            <a:r>
              <a:rPr lang="en-US" altLang="cs-CZ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cs-CZ" b="1" dirty="0" err="1">
                <a:latin typeface="Courier New" panose="02070309020205020404" pitchFamily="49" charset="0"/>
              </a:rPr>
              <a:t>typedef</a:t>
            </a:r>
            <a:r>
              <a:rPr lang="en-US" altLang="cs-CZ" b="1" dirty="0">
                <a:latin typeface="Courier New" panose="02070309020205020404" pitchFamily="49" charset="0"/>
              </a:rPr>
              <a:t> </a:t>
            </a:r>
            <a:r>
              <a:rPr lang="en-US" altLang="cs-CZ" b="1" dirty="0" err="1">
                <a:latin typeface="Courier New" panose="02070309020205020404" pitchFamily="49" charset="0"/>
              </a:rPr>
              <a:t>struct</a:t>
            </a:r>
            <a:r>
              <a:rPr lang="en-US" altLang="cs-CZ" dirty="0">
                <a:latin typeface="Courier New" panose="02070309020205020404" pitchFamily="49" charset="0"/>
              </a:rPr>
              <a:t> {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TElement</a:t>
            </a:r>
            <a:r>
              <a:rPr lang="en-US" altLang="cs-CZ" dirty="0">
                <a:latin typeface="Courier New" panose="02070309020205020404" pitchFamily="49" charset="0"/>
              </a:rPr>
              <a:t> *head;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TElement</a:t>
            </a:r>
            <a:r>
              <a:rPr lang="en-US" altLang="cs-CZ" dirty="0">
                <a:latin typeface="Courier New" panose="02070309020205020404" pitchFamily="49" charset="0"/>
              </a:rPr>
              <a:t> *end;</a:t>
            </a:r>
          </a:p>
          <a:p>
            <a:pPr lvl="1"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 </a:t>
            </a:r>
            <a:r>
              <a:rPr lang="en-US" altLang="cs-CZ" dirty="0" err="1">
                <a:latin typeface="Courier New" panose="02070309020205020404" pitchFamily="49" charset="0"/>
              </a:rPr>
              <a:t>TList</a:t>
            </a:r>
            <a:r>
              <a:rPr lang="en-US" altLang="cs-CZ" dirty="0">
                <a:latin typeface="Courier New" panose="02070309020205020404" pitchFamily="49" charset="0"/>
              </a:rPr>
              <a:t>;</a:t>
            </a:r>
            <a:endParaRPr lang="cs-CZ" altLang="cs-CZ" dirty="0"/>
          </a:p>
        </p:txBody>
      </p:sp>
      <p:sp>
        <p:nvSpPr>
          <p:cNvPr id="9219" name="TextovéPole 1"/>
          <p:cNvSpPr txBox="1">
            <a:spLocks noChangeArrowheads="1"/>
          </p:cNvSpPr>
          <p:nvPr/>
        </p:nvSpPr>
        <p:spPr bwMode="auto">
          <a:xfrm>
            <a:off x="5508625" y="2792413"/>
            <a:ext cx="3527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 b="1">
                <a:solidFill>
                  <a:srgbClr val="FF0000"/>
                </a:solidFill>
              </a:rPr>
              <a:t>we must put the name here because we reference to the structure itself in declaration</a:t>
            </a:r>
            <a:endParaRPr lang="cs-CZ" altLang="cs-CZ" sz="1800" b="1">
              <a:solidFill>
                <a:srgbClr val="FF0000"/>
              </a:solidFill>
            </a:endParaRPr>
          </a:p>
        </p:txBody>
      </p:sp>
      <p:cxnSp>
        <p:nvCxnSpPr>
          <p:cNvPr id="9220" name="Přímá spojnice se šipkou 5"/>
          <p:cNvCxnSpPr>
            <a:cxnSpLocks noChangeShapeType="1"/>
          </p:cNvCxnSpPr>
          <p:nvPr/>
        </p:nvCxnSpPr>
        <p:spPr bwMode="auto">
          <a:xfrm flipH="1" flipV="1">
            <a:off x="6156325" y="2347913"/>
            <a:ext cx="503238" cy="360362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1" name="Ovál 6"/>
          <p:cNvSpPr>
            <a:spLocks noChangeArrowheads="1"/>
          </p:cNvSpPr>
          <p:nvPr/>
        </p:nvSpPr>
        <p:spPr bwMode="auto">
          <a:xfrm>
            <a:off x="4356100" y="1341438"/>
            <a:ext cx="1728788" cy="5032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2" name="Ovál 7"/>
          <p:cNvSpPr>
            <a:spLocks noChangeArrowheads="1"/>
          </p:cNvSpPr>
          <p:nvPr/>
        </p:nvSpPr>
        <p:spPr bwMode="auto">
          <a:xfrm>
            <a:off x="4356100" y="1341438"/>
            <a:ext cx="1728788" cy="5746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3" name="Ovál 9"/>
          <p:cNvSpPr>
            <a:spLocks noChangeArrowheads="1"/>
          </p:cNvSpPr>
          <p:nvPr/>
        </p:nvSpPr>
        <p:spPr bwMode="auto">
          <a:xfrm>
            <a:off x="4356100" y="1412875"/>
            <a:ext cx="1800225" cy="10795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4" name="Ovál 11"/>
          <p:cNvSpPr>
            <a:spLocks noChangeArrowheads="1"/>
          </p:cNvSpPr>
          <p:nvPr/>
        </p:nvSpPr>
        <p:spPr bwMode="auto">
          <a:xfrm>
            <a:off x="1619250" y="2997200"/>
            <a:ext cx="1944688" cy="10795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endParaRPr lang="cs-CZ" altLang="cs-CZ"/>
          </a:p>
          <a:p>
            <a:pPr lvl="1"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TList list1;</a:t>
            </a:r>
          </a:p>
          <a:p>
            <a:pPr lvl="1">
              <a:buFontTx/>
              <a:buNone/>
            </a:pPr>
            <a:endParaRPr lang="en-US" altLang="cs-CZ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cs-CZ" b="1">
                <a:latin typeface="Courier New" panose="02070309020205020404" pitchFamily="49" charset="0"/>
              </a:rPr>
              <a:t>void </a:t>
            </a:r>
            <a:r>
              <a:rPr lang="en-US" altLang="cs-CZ">
                <a:latin typeface="Courier New" panose="02070309020205020404" pitchFamily="49" charset="0"/>
              </a:rPr>
              <a:t>Init(TList *list)</a:t>
            </a:r>
          </a:p>
          <a:p>
            <a:pPr lvl="1"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  list -&gt; head = NULL;</a:t>
            </a:r>
          </a:p>
          <a:p>
            <a:pPr lvl="1"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  list -&gt; end = NULL;</a:t>
            </a:r>
          </a:p>
          <a:p>
            <a:pPr lvl="1"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}</a:t>
            </a:r>
            <a:endParaRPr lang="cs-CZ" altLang="cs-CZ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1564</Words>
  <Application>Microsoft Office PowerPoint</Application>
  <PresentationFormat>On-screen Show (4:3)</PresentationFormat>
  <Paragraphs>403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Arial</vt:lpstr>
      <vt:lpstr>Courier New</vt:lpstr>
      <vt:lpstr>Default Design</vt:lpstr>
      <vt:lpstr>Abstract data types (ADT)</vt:lpstr>
      <vt:lpstr>Abstract data types (ADT)</vt:lpstr>
      <vt:lpstr>Abstract data types (ADT)</vt:lpstr>
      <vt:lpstr>ADT</vt:lpstr>
      <vt:lpstr>ADT</vt:lpstr>
      <vt:lpstr>Single linked list</vt:lpstr>
      <vt:lpstr>Single linked list</vt:lpstr>
      <vt:lpstr>PowerPoint Presentation</vt:lpstr>
      <vt:lpstr>PowerPoint Presentation</vt:lpstr>
      <vt:lpstr>Insert new element to the end of the list</vt:lpstr>
      <vt:lpstr>Insert new element to the end of the list</vt:lpstr>
      <vt:lpstr>Insert new element to the end of the list</vt:lpstr>
      <vt:lpstr>PowerPoint Presentation</vt:lpstr>
      <vt:lpstr>Insert new element after selected item</vt:lpstr>
      <vt:lpstr>Insert new element after selected item</vt:lpstr>
      <vt:lpstr>Problem with delete</vt:lpstr>
      <vt:lpstr>Double linked list</vt:lpstr>
      <vt:lpstr>Example of linked list</vt:lpstr>
      <vt:lpstr>Queue (FIFO)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using array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Dynamicky vázané metody</dc:title>
  <dc:creator>VITEK</dc:creator>
  <cp:lastModifiedBy>student FD</cp:lastModifiedBy>
  <cp:revision>406</cp:revision>
  <dcterms:created xsi:type="dcterms:W3CDTF">2005-04-25T08:06:39Z</dcterms:created>
  <dcterms:modified xsi:type="dcterms:W3CDTF">2023-03-16T16:10:09Z</dcterms:modified>
</cp:coreProperties>
</file>