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407" r:id="rId5"/>
    <p:sldId id="408" r:id="rId6"/>
    <p:sldId id="261" r:id="rId7"/>
    <p:sldId id="262" r:id="rId8"/>
    <p:sldId id="330" r:id="rId9"/>
    <p:sldId id="264" r:id="rId10"/>
    <p:sldId id="406" r:id="rId11"/>
    <p:sldId id="266" r:id="rId12"/>
    <p:sldId id="267" r:id="rId13"/>
    <p:sldId id="331" r:id="rId14"/>
    <p:sldId id="268" r:id="rId15"/>
    <p:sldId id="332" r:id="rId16"/>
    <p:sldId id="333" r:id="rId17"/>
    <p:sldId id="334" r:id="rId18"/>
    <p:sldId id="374" r:id="rId19"/>
    <p:sldId id="335" r:id="rId20"/>
    <p:sldId id="288" r:id="rId21"/>
    <p:sldId id="289" r:id="rId22"/>
    <p:sldId id="339" r:id="rId23"/>
    <p:sldId id="270" r:id="rId24"/>
    <p:sldId id="271" r:id="rId25"/>
    <p:sldId id="272" r:id="rId26"/>
    <p:sldId id="281" r:id="rId27"/>
    <p:sldId id="381" r:id="rId28"/>
    <p:sldId id="383" r:id="rId29"/>
    <p:sldId id="384" r:id="rId30"/>
    <p:sldId id="385" r:id="rId31"/>
    <p:sldId id="375" r:id="rId32"/>
    <p:sldId id="386" r:id="rId33"/>
    <p:sldId id="387" r:id="rId34"/>
    <p:sldId id="388" r:id="rId35"/>
    <p:sldId id="389" r:id="rId36"/>
    <p:sldId id="390" r:id="rId37"/>
    <p:sldId id="391" r:id="rId38"/>
    <p:sldId id="376" r:id="rId39"/>
    <p:sldId id="392" r:id="rId40"/>
    <p:sldId id="393" r:id="rId41"/>
    <p:sldId id="394" r:id="rId42"/>
    <p:sldId id="395" r:id="rId43"/>
    <p:sldId id="396" r:id="rId44"/>
    <p:sldId id="397" r:id="rId45"/>
    <p:sldId id="398" r:id="rId46"/>
    <p:sldId id="399" r:id="rId47"/>
    <p:sldId id="400" r:id="rId48"/>
    <p:sldId id="401" r:id="rId49"/>
    <p:sldId id="402" r:id="rId50"/>
    <p:sldId id="403" r:id="rId51"/>
    <p:sldId id="404" r:id="rId52"/>
    <p:sldId id="405" r:id="rId53"/>
    <p:sldId id="273" r:id="rId54"/>
    <p:sldId id="274" r:id="rId55"/>
    <p:sldId id="282" r:id="rId56"/>
    <p:sldId id="341" r:id="rId57"/>
    <p:sldId id="357" r:id="rId58"/>
    <p:sldId id="358" r:id="rId59"/>
    <p:sldId id="359" r:id="rId60"/>
    <p:sldId id="342" r:id="rId61"/>
    <p:sldId id="360" r:id="rId62"/>
    <p:sldId id="361" r:id="rId63"/>
    <p:sldId id="362" r:id="rId64"/>
    <p:sldId id="343" r:id="rId65"/>
    <p:sldId id="344" r:id="rId66"/>
    <p:sldId id="363" r:id="rId67"/>
    <p:sldId id="364" r:id="rId68"/>
    <p:sldId id="365" r:id="rId69"/>
    <p:sldId id="366" r:id="rId70"/>
    <p:sldId id="367" r:id="rId71"/>
    <p:sldId id="368" r:id="rId72"/>
    <p:sldId id="369" r:id="rId73"/>
    <p:sldId id="345" r:id="rId74"/>
    <p:sldId id="370" r:id="rId75"/>
    <p:sldId id="371" r:id="rId76"/>
    <p:sldId id="372" r:id="rId77"/>
    <p:sldId id="275" r:id="rId78"/>
    <p:sldId id="276" r:id="rId79"/>
    <p:sldId id="373" r:id="rId80"/>
    <p:sldId id="285" r:id="rId81"/>
    <p:sldId id="286" r:id="rId82"/>
    <p:sldId id="290" r:id="rId83"/>
    <p:sldId id="287" r:id="rId84"/>
    <p:sldId id="411" r:id="rId85"/>
    <p:sldId id="412" r:id="rId86"/>
    <p:sldId id="277" r:id="rId87"/>
    <p:sldId id="278" r:id="rId88"/>
    <p:sldId id="279" r:id="rId89"/>
    <p:sldId id="280" r:id="rId90"/>
    <p:sldId id="291" r:id="rId91"/>
    <p:sldId id="292" r:id="rId92"/>
    <p:sldId id="293" r:id="rId93"/>
    <p:sldId id="294" r:id="rId94"/>
    <p:sldId id="301" r:id="rId95"/>
    <p:sldId id="295" r:id="rId96"/>
    <p:sldId id="302" r:id="rId97"/>
    <p:sldId id="296" r:id="rId98"/>
    <p:sldId id="297" r:id="rId99"/>
    <p:sldId id="298" r:id="rId100"/>
    <p:sldId id="303" r:id="rId101"/>
    <p:sldId id="304" r:id="rId102"/>
    <p:sldId id="299" r:id="rId103"/>
    <p:sldId id="300" r:id="rId104"/>
    <p:sldId id="305" r:id="rId105"/>
    <p:sldId id="306" r:id="rId106"/>
    <p:sldId id="307" r:id="rId107"/>
    <p:sldId id="309" r:id="rId108"/>
    <p:sldId id="310" r:id="rId109"/>
    <p:sldId id="324" r:id="rId110"/>
    <p:sldId id="325" r:id="rId111"/>
    <p:sldId id="326" r:id="rId112"/>
    <p:sldId id="327" r:id="rId113"/>
    <p:sldId id="328" r:id="rId114"/>
    <p:sldId id="329" r:id="rId115"/>
    <p:sldId id="336" r:id="rId116"/>
    <p:sldId id="337" r:id="rId117"/>
    <p:sldId id="338" r:id="rId118"/>
    <p:sldId id="340" r:id="rId1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10" autoAdjust="0"/>
  </p:normalViewPr>
  <p:slideViewPr>
    <p:cSldViewPr>
      <p:cViewPr varScale="1">
        <p:scale>
          <a:sx n="106" d="100"/>
          <a:sy n="106" d="100"/>
        </p:scale>
        <p:origin x="2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A41BE-8776-422B-8F2E-496FDD7C66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873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4B6BB-4BD9-4A2A-B2BE-81E42BA717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733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8CAC-0448-4563-A528-EB120A82FC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943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F169-9E2A-4172-B675-C8A4476A0A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27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AB3DB-44CA-4117-9100-B1FF2B61C8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83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F9AD8-D770-4C31-85A3-AB2E6888DE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22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60A7-166C-4C5E-971B-F4734893B5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1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A4BC4-BD45-4474-8BB9-A50E2533FC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345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3700-A497-4F88-881D-6A540619F6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122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10688-A2D3-4693-8ADE-B8A1E83C07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927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F58F9-6ECF-457B-A05C-09466B8765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483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BCB5101-9EF1-4EBF-BAD3-B99C97ACC7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286000"/>
            <a:ext cx="7989887" cy="1143000"/>
          </a:xfrm>
        </p:spPr>
        <p:txBody>
          <a:bodyPr anchor="ctr"/>
          <a:lstStyle/>
          <a:p>
            <a:pPr eaLnBrk="1" hangingPunct="1"/>
            <a:r>
              <a:rPr lang="en-US" altLang="cs-CZ" sz="4400"/>
              <a:t>Searching and sorting</a:t>
            </a:r>
          </a:p>
        </p:txBody>
      </p:sp>
      <p:sp>
        <p:nvSpPr>
          <p:cNvPr id="2051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6335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bin_</a:t>
            </a:r>
            <a:r>
              <a:rPr lang="en-US" altLang="cs-CZ" sz="2400">
                <a:latin typeface="Courier New" panose="02070309020205020404" pitchFamily="49" charset="0"/>
              </a:rPr>
              <a:t>search</a:t>
            </a:r>
            <a:r>
              <a:rPr lang="cs-CZ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x</a:t>
            </a:r>
            <a:r>
              <a:rPr lang="cs-CZ" altLang="cs-CZ" sz="2400">
                <a:latin typeface="Courier New" panose="02070309020205020404" pitchFamily="49" charset="0"/>
              </a:rPr>
              <a:t>, 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*</a:t>
            </a:r>
            <a:r>
              <a:rPr lang="en-US" altLang="cs-CZ" sz="2400">
                <a:latin typeface="Courier New" panose="02070309020205020404" pitchFamily="49" charset="0"/>
              </a:rPr>
              <a:t>arr,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n</a:t>
            </a:r>
            <a:r>
              <a:rPr lang="cs-CZ" altLang="cs-CZ" sz="2400">
                <a:latin typeface="Courier New" panose="02070309020205020404" pitchFamily="49" charset="0"/>
              </a:rPr>
              <a:t>)</a:t>
            </a:r>
            <a:endParaRPr lang="en-US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i,l,</a:t>
            </a:r>
            <a:r>
              <a:rPr lang="en-US" altLang="cs-CZ" sz="2400">
                <a:latin typeface="Courier New" panose="02070309020205020404" pitchFamily="49" charset="0"/>
              </a:rPr>
              <a:t>r;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l=0</a:t>
            </a:r>
            <a:r>
              <a:rPr lang="en-US" altLang="cs-CZ" sz="2400">
                <a:latin typeface="Courier New" panose="02070309020205020404" pitchFamily="49" charset="0"/>
              </a:rPr>
              <a:t>; r=n-1; 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  i = (l+r)/2;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  </a:t>
            </a:r>
            <a:r>
              <a:rPr lang="cs-CZ" altLang="cs-CZ" sz="2400" b="1">
                <a:latin typeface="Courier New" panose="02070309020205020404" pitchFamily="49" charset="0"/>
              </a:rPr>
              <a:t>if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(x==arr[i])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i;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if</a:t>
            </a:r>
            <a:r>
              <a:rPr lang="en-US" altLang="cs-CZ" sz="2400">
                <a:latin typeface="Courier New" panose="02070309020205020404" pitchFamily="49" charset="0"/>
              </a:rPr>
              <a:t> (x&lt;arr</a:t>
            </a:r>
            <a:r>
              <a:rPr lang="cs-CZ" altLang="cs-CZ" sz="2400">
                <a:latin typeface="Courier New" panose="02070309020205020404" pitchFamily="49" charset="0"/>
              </a:rPr>
              <a:t>[</a:t>
            </a:r>
            <a:r>
              <a:rPr lang="en-US" altLang="cs-CZ" sz="2400">
                <a:latin typeface="Courier New" panose="02070309020205020404" pitchFamily="49" charset="0"/>
              </a:rPr>
              <a:t>i</a:t>
            </a:r>
            <a:r>
              <a:rPr lang="cs-CZ" altLang="cs-CZ" sz="2400">
                <a:latin typeface="Courier New" panose="02070309020205020404" pitchFamily="49" charset="0"/>
              </a:rPr>
              <a:t>]</a:t>
            </a:r>
            <a:r>
              <a:rPr lang="en-US" altLang="cs-CZ" sz="2400">
                <a:latin typeface="Courier New" panose="02070309020205020404" pitchFamily="49" charset="0"/>
              </a:rPr>
              <a:t>) r=i-1</a:t>
            </a:r>
            <a:r>
              <a:rPr lang="cs-CZ" altLang="cs-CZ" sz="2400">
                <a:latin typeface="Courier New" panose="02070309020205020404" pitchFamily="49" charset="0"/>
              </a:rPr>
              <a:t>;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</a:rPr>
              <a:t>else</a:t>
            </a:r>
            <a:r>
              <a:rPr lang="en-US" altLang="cs-CZ" sz="2400">
                <a:latin typeface="Courier New" panose="02070309020205020404" pitchFamily="49" charset="0"/>
              </a:rPr>
              <a:t> l=i+1;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while</a:t>
            </a:r>
            <a:r>
              <a:rPr lang="en-US" altLang="cs-CZ" sz="2400">
                <a:latin typeface="Courier New" panose="02070309020205020404" pitchFamily="49" charset="0"/>
              </a:rPr>
              <a:t>(l&lt;=r); 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-1;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773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492500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213225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4932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5653088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2771775" y="37576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3492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4211638" y="37576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4932363" y="37639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5651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 flipH="1" flipV="1">
            <a:off x="3851275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H="1" flipV="1">
            <a:off x="4572000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3635375" y="57800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3445" name="Text Box 21"/>
          <p:cNvSpPr txBox="1">
            <a:spLocks noChangeArrowheads="1"/>
          </p:cNvSpPr>
          <p:nvPr/>
        </p:nvSpPr>
        <p:spPr bwMode="auto">
          <a:xfrm>
            <a:off x="4356100" y="57546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3450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773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492500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4213225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4932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5653088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2771775" y="37576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3492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4211638" y="37576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4932363" y="37639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5651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 flipH="1" flipV="1">
            <a:off x="3851275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 flipH="1" flipV="1">
            <a:off x="4572000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3635375" y="57800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4356100" y="57546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773363" y="422751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492500" y="422751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4213225" y="422751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4932363" y="422751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5653088" y="422751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2771775" y="37893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3492500" y="37957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4211638" y="37893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4932363" y="37957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5651500" y="37957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H="1" flipV="1">
            <a:off x="3851275" y="516413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H="1" flipV="1">
            <a:off x="4067175" y="516413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3635375" y="58118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3851275" y="57864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773363" y="42433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492500" y="42433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4213225" y="42433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4932363" y="42433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5653088" y="42433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2771775" y="38052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3492500" y="38115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4211638" y="38052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4932363" y="38115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5651500" y="38115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6508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6509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510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6511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512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6513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6514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6515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6516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6517" name="AutoShape 26"/>
          <p:cNvSpPr>
            <a:spLocks/>
          </p:cNvSpPr>
          <p:nvPr/>
        </p:nvSpPr>
        <p:spPr bwMode="auto">
          <a:xfrm rot="-5400000">
            <a:off x="2926556" y="4974432"/>
            <a:ext cx="360363" cy="914400"/>
          </a:xfrm>
          <a:prstGeom prst="leftBrace">
            <a:avLst>
              <a:gd name="adj1" fmla="val 42725"/>
              <a:gd name="adj2" fmla="val 50347"/>
            </a:avLst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06518" name="AutoShape 27"/>
          <p:cNvSpPr>
            <a:spLocks/>
          </p:cNvSpPr>
          <p:nvPr/>
        </p:nvSpPr>
        <p:spPr bwMode="auto">
          <a:xfrm rot="-5400000">
            <a:off x="5111750" y="4279900"/>
            <a:ext cx="360363" cy="2303463"/>
          </a:xfrm>
          <a:prstGeom prst="leftBrace">
            <a:avLst>
              <a:gd name="adj1" fmla="val 53267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106519" name="Text Box 28"/>
          <p:cNvSpPr txBox="1">
            <a:spLocks noChangeArrowheads="1"/>
          </p:cNvSpPr>
          <p:nvPr/>
        </p:nvSpPr>
        <p:spPr bwMode="auto">
          <a:xfrm>
            <a:off x="2268538" y="5899150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FF3300"/>
                </a:solidFill>
              </a:rPr>
              <a:t>QuickSort(0,0,arr)</a:t>
            </a:r>
            <a:endParaRPr lang="en-US" altLang="cs-CZ" sz="2400" b="1">
              <a:solidFill>
                <a:srgbClr val="FF3300"/>
              </a:solidFill>
            </a:endParaRPr>
          </a:p>
        </p:txBody>
      </p:sp>
      <p:sp>
        <p:nvSpPr>
          <p:cNvPr id="106520" name="Text Box 29"/>
          <p:cNvSpPr txBox="1">
            <a:spLocks noChangeArrowheads="1"/>
          </p:cNvSpPr>
          <p:nvPr/>
        </p:nvSpPr>
        <p:spPr bwMode="auto">
          <a:xfrm>
            <a:off x="5435600" y="5924550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accent2"/>
                </a:solidFill>
              </a:rPr>
              <a:t>QuickSort(2,4,arr)</a:t>
            </a:r>
            <a:endParaRPr lang="en-US" altLang="cs-CZ" sz="2400" b="1">
              <a:solidFill>
                <a:schemeClr val="accent2"/>
              </a:solidFill>
            </a:endParaRPr>
          </a:p>
        </p:txBody>
      </p:sp>
      <p:sp>
        <p:nvSpPr>
          <p:cNvPr id="106521" name="Rectangle 30"/>
          <p:cNvSpPr>
            <a:spLocks noChangeArrowheads="1"/>
          </p:cNvSpPr>
          <p:nvPr/>
        </p:nvSpPr>
        <p:spPr bwMode="auto">
          <a:xfrm>
            <a:off x="4284663" y="188913"/>
            <a:ext cx="45720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QuickSort(l,j-1,arr);</a:t>
            </a:r>
            <a:endParaRPr lang="cs-CZ" altLang="cs-CZ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QuickSort(j+1,r,arr);</a:t>
            </a:r>
            <a:endParaRPr lang="en-US" altLang="cs-CZ" sz="1600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3988" cy="1223963"/>
          </a:xfrm>
        </p:spPr>
        <p:txBody>
          <a:bodyPr/>
          <a:lstStyle/>
          <a:p>
            <a:pPr eaLnBrk="1" hangingPunct="1"/>
            <a:r>
              <a:rPr lang="cs-CZ" altLang="cs-CZ" sz="4000"/>
              <a:t>Mergesort</a:t>
            </a:r>
            <a:r>
              <a:rPr lang="en-US" altLang="cs-CZ" sz="4000"/>
              <a:t/>
            </a:r>
            <a:br>
              <a:rPr lang="en-US" altLang="cs-CZ" sz="4000"/>
            </a:br>
            <a:r>
              <a:rPr lang="en-US" altLang="cs-CZ" sz="4000"/>
              <a:t>(divide and conqueror technique)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cs-CZ"/>
              <a:t>Divide array into halves</a:t>
            </a:r>
            <a:endParaRPr lang="cs-CZ" altLang="cs-CZ"/>
          </a:p>
          <a:p>
            <a:pPr marL="609600" indent="-609600" eaLnBrk="1" hangingPunct="1">
              <a:buFontTx/>
              <a:buAutoNum type="arabicPeriod"/>
            </a:pPr>
            <a:r>
              <a:rPr lang="en-US" altLang="cs-CZ"/>
              <a:t>Sort each half </a:t>
            </a:r>
            <a:endParaRPr lang="cs-CZ" altLang="cs-CZ"/>
          </a:p>
          <a:p>
            <a:pPr marL="609600" indent="-609600" eaLnBrk="1" hangingPunct="1">
              <a:buFontTx/>
              <a:buAutoNum type="arabicPeriod"/>
            </a:pPr>
            <a:r>
              <a:rPr lang="en-US" altLang="cs-CZ"/>
              <a:t>Merge sorted halves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58813"/>
          </a:xfrm>
        </p:spPr>
        <p:txBody>
          <a:bodyPr/>
          <a:lstStyle/>
          <a:p>
            <a:pPr eaLnBrk="1" hangingPunct="1"/>
            <a:r>
              <a:rPr lang="cs-CZ" altLang="cs-CZ" sz="3600"/>
              <a:t>Mergesort</a:t>
            </a:r>
            <a:endParaRPr lang="en-US" altLang="cs-CZ" sz="36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void</a:t>
            </a:r>
            <a:r>
              <a:rPr lang="en-US" altLang="cs-CZ" sz="2400">
                <a:latin typeface="Courier New" panose="02070309020205020404" pitchFamily="49" charset="0"/>
              </a:rPr>
              <a:t> merge_sort(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l,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r,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*arr)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// l - left index, r - right index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i,j,k,q;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*s;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if</a:t>
            </a:r>
            <a:r>
              <a:rPr lang="en-US" altLang="cs-CZ" sz="2400">
                <a:latin typeface="Courier New" panose="02070309020205020404" pitchFamily="49" charset="0"/>
              </a:rPr>
              <a:t> (l&gt;=r)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q = (l+r)/2;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Merge_sort(l,q,arr);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Merge_sort(q+1,r,arr);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12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58813"/>
          </a:xfrm>
        </p:spPr>
        <p:txBody>
          <a:bodyPr/>
          <a:lstStyle/>
          <a:p>
            <a:pPr eaLnBrk="1" hangingPunct="1"/>
            <a:r>
              <a:rPr lang="cs-CZ" altLang="cs-CZ" sz="3600"/>
              <a:t>Mergesort</a:t>
            </a:r>
            <a:endParaRPr lang="en-US" altLang="cs-CZ" sz="360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200">
                <a:latin typeface="Courier New" panose="02070309020205020404" pitchFamily="49" charset="0"/>
              </a:rPr>
              <a:t>  </a:t>
            </a:r>
            <a:r>
              <a:rPr lang="cs-CZ" altLang="cs-CZ" sz="1200">
                <a:latin typeface="Courier New" panose="02070309020205020404" pitchFamily="49" charset="0"/>
              </a:rPr>
              <a:t> </a:t>
            </a:r>
            <a:r>
              <a:rPr lang="en-US" altLang="cs-CZ" sz="2000">
                <a:latin typeface="Courier New" panose="02070309020205020404" pitchFamily="49" charset="0"/>
              </a:rPr>
              <a:t>// merge</a:t>
            </a:r>
            <a:r>
              <a:rPr lang="cs-CZ" altLang="cs-CZ" sz="2000">
                <a:latin typeface="Courier New" panose="02070309020205020404" pitchFamily="49" charset="0"/>
              </a:rPr>
              <a:t>, </a:t>
            </a:r>
            <a:r>
              <a:rPr lang="en-US" altLang="cs-CZ" sz="2000">
                <a:latin typeface="Courier New" panose="02070309020205020404" pitchFamily="49" charset="0"/>
              </a:rPr>
              <a:t>s is auxiliary array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s = (</a:t>
            </a:r>
            <a:r>
              <a:rPr lang="en-US" altLang="cs-CZ" sz="2000" b="1">
                <a:latin typeface="Courier New" panose="02070309020205020404" pitchFamily="49" charset="0"/>
              </a:rPr>
              <a:t>int</a:t>
            </a:r>
            <a:r>
              <a:rPr lang="en-US" altLang="cs-CZ" sz="2000">
                <a:latin typeface="Courier New" panose="02070309020205020404" pitchFamily="49" charset="0"/>
              </a:rPr>
              <a:t>*)malloc(</a:t>
            </a:r>
            <a:r>
              <a:rPr lang="en-US" altLang="cs-CZ" sz="2000" b="1">
                <a:latin typeface="Courier New" panose="02070309020205020404" pitchFamily="49" charset="0"/>
              </a:rPr>
              <a:t>sizeof</a:t>
            </a:r>
            <a:r>
              <a:rPr lang="en-US" altLang="cs-CZ" sz="2000">
                <a:latin typeface="Courier New" panose="02070309020205020404" pitchFamily="49" charset="0"/>
              </a:rPr>
              <a:t>(</a:t>
            </a:r>
            <a:r>
              <a:rPr lang="en-US" altLang="cs-CZ" sz="2000" b="1">
                <a:latin typeface="Courier New" panose="02070309020205020404" pitchFamily="49" charset="0"/>
              </a:rPr>
              <a:t>int</a:t>
            </a:r>
            <a:r>
              <a:rPr lang="en-US" altLang="cs-CZ" sz="2000">
                <a:latin typeface="Courier New" panose="02070309020205020404" pitchFamily="49" charset="0"/>
              </a:rPr>
              <a:t>)*(r-l+1));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i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while</a:t>
            </a:r>
            <a:r>
              <a:rPr lang="en-US" altLang="cs-CZ" sz="2000">
                <a:latin typeface="Courier New" panose="02070309020205020404" pitchFamily="49" charset="0"/>
              </a:rPr>
              <a:t>(i&lt;=q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  </a:t>
            </a:r>
            <a:r>
              <a:rPr lang="en-US" altLang="cs-CZ" sz="2000" b="1">
                <a:latin typeface="Courier New" panose="02070309020205020404" pitchFamily="49" charset="0"/>
              </a:rPr>
              <a:t>if</a:t>
            </a:r>
            <a:r>
              <a:rPr lang="en-US" altLang="cs-CZ" sz="2000">
                <a:latin typeface="Courier New" panose="02070309020205020404" pitchFamily="49" charset="0"/>
              </a:rPr>
              <a:t> (arr[i]&lt;arr[j]) s[k++] = arr[i++];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  </a:t>
            </a:r>
            <a:r>
              <a:rPr lang="en-US" altLang="cs-CZ" sz="2000" b="1">
                <a:latin typeface="Courier New" panose="02070309020205020404" pitchFamily="49" charset="0"/>
              </a:rPr>
              <a:t>else</a:t>
            </a:r>
            <a:r>
              <a:rPr lang="en-US" altLang="cs-CZ" sz="2000">
                <a:latin typeface="Courier New" panose="02070309020205020404" pitchFamily="49" charset="0"/>
              </a:rPr>
              <a:t> s[k++] = arr[j++];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// copy the rest of the array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while</a:t>
            </a:r>
            <a:r>
              <a:rPr lang="en-US" altLang="cs-CZ" sz="2000">
                <a:latin typeface="Courier New" panose="02070309020205020404" pitchFamily="49" charset="0"/>
              </a:rPr>
              <a:t> (i&lt;=q) s[k++] = arr[i++];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while</a:t>
            </a:r>
            <a:r>
              <a:rPr lang="en-US" altLang="cs-CZ" sz="2000">
                <a:latin typeface="Courier New" panose="02070309020205020404" pitchFamily="49" charset="0"/>
              </a:rPr>
              <a:t> (j&lt;=r) s[k++] = arr[j++];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// copy back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for</a:t>
            </a:r>
            <a:r>
              <a:rPr lang="en-US" altLang="cs-CZ" sz="2000">
                <a:latin typeface="Courier New" panose="02070309020205020404" pitchFamily="49" charset="0"/>
              </a:rPr>
              <a:t>(i=0;i&lt;k;i++) arr[l++] = s[i];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free(s);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altLang="cs-CZ" dirty="0"/>
              <a:t>call function</a:t>
            </a:r>
            <a:endParaRPr lang="cs-CZ" altLang="cs-CZ" dirty="0"/>
          </a:p>
          <a:p>
            <a:pPr lvl="1" eaLnBrk="1" hangingPunct="1"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merge(</a:t>
            </a:r>
            <a:r>
              <a:rPr lang="en-US" altLang="cs-CZ" sz="2400" b="1" dirty="0">
                <a:latin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</a:rPr>
              <a:t> n, </a:t>
            </a:r>
            <a:r>
              <a:rPr lang="en-US" altLang="cs-CZ" sz="2400" b="1" dirty="0">
                <a:latin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arr</a:t>
            </a:r>
            <a:r>
              <a:rPr lang="en-US" altLang="cs-CZ" sz="2400" dirty="0">
                <a:latin typeface="Courier New" panose="02070309020205020404" pitchFamily="49" charset="0"/>
              </a:rPr>
              <a:t>[])</a:t>
            </a:r>
          </a:p>
          <a:p>
            <a:pPr lvl="1"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// n – </a:t>
            </a:r>
            <a:r>
              <a:rPr lang="cs-CZ" altLang="cs-CZ" sz="2400" dirty="0" err="1">
                <a:latin typeface="Courier New" panose="02070309020205020404" pitchFamily="49" charset="0"/>
              </a:rPr>
              <a:t>the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size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of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the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arr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Merge</a:t>
            </a:r>
            <a:r>
              <a:rPr lang="cs-CZ" altLang="cs-CZ" sz="2400" dirty="0">
                <a:latin typeface="Courier New" panose="02070309020205020404" pitchFamily="49" charset="0"/>
              </a:rPr>
              <a:t>_sort(0,n-1,arr);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cs-CZ" altLang="cs-CZ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cs-CZ" dirty="0"/>
              <a:t>time complexity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FF3300"/>
                </a:solidFill>
              </a:rPr>
              <a:t>O(nlog</a:t>
            </a:r>
            <a:r>
              <a:rPr lang="cs-CZ" altLang="cs-CZ" b="1" baseline="-25000" dirty="0">
                <a:solidFill>
                  <a:srgbClr val="FF3300"/>
                </a:solidFill>
              </a:rPr>
              <a:t>2</a:t>
            </a:r>
            <a:r>
              <a:rPr lang="cs-CZ" altLang="cs-CZ" b="1" dirty="0">
                <a:solidFill>
                  <a:srgbClr val="FF3300"/>
                </a:solidFill>
              </a:rPr>
              <a:t>n)</a:t>
            </a:r>
          </a:p>
          <a:p>
            <a:pPr eaLnBrk="1" hangingPunct="1"/>
            <a:r>
              <a:rPr lang="en-US" altLang="cs-CZ" dirty="0">
                <a:solidFill>
                  <a:schemeClr val="accent2"/>
                </a:solidFill>
              </a:rPr>
              <a:t>disadvantage</a:t>
            </a:r>
            <a:endParaRPr lang="cs-CZ" altLang="cs-CZ" dirty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cs-CZ" dirty="0"/>
              <a:t>existence of auxiliary array s</a:t>
            </a:r>
            <a:r>
              <a:rPr lang="cs-CZ" altLang="cs-CZ" dirty="0"/>
              <a:t> (</a:t>
            </a:r>
            <a:r>
              <a:rPr lang="en-US" altLang="cs-CZ" dirty="0"/>
              <a:t>higher space complexity</a:t>
            </a:r>
            <a:r>
              <a:rPr lang="cs-CZ" altLang="cs-CZ" dirty="0"/>
              <a:t>)</a:t>
            </a:r>
            <a:endParaRPr lang="cs-CZ" altLang="cs-CZ" i="1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773363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3492500" y="41481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213225" y="41481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4932363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5653088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2771775" y="37099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3492500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211638" y="37099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4932363" y="37163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651500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>
            <a:off x="4572000" y="3284538"/>
            <a:ext cx="0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 flipH="1" flipV="1">
            <a:off x="3132138" y="50847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 flipH="1" flipV="1">
            <a:off x="6011863" y="50847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631" name="Text Box 21"/>
          <p:cNvSpPr txBox="1">
            <a:spLocks noChangeArrowheads="1"/>
          </p:cNvSpPr>
          <p:nvPr/>
        </p:nvSpPr>
        <p:spPr bwMode="auto">
          <a:xfrm>
            <a:off x="2916238" y="5732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l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1632" name="Text Box 22"/>
          <p:cNvSpPr txBox="1">
            <a:spLocks noChangeArrowheads="1"/>
          </p:cNvSpPr>
          <p:nvPr/>
        </p:nvSpPr>
        <p:spPr bwMode="auto">
          <a:xfrm>
            <a:off x="5795963" y="57070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r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1633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11634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1635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11636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1637" name="Rectangle 27"/>
          <p:cNvSpPr>
            <a:spLocks noChangeArrowheads="1"/>
          </p:cNvSpPr>
          <p:nvPr/>
        </p:nvSpPr>
        <p:spPr bwMode="auto">
          <a:xfrm>
            <a:off x="3419475" y="188913"/>
            <a:ext cx="5437188" cy="25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void</a:t>
            </a:r>
            <a:r>
              <a:rPr lang="en-US" altLang="cs-CZ" sz="1600" dirty="0">
                <a:latin typeface="Courier New" panose="02070309020205020404" pitchFamily="49" charset="0"/>
              </a:rPr>
              <a:t> </a:t>
            </a:r>
            <a:r>
              <a:rPr lang="en-US" altLang="cs-CZ" sz="1600" dirty="0" err="1">
                <a:latin typeface="Courier New" panose="02070309020205020404" pitchFamily="49" charset="0"/>
              </a:rPr>
              <a:t>Merge_sort</a:t>
            </a:r>
            <a:r>
              <a:rPr lang="en-US" altLang="cs-CZ" sz="1600" dirty="0">
                <a:latin typeface="Courier New" panose="02070309020205020404" pitchFamily="49" charset="0"/>
              </a:rPr>
              <a:t>(</a:t>
            </a:r>
            <a:r>
              <a:rPr lang="en-US" altLang="cs-CZ" sz="1600" b="1" dirty="0">
                <a:latin typeface="Courier New" panose="02070309020205020404" pitchFamily="49" charset="0"/>
              </a:rPr>
              <a:t>int</a:t>
            </a:r>
            <a:r>
              <a:rPr lang="en-US" altLang="cs-CZ" sz="1600" dirty="0">
                <a:latin typeface="Courier New" panose="02070309020205020404" pitchFamily="49" charset="0"/>
              </a:rPr>
              <a:t> l,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en-US" altLang="cs-CZ" sz="1600" b="1" dirty="0">
                <a:latin typeface="Courier New" panose="02070309020205020404" pitchFamily="49" charset="0"/>
              </a:rPr>
              <a:t>int</a:t>
            </a:r>
            <a:r>
              <a:rPr lang="en-US" altLang="cs-CZ" sz="1600" dirty="0">
                <a:latin typeface="Courier New" panose="02070309020205020404" pitchFamily="49" charset="0"/>
              </a:rPr>
              <a:t> r, </a:t>
            </a:r>
            <a:r>
              <a:rPr lang="en-US" altLang="cs-CZ" sz="1600" b="1" dirty="0">
                <a:latin typeface="Courier New" panose="02070309020205020404" pitchFamily="49" charset="0"/>
              </a:rPr>
              <a:t>int</a:t>
            </a:r>
            <a:r>
              <a:rPr lang="en-US" altLang="cs-CZ" sz="1600" dirty="0">
                <a:latin typeface="Courier New" panose="02070309020205020404" pitchFamily="49" charset="0"/>
              </a:rPr>
              <a:t> *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// l – le</a:t>
            </a:r>
            <a:r>
              <a:rPr lang="cs-CZ" altLang="cs-CZ" sz="1600" dirty="0">
                <a:latin typeface="Courier New" panose="02070309020205020404" pitchFamily="49" charset="0"/>
              </a:rPr>
              <a:t>ft </a:t>
            </a:r>
            <a:r>
              <a:rPr lang="en-US" altLang="cs-CZ" sz="1600" dirty="0">
                <a:latin typeface="Courier New" panose="02070309020205020404" pitchFamily="49" charset="0"/>
              </a:rPr>
              <a:t>index, r - </a:t>
            </a:r>
            <a:r>
              <a:rPr lang="cs-CZ" altLang="cs-CZ" sz="1600" dirty="0" err="1">
                <a:latin typeface="Courier New" panose="02070309020205020404" pitchFamily="49" charset="0"/>
              </a:rPr>
              <a:t>right</a:t>
            </a:r>
            <a:r>
              <a:rPr lang="en-US" altLang="cs-CZ" sz="1600" dirty="0">
                <a:latin typeface="Courier New" panose="02070309020205020404" pitchFamily="49" charset="0"/>
              </a:rPr>
              <a:t> index </a:t>
            </a:r>
            <a:r>
              <a:rPr lang="cs-CZ" altLang="cs-CZ" sz="1600" dirty="0" err="1">
                <a:latin typeface="Courier New" panose="02070309020205020404" pitchFamily="49" charset="0"/>
              </a:rPr>
              <a:t>incl</a:t>
            </a:r>
            <a:r>
              <a:rPr lang="cs-CZ" altLang="cs-CZ" sz="1600" dirty="0">
                <a:latin typeface="Courier New" panose="02070309020205020404" pitchFamily="49" charset="0"/>
              </a:rPr>
              <a:t>.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int</a:t>
            </a:r>
            <a:r>
              <a:rPr lang="en-US" altLang="cs-CZ" sz="1600" dirty="0">
                <a:latin typeface="Courier New" panose="02070309020205020404" pitchFamily="49" charset="0"/>
              </a:rPr>
              <a:t> </a:t>
            </a:r>
            <a:r>
              <a:rPr lang="en-US" altLang="cs-CZ" sz="1600" dirty="0" err="1">
                <a:latin typeface="Courier New" panose="02070309020205020404" pitchFamily="49" charset="0"/>
              </a:rPr>
              <a:t>i,j,k,q</a:t>
            </a:r>
            <a:r>
              <a:rPr lang="en-US" altLang="cs-CZ" sz="16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int</a:t>
            </a:r>
            <a:r>
              <a:rPr lang="en-US" altLang="cs-CZ" sz="1600" dirty="0">
                <a:latin typeface="Courier New" panose="02070309020205020404" pitchFamily="49" charset="0"/>
              </a:rPr>
              <a:t> *s;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if</a:t>
            </a:r>
            <a:r>
              <a:rPr lang="en-US" altLang="cs-CZ" sz="1600" dirty="0">
                <a:latin typeface="Courier New" panose="02070309020205020404" pitchFamily="49" charset="0"/>
              </a:rPr>
              <a:t> (l&gt;=r) </a:t>
            </a:r>
            <a:r>
              <a:rPr lang="en-US" altLang="cs-CZ" sz="1600" b="1" dirty="0">
                <a:latin typeface="Courier New" panose="02070309020205020404" pitchFamily="49" charset="0"/>
              </a:rPr>
              <a:t>return</a:t>
            </a:r>
            <a:r>
              <a:rPr lang="en-US" altLang="cs-CZ" sz="16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q = (</a:t>
            </a:r>
            <a:r>
              <a:rPr lang="en-US" altLang="cs-CZ" sz="1600" dirty="0" err="1">
                <a:latin typeface="Courier New" panose="02070309020205020404" pitchFamily="49" charset="0"/>
              </a:rPr>
              <a:t>l+r</a:t>
            </a:r>
            <a:r>
              <a:rPr lang="en-US" altLang="cs-CZ" sz="1600" dirty="0">
                <a:latin typeface="Courier New" panose="02070309020205020404" pitchFamily="49" charset="0"/>
              </a:rPr>
              <a:t>)/2;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Merge_sort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(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l,q,arr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  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Merge_sort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(q+1,r,arr);</a:t>
            </a:r>
          </a:p>
        </p:txBody>
      </p:sp>
      <p:sp>
        <p:nvSpPr>
          <p:cNvPr id="111638" name="Text Box 28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q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1639" name="Text Box 29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H="1" flipV="1">
            <a:off x="3132138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H="1" flipV="1">
            <a:off x="5292725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2916238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5076825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3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2661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6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// merging, s is an auxiliary array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while(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    if (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]&lt;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[j]) s[k++] = 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    else s[k++] = 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j++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// </a:t>
            </a:r>
            <a:r>
              <a:rPr lang="cs-CZ" altLang="cs-CZ" sz="1600" dirty="0">
                <a:latin typeface="Courier New" panose="02070309020205020404" pitchFamily="49" charset="0"/>
              </a:rPr>
              <a:t>copy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rest </a:t>
            </a:r>
            <a:r>
              <a:rPr lang="cs-CZ" altLang="cs-CZ" sz="1600" dirty="0" err="1">
                <a:latin typeface="Courier New" panose="02070309020205020404" pitchFamily="49" charset="0"/>
              </a:rPr>
              <a:t>of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array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 (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&lt;=q)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 (j&lt;=r)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j++</a:t>
            </a:r>
            <a:r>
              <a:rPr lang="en-US" altLang="cs-CZ" sz="1600" dirty="0">
                <a:latin typeface="Courier New" panose="02070309020205020404" pitchFamily="49" charset="0"/>
              </a:rPr>
              <a:t>]; </a:t>
            </a:r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0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2664" name="Rectangle 29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65" name="Rectangle 30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66" name="Rectangle 31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67" name="Rectangle 32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68" name="Rectangle 33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2669" name="Text Box 34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cs-CZ" sz="2400" dirty="0"/>
              <a:t>another solution:</a:t>
            </a:r>
          </a:p>
          <a:p>
            <a:pPr eaLnBrk="1" hangingPunct="1"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bin_search</a:t>
            </a:r>
            <a:r>
              <a:rPr lang="cs-CZ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x</a:t>
            </a:r>
            <a:r>
              <a:rPr lang="cs-CZ" altLang="cs-CZ" sz="2400" dirty="0">
                <a:latin typeface="Courier New" panose="02070309020205020404" pitchFamily="49" charset="0"/>
              </a:rPr>
              <a:t>,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</a:rPr>
              <a:t> *</a:t>
            </a:r>
            <a:r>
              <a:rPr lang="cs-CZ" altLang="cs-CZ" sz="2400" dirty="0" err="1">
                <a:latin typeface="Courier New" panose="02070309020205020404" pitchFamily="49" charset="0"/>
              </a:rPr>
              <a:t>arr</a:t>
            </a:r>
            <a:r>
              <a:rPr lang="en-US" altLang="cs-CZ" sz="2400" dirty="0">
                <a:latin typeface="Courier New" panose="02070309020205020404" pitchFamily="49" charset="0"/>
              </a:rPr>
              <a:t>, </a:t>
            </a:r>
            <a:r>
              <a:rPr lang="en-US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</a:rPr>
              <a:t> n</a:t>
            </a:r>
            <a:r>
              <a:rPr lang="cs-CZ" altLang="cs-CZ" sz="2400" dirty="0">
                <a:latin typeface="Courier New" panose="02070309020205020404" pitchFamily="49" charset="0"/>
              </a:rPr>
              <a:t>)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i,l</a:t>
            </a:r>
            <a:r>
              <a:rPr lang="cs-CZ" altLang="cs-CZ" sz="2400" dirty="0">
                <a:latin typeface="Courier New" panose="02070309020205020404" pitchFamily="49" charset="0"/>
              </a:rPr>
              <a:t>,</a:t>
            </a:r>
            <a:r>
              <a:rPr lang="en-US" altLang="cs-CZ" sz="2400" dirty="0">
                <a:latin typeface="Courier New" panose="02070309020205020404" pitchFamily="49" charset="0"/>
              </a:rPr>
              <a:t>r;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l=0</a:t>
            </a:r>
            <a:r>
              <a:rPr lang="en-US" altLang="cs-CZ" sz="2400" dirty="0">
                <a:latin typeface="Courier New" panose="02070309020205020404" pitchFamily="49" charset="0"/>
              </a:rPr>
              <a:t>; r=n-1; 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  </a:t>
            </a:r>
            <a:r>
              <a:rPr lang="en-US" altLang="cs-CZ" sz="2400" dirty="0" err="1">
                <a:latin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</a:rPr>
              <a:t> = (</a:t>
            </a:r>
            <a:r>
              <a:rPr lang="en-US" altLang="cs-CZ" sz="2400" dirty="0" err="1">
                <a:latin typeface="Courier New" panose="02070309020205020404" pitchFamily="49" charset="0"/>
              </a:rPr>
              <a:t>l+r</a:t>
            </a:r>
            <a:r>
              <a:rPr lang="en-US" altLang="cs-CZ" sz="2400" dirty="0">
                <a:latin typeface="Courier New" panose="02070309020205020404" pitchFamily="49" charset="0"/>
              </a:rPr>
              <a:t>)/2;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if</a:t>
            </a:r>
            <a:r>
              <a:rPr lang="en-US" altLang="cs-CZ" sz="2400" dirty="0">
                <a:latin typeface="Courier New" panose="02070309020205020404" pitchFamily="49" charset="0"/>
              </a:rPr>
              <a:t> (x&lt;</a:t>
            </a:r>
            <a:r>
              <a:rPr lang="cs-CZ" altLang="cs-CZ" sz="2400" dirty="0" err="1">
                <a:latin typeface="Courier New" panose="02070309020205020404" pitchFamily="49" charset="0"/>
              </a:rPr>
              <a:t>arr</a:t>
            </a:r>
            <a:r>
              <a:rPr lang="cs-CZ" altLang="cs-CZ" sz="2400" dirty="0">
                <a:latin typeface="Courier New" panose="02070309020205020404" pitchFamily="49" charset="0"/>
              </a:rPr>
              <a:t>[</a:t>
            </a:r>
            <a:r>
              <a:rPr lang="en-US" altLang="cs-CZ" sz="2400" dirty="0" err="1">
                <a:latin typeface="Courier New" panose="02070309020205020404" pitchFamily="49" charset="0"/>
              </a:rPr>
              <a:t>i</a:t>
            </a:r>
            <a:r>
              <a:rPr lang="cs-CZ" altLang="cs-CZ" sz="2400" dirty="0">
                <a:latin typeface="Courier New" panose="02070309020205020404" pitchFamily="49" charset="0"/>
              </a:rPr>
              <a:t>]</a:t>
            </a:r>
            <a:r>
              <a:rPr lang="en-US" altLang="cs-CZ" sz="2400" dirty="0">
                <a:latin typeface="Courier New" panose="02070309020205020404" pitchFamily="49" charset="0"/>
              </a:rPr>
              <a:t>) r=i-1</a:t>
            </a:r>
            <a:r>
              <a:rPr lang="cs-CZ" altLang="cs-CZ" sz="2400" dirty="0">
                <a:latin typeface="Courier New" panose="02070309020205020404" pitchFamily="49" charset="0"/>
              </a:rPr>
              <a:t>;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b="1" dirty="0">
                <a:latin typeface="Courier New" panose="02070309020205020404" pitchFamily="49" charset="0"/>
              </a:rPr>
              <a:t>else</a:t>
            </a:r>
            <a:r>
              <a:rPr lang="en-US" altLang="cs-CZ" sz="2400" dirty="0">
                <a:latin typeface="Courier New" panose="02070309020205020404" pitchFamily="49" charset="0"/>
              </a:rPr>
              <a:t> l=i+1;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while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dirty="0" err="1">
                <a:latin typeface="Courier New" panose="02070309020205020404" pitchFamily="49" charset="0"/>
              </a:rPr>
              <a:t>arr</a:t>
            </a:r>
            <a:r>
              <a:rPr lang="en-US" altLang="cs-CZ" sz="2400" dirty="0">
                <a:latin typeface="Courier New" panose="02070309020205020404" pitchFamily="49" charset="0"/>
              </a:rPr>
              <a:t>[</a:t>
            </a:r>
            <a:r>
              <a:rPr lang="en-US" altLang="cs-CZ" sz="2400" dirty="0" err="1">
                <a:latin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</a:rPr>
              <a:t>]!=x &amp;&amp; l&lt;=r); 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return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arr</a:t>
            </a:r>
            <a:r>
              <a:rPr lang="en-US" altLang="cs-CZ" sz="2400" dirty="0">
                <a:latin typeface="Courier New" panose="02070309020205020404" pitchFamily="49" charset="0"/>
              </a:rPr>
              <a:t>[</a:t>
            </a:r>
            <a:r>
              <a:rPr lang="cs-CZ" altLang="cs-CZ" sz="2400" dirty="0">
                <a:latin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</a:rPr>
              <a:t>]==x ? i: -1;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 flipH="1" flipV="1">
            <a:off x="3851275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 flipH="1" flipV="1">
            <a:off x="6011863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3635375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5795963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4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3685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6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// </a:t>
            </a:r>
            <a:r>
              <a:rPr lang="en-US" altLang="cs-CZ" sz="1600" dirty="0">
                <a:latin typeface="Courier New" panose="02070309020205020404" pitchFamily="49" charset="0"/>
              </a:rPr>
              <a:t>merging, s is an auxiliary array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while(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    if (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]&lt;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[j]) s[k++] = 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    else s[k++] = 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j++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// </a:t>
            </a:r>
            <a:r>
              <a:rPr lang="cs-CZ" altLang="cs-CZ" sz="1600" dirty="0">
                <a:latin typeface="Courier New" panose="02070309020205020404" pitchFamily="49" charset="0"/>
              </a:rPr>
              <a:t>copy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rest </a:t>
            </a:r>
            <a:r>
              <a:rPr lang="cs-CZ" altLang="cs-CZ" sz="1600" dirty="0" err="1">
                <a:latin typeface="Courier New" panose="02070309020205020404" pitchFamily="49" charset="0"/>
              </a:rPr>
              <a:t>of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array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 (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&lt;=q)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 (j&lt;=r)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j++</a:t>
            </a:r>
            <a:r>
              <a:rPr lang="en-US" altLang="cs-CZ" sz="1600" dirty="0">
                <a:latin typeface="Courier New" panose="02070309020205020404" pitchFamily="49" charset="0"/>
              </a:rPr>
              <a:t>]; </a:t>
            </a:r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89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90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91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92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3693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 flipH="1" flipV="1">
            <a:off x="3851275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 flipH="1" flipV="1">
            <a:off x="6732588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3635375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6516688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5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4709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6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// </a:t>
            </a:r>
            <a:r>
              <a:rPr lang="en-US" altLang="cs-CZ" sz="1600" dirty="0">
                <a:latin typeface="Courier New" panose="02070309020205020404" pitchFamily="49" charset="0"/>
              </a:rPr>
              <a:t>merging, s is an auxiliary </a:t>
            </a:r>
            <a:r>
              <a:rPr lang="en-US" altLang="cs-CZ" sz="1600" dirty="0" smtClean="0">
                <a:latin typeface="Courier New" panose="02070309020205020404" pitchFamily="49" charset="0"/>
              </a:rPr>
              <a:t>array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while(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    if (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]&lt;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[j]) s[k++] = 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    else s[k++] = 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j++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// </a:t>
            </a:r>
            <a:r>
              <a:rPr lang="cs-CZ" altLang="cs-CZ" sz="1600" dirty="0">
                <a:latin typeface="Courier New" panose="02070309020205020404" pitchFamily="49" charset="0"/>
              </a:rPr>
              <a:t>copy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rest </a:t>
            </a:r>
            <a:r>
              <a:rPr lang="cs-CZ" altLang="cs-CZ" sz="1600" dirty="0" err="1">
                <a:latin typeface="Courier New" panose="02070309020205020404" pitchFamily="49" charset="0"/>
              </a:rPr>
              <a:t>of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array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 (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&lt;=q)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 (j&lt;=r)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j++</a:t>
            </a:r>
            <a:r>
              <a:rPr lang="en-US" altLang="cs-CZ" sz="1600" dirty="0">
                <a:latin typeface="Courier New" panose="02070309020205020404" pitchFamily="49" charset="0"/>
              </a:rPr>
              <a:t>]; 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5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 flipH="1" flipV="1">
            <a:off x="3851275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 flipH="1" flipV="1">
            <a:off x="6732588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3635375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6516688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5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6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// </a:t>
            </a:r>
            <a:r>
              <a:rPr lang="en-US" altLang="cs-CZ" sz="1600" dirty="0">
                <a:latin typeface="Courier New" panose="02070309020205020404" pitchFamily="49" charset="0"/>
              </a:rPr>
              <a:t>merging, s is an auxiliary array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(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    if </a:t>
            </a:r>
            <a:r>
              <a:rPr lang="en-US" altLang="cs-CZ" sz="1600" dirty="0">
                <a:latin typeface="Courier New" panose="02070309020205020404" pitchFamily="49" charset="0"/>
              </a:rPr>
              <a:t>(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]&lt;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[j])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    else </a:t>
            </a:r>
            <a:r>
              <a:rPr lang="en-US" altLang="cs-CZ" sz="1600" dirty="0">
                <a:latin typeface="Courier New" panose="02070309020205020404" pitchFamily="49" charset="0"/>
              </a:rPr>
              <a:t>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j++</a:t>
            </a:r>
            <a:r>
              <a:rPr lang="en-US" altLang="cs-CZ" sz="1600" dirty="0"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// </a:t>
            </a:r>
            <a:r>
              <a:rPr lang="cs-CZ" altLang="cs-CZ" sz="1600" dirty="0">
                <a:latin typeface="Courier New" panose="02070309020205020404" pitchFamily="49" charset="0"/>
              </a:rPr>
              <a:t>copy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rest </a:t>
            </a:r>
            <a:r>
              <a:rPr lang="cs-CZ" altLang="cs-CZ" sz="1600" dirty="0" err="1">
                <a:latin typeface="Courier New" panose="02070309020205020404" pitchFamily="49" charset="0"/>
              </a:rPr>
              <a:t>of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array</a:t>
            </a:r>
            <a:endParaRPr lang="cs-CZ" altLang="cs-CZ" sz="16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 smtClean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 (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&lt;=q) s[k++] = 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 (j&lt;=r)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j++</a:t>
            </a:r>
            <a:r>
              <a:rPr lang="en-US" altLang="cs-CZ" sz="1600" dirty="0">
                <a:latin typeface="Courier New" panose="02070309020205020404" pitchFamily="49" charset="0"/>
              </a:rPr>
              <a:t>]; </a:t>
            </a:r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5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39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40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H="1" flipV="1">
            <a:off x="4572000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 flipH="1" flipV="1">
            <a:off x="6732588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4356100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6516688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5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6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// </a:t>
            </a:r>
            <a:r>
              <a:rPr lang="en-US" altLang="cs-CZ" sz="1600" dirty="0">
                <a:latin typeface="Courier New" panose="02070309020205020404" pitchFamily="49" charset="0"/>
              </a:rPr>
              <a:t>merging, s is an auxiliary array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(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    if </a:t>
            </a:r>
            <a:r>
              <a:rPr lang="en-US" altLang="cs-CZ" sz="1600" dirty="0">
                <a:latin typeface="Courier New" panose="02070309020205020404" pitchFamily="49" charset="0"/>
              </a:rPr>
              <a:t>(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]&lt;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[j])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    else </a:t>
            </a:r>
            <a:r>
              <a:rPr lang="en-US" altLang="cs-CZ" sz="1600" dirty="0">
                <a:latin typeface="Courier New" panose="02070309020205020404" pitchFamily="49" charset="0"/>
              </a:rPr>
              <a:t>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j++</a:t>
            </a:r>
            <a:r>
              <a:rPr lang="en-US" altLang="cs-CZ" sz="1600" dirty="0"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// </a:t>
            </a:r>
            <a:r>
              <a:rPr lang="cs-CZ" altLang="cs-CZ" sz="1600" dirty="0">
                <a:latin typeface="Courier New" panose="02070309020205020404" pitchFamily="49" charset="0"/>
              </a:rPr>
              <a:t>copy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rest </a:t>
            </a:r>
            <a:r>
              <a:rPr lang="cs-CZ" altLang="cs-CZ" sz="1600" dirty="0" err="1">
                <a:latin typeface="Courier New" panose="02070309020205020404" pitchFamily="49" charset="0"/>
              </a:rPr>
              <a:t>of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array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 (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&lt;=q) s[k++] = 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 (j&lt;=r)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j++</a:t>
            </a:r>
            <a:r>
              <a:rPr lang="en-US" altLang="cs-CZ" sz="1600" dirty="0">
                <a:latin typeface="Courier New" panose="02070309020205020404" pitchFamily="49" charset="0"/>
              </a:rPr>
              <a:t>]; </a:t>
            </a: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2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5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3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4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6765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773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3492500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213225" y="37893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932363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5653088" y="37893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2771775" y="33512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3492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211638" y="33512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932363" y="33575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5651500" y="33575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H="1" flipV="1">
            <a:off x="5292725" y="4725988"/>
            <a:ext cx="0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H="1" flipV="1">
            <a:off x="6732588" y="4725988"/>
            <a:ext cx="0" cy="3603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5076825" y="51323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6516688" y="51069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  <a:endParaRPr lang="cs-CZ" altLang="cs-CZ" sz="24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755650" y="31162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i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692275" y="31892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1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755650" y="36210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j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1692275" y="36941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5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7781" name="Rectangle 21"/>
          <p:cNvSpPr>
            <a:spLocks noChangeArrowheads="1"/>
          </p:cNvSpPr>
          <p:nvPr/>
        </p:nvSpPr>
        <p:spPr bwMode="auto">
          <a:xfrm>
            <a:off x="1763713" y="236538"/>
            <a:ext cx="7092950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// </a:t>
            </a:r>
            <a:r>
              <a:rPr lang="en-US" altLang="cs-CZ" sz="1600" dirty="0">
                <a:latin typeface="Courier New" panose="02070309020205020404" pitchFamily="49" charset="0"/>
              </a:rPr>
              <a:t>merging, s is an auxiliary </a:t>
            </a:r>
            <a:r>
              <a:rPr lang="en-US" altLang="cs-CZ" sz="1600" dirty="0" smtClean="0">
                <a:latin typeface="Courier New" panose="02070309020205020404" pitchFamily="49" charset="0"/>
              </a:rPr>
              <a:t>array</a:t>
            </a:r>
            <a:endParaRPr lang="cs-CZ" altLang="cs-CZ" sz="16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 smtClean="0">
                <a:latin typeface="Courier New" panose="02070309020205020404" pitchFamily="49" charset="0"/>
              </a:rPr>
              <a:t>  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 = l; j = q+1;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k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(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&lt;=q &amp;&amp; j &lt;= 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    if </a:t>
            </a:r>
            <a:r>
              <a:rPr lang="en-US" altLang="cs-CZ" sz="1600" dirty="0">
                <a:latin typeface="Courier New" panose="02070309020205020404" pitchFamily="49" charset="0"/>
              </a:rPr>
              <a:t>(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]&lt;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[j])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    else </a:t>
            </a:r>
            <a:r>
              <a:rPr lang="en-US" altLang="cs-CZ" sz="1600" dirty="0">
                <a:latin typeface="Courier New" panose="02070309020205020404" pitchFamily="49" charset="0"/>
              </a:rPr>
              <a:t>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j++</a:t>
            </a:r>
            <a:r>
              <a:rPr lang="en-US" altLang="cs-CZ" sz="1600" dirty="0"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b="1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// </a:t>
            </a:r>
            <a:r>
              <a:rPr lang="cs-CZ" altLang="cs-CZ" sz="1600" dirty="0">
                <a:latin typeface="Courier New" panose="02070309020205020404" pitchFamily="49" charset="0"/>
              </a:rPr>
              <a:t>copy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rest </a:t>
            </a:r>
            <a:r>
              <a:rPr lang="cs-CZ" altLang="cs-CZ" sz="1600" dirty="0" err="1">
                <a:latin typeface="Courier New" panose="02070309020205020404" pitchFamily="49" charset="0"/>
              </a:rPr>
              <a:t>of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the</a:t>
            </a:r>
            <a:r>
              <a:rPr lang="cs-CZ" altLang="cs-CZ" sz="1600" dirty="0">
                <a:latin typeface="Courier New" panose="02070309020205020404" pitchFamily="49" charset="0"/>
              </a:rPr>
              <a:t> </a:t>
            </a:r>
            <a:r>
              <a:rPr lang="cs-CZ" altLang="cs-CZ" sz="1600" dirty="0" err="1">
                <a:latin typeface="Courier New" panose="02070309020205020404" pitchFamily="49" charset="0"/>
              </a:rPr>
              <a:t>array</a:t>
            </a:r>
            <a:endParaRPr lang="en-US" altLang="cs-CZ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 (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&lt;=q) s[k++] = 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solidFill>
                  <a:srgbClr val="FF3300"/>
                </a:solidFill>
                <a:latin typeface="Courier New" panose="02070309020205020404" pitchFamily="49" charset="0"/>
              </a:rPr>
              <a:t>i</a:t>
            </a:r>
            <a:r>
              <a:rPr lang="en-US" altLang="cs-CZ" sz="1600" dirty="0">
                <a:solidFill>
                  <a:srgbClr val="FF3300"/>
                </a:solidFill>
                <a:latin typeface="Courier New" panose="02070309020205020404" pitchFamily="49" charset="0"/>
              </a:rPr>
              <a:t>++];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1600" dirty="0">
                <a:latin typeface="Courier New" panose="02070309020205020404" pitchFamily="49" charset="0"/>
              </a:rPr>
              <a:t>  </a:t>
            </a:r>
            <a:r>
              <a:rPr lang="en-US" altLang="cs-CZ" sz="1600" b="1" dirty="0">
                <a:latin typeface="Courier New" panose="02070309020205020404" pitchFamily="49" charset="0"/>
              </a:rPr>
              <a:t>while</a:t>
            </a:r>
            <a:r>
              <a:rPr lang="en-US" altLang="cs-CZ" sz="1600" dirty="0">
                <a:latin typeface="Courier New" panose="02070309020205020404" pitchFamily="49" charset="0"/>
              </a:rPr>
              <a:t> (j&lt;=r) s[k++] = </a:t>
            </a:r>
            <a:r>
              <a:rPr lang="en-US" altLang="cs-CZ" sz="1600" dirty="0" err="1">
                <a:latin typeface="Courier New" panose="02070309020205020404" pitchFamily="49" charset="0"/>
              </a:rPr>
              <a:t>arr</a:t>
            </a:r>
            <a:r>
              <a:rPr lang="en-US" altLang="cs-CZ" sz="1600" dirty="0">
                <a:latin typeface="Courier New" panose="02070309020205020404" pitchFamily="49" charset="0"/>
              </a:rPr>
              <a:t>[</a:t>
            </a:r>
            <a:r>
              <a:rPr lang="en-US" altLang="cs-CZ" sz="1600" dirty="0" err="1">
                <a:latin typeface="Courier New" panose="02070309020205020404" pitchFamily="49" charset="0"/>
              </a:rPr>
              <a:t>j++</a:t>
            </a:r>
            <a:r>
              <a:rPr lang="en-US" altLang="cs-CZ" sz="1600" dirty="0">
                <a:latin typeface="Courier New" panose="02070309020205020404" pitchFamily="49" charset="0"/>
              </a:rPr>
              <a:t>]; 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755650" y="41497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k</a:t>
            </a:r>
            <a:r>
              <a:rPr lang="cs-CZ" altLang="cs-CZ" sz="2400">
                <a:cs typeface="Arial" panose="020B0604020202020204" pitchFamily="34" charset="0"/>
              </a:rPr>
              <a:t>:</a:t>
            </a: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1692275" y="4222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1800">
                <a:cs typeface="Arial" panose="020B0604020202020204" pitchFamily="34" charset="0"/>
              </a:rPr>
              <a:t>2</a:t>
            </a: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117784" name="Rectangle 24"/>
          <p:cNvSpPr>
            <a:spLocks noChangeArrowheads="1"/>
          </p:cNvSpPr>
          <p:nvPr/>
        </p:nvSpPr>
        <p:spPr bwMode="auto">
          <a:xfrm>
            <a:off x="2700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2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3419475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3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4140200" y="5805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5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4859338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6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8" name="Rectangle 28"/>
          <p:cNvSpPr>
            <a:spLocks noChangeArrowheads="1"/>
          </p:cNvSpPr>
          <p:nvPr/>
        </p:nvSpPr>
        <p:spPr bwMode="auto">
          <a:xfrm>
            <a:off x="5580063" y="5805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cs typeface="Arial" panose="020B0604020202020204" pitchFamily="34" charset="0"/>
              </a:rPr>
              <a:t>7</a:t>
            </a:r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 rot="10800000" flipV="1">
            <a:off x="1403350" y="592455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cs-CZ" sz="2400">
                <a:cs typeface="Arial" panose="020B0604020202020204" pitchFamily="34" charset="0"/>
              </a:rPr>
              <a:t>s:</a:t>
            </a:r>
            <a:endParaRPr lang="cs-CZ" altLang="cs-CZ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Notes to complexity</a:t>
            </a:r>
            <a:endParaRPr lang="cs-CZ" altLang="cs-CZ"/>
          </a:p>
        </p:txBody>
      </p:sp>
      <p:sp>
        <p:nvSpPr>
          <p:cNvPr id="1187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line</a:t>
            </a:r>
            <a:r>
              <a:rPr lang="en-US" altLang="cs-CZ" sz="2800" dirty="0" err="1"/>
              <a:t>ar</a:t>
            </a:r>
            <a:endParaRPr lang="cs-CZ" altLang="cs-CZ" sz="2800" dirty="0"/>
          </a:p>
          <a:p>
            <a:pPr lvl="1"/>
            <a:r>
              <a:rPr lang="en-US" altLang="cs-CZ" sz="2400" dirty="0"/>
              <a:t>duplication of the problem – duplication of the computational time</a:t>
            </a:r>
            <a:endParaRPr lang="cs-CZ" altLang="cs-CZ" sz="2400" dirty="0"/>
          </a:p>
          <a:p>
            <a:pPr lvl="1"/>
            <a:r>
              <a:rPr lang="en-US" altLang="cs-CZ" sz="2400" dirty="0"/>
              <a:t>speed up of the computer </a:t>
            </a:r>
            <a:r>
              <a:rPr lang="cs-CZ" altLang="cs-CZ" sz="2400" dirty="0"/>
              <a:t>2x </a:t>
            </a:r>
            <a:r>
              <a:rPr lang="en-US" altLang="cs-CZ" sz="2400" dirty="0"/>
              <a:t>-  speed up of the computational time </a:t>
            </a:r>
            <a:r>
              <a:rPr lang="cs-CZ" altLang="cs-CZ" sz="2400" dirty="0"/>
              <a:t>2x</a:t>
            </a:r>
            <a:endParaRPr lang="en-US" altLang="cs-CZ" sz="2400" dirty="0"/>
          </a:p>
          <a:p>
            <a:r>
              <a:rPr lang="en-US" altLang="cs-CZ" sz="2800" dirty="0"/>
              <a:t>quadratic</a:t>
            </a:r>
            <a:endParaRPr lang="cs-CZ" altLang="cs-CZ" dirty="0"/>
          </a:p>
          <a:p>
            <a:pPr lvl="1"/>
            <a:r>
              <a:rPr lang="en-US" altLang="cs-CZ" sz="2400" dirty="0"/>
              <a:t>duplication of the problem – 4x of the computational time</a:t>
            </a:r>
            <a:endParaRPr lang="cs-CZ" altLang="cs-CZ" sz="2400" dirty="0"/>
          </a:p>
          <a:p>
            <a:pPr lvl="1"/>
            <a:r>
              <a:rPr lang="en-US" altLang="cs-CZ" sz="2400" dirty="0"/>
              <a:t>speed up of the computer </a:t>
            </a:r>
            <a:r>
              <a:rPr lang="cs-CZ" altLang="cs-CZ" sz="2400" dirty="0"/>
              <a:t>2x </a:t>
            </a:r>
            <a:r>
              <a:rPr lang="en-US" altLang="cs-CZ" sz="2400" dirty="0"/>
              <a:t>-  speed up of the computational time 1,414x</a:t>
            </a:r>
            <a:endParaRPr lang="cs-CZ" altLang="cs-CZ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Nadpis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947738"/>
          </a:xfrm>
        </p:spPr>
        <p:txBody>
          <a:bodyPr/>
          <a:lstStyle/>
          <a:p>
            <a:r>
              <a:rPr lang="en-US" altLang="cs-CZ"/>
              <a:t>Notes to complexity</a:t>
            </a:r>
            <a:endParaRPr lang="cs-CZ" altLang="cs-CZ"/>
          </a:p>
        </p:txBody>
      </p:sp>
      <p:sp>
        <p:nvSpPr>
          <p:cNvPr id="119811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313"/>
            <a:ext cx="8207375" cy="1081087"/>
          </a:xfrm>
        </p:spPr>
        <p:txBody>
          <a:bodyPr/>
          <a:lstStyle/>
          <a:p>
            <a:r>
              <a:rPr lang="en-US" altLang="cs-CZ" sz="2800"/>
              <a:t>suppose that execution of 1 operation takes </a:t>
            </a:r>
            <a:r>
              <a:rPr lang="cs-CZ" altLang="cs-CZ" sz="2800"/>
              <a:t>1us</a:t>
            </a:r>
          </a:p>
          <a:p>
            <a:r>
              <a:rPr lang="en-US" altLang="cs-CZ" sz="2800"/>
              <a:t>computational time</a:t>
            </a:r>
            <a:r>
              <a:rPr lang="cs-CZ" altLang="cs-CZ" sz="2800"/>
              <a:t>:</a:t>
            </a:r>
          </a:p>
        </p:txBody>
      </p:sp>
      <p:pic>
        <p:nvPicPr>
          <p:cNvPr id="119812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2636838"/>
            <a:ext cx="6816725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3" name="Zástupný symbol pro obsah 2"/>
          <p:cNvSpPr txBox="1">
            <a:spLocks/>
          </p:cNvSpPr>
          <p:nvPr/>
        </p:nvSpPr>
        <p:spPr bwMode="auto">
          <a:xfrm>
            <a:off x="685800" y="5084763"/>
            <a:ext cx="77724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2400" dirty="0"/>
              <a:t>let in Czech = years</a:t>
            </a:r>
            <a:r>
              <a:rPr lang="cs-CZ" altLang="cs-CZ" sz="2400" dirty="0"/>
              <a:t>, dní  = </a:t>
            </a:r>
            <a:r>
              <a:rPr lang="cs-CZ" altLang="cs-CZ" sz="2400" dirty="0" err="1"/>
              <a:t>days</a:t>
            </a:r>
            <a:endParaRPr lang="en-US" altLang="cs-CZ" sz="2400" dirty="0"/>
          </a:p>
          <a:p>
            <a:r>
              <a:rPr lang="en-US" altLang="cs-CZ" sz="2400" dirty="0"/>
              <a:t>compare</a:t>
            </a:r>
            <a:r>
              <a:rPr lang="cs-CZ" altLang="cs-CZ" sz="2400" dirty="0"/>
              <a:t>: </a:t>
            </a:r>
            <a:r>
              <a:rPr lang="en-US" altLang="cs-CZ" sz="2400" dirty="0"/>
              <a:t>count of atoms in universe is estimated to </a:t>
            </a:r>
            <a:r>
              <a:rPr lang="cs-CZ" altLang="cs-CZ" sz="2400" dirty="0"/>
              <a:t> 10</a:t>
            </a:r>
            <a:r>
              <a:rPr lang="cs-CZ" altLang="cs-CZ" sz="2400" baseline="30000" dirty="0"/>
              <a:t>80</a:t>
            </a:r>
            <a:r>
              <a:rPr lang="cs-CZ" altLang="cs-CZ" sz="2400" dirty="0"/>
              <a:t> a</a:t>
            </a:r>
            <a:r>
              <a:rPr lang="en-US" altLang="cs-CZ" sz="2400" dirty="0" err="1"/>
              <a:t>nd</a:t>
            </a:r>
            <a:r>
              <a:rPr lang="cs-CZ" altLang="cs-CZ" sz="2400" dirty="0"/>
              <a:t> </a:t>
            </a:r>
            <a:r>
              <a:rPr lang="en-US" altLang="cs-CZ" sz="2400" dirty="0"/>
              <a:t>the age of universe id</a:t>
            </a:r>
            <a:r>
              <a:rPr lang="cs-CZ" altLang="cs-CZ" sz="2400" dirty="0"/>
              <a:t> 14  10</a:t>
            </a:r>
            <a:r>
              <a:rPr lang="cs-CZ" altLang="cs-CZ" sz="2400" baseline="30000" dirty="0"/>
              <a:t>9</a:t>
            </a:r>
            <a:r>
              <a:rPr lang="cs-CZ" altLang="cs-CZ" sz="2400" dirty="0"/>
              <a:t> let)</a:t>
            </a:r>
          </a:p>
          <a:p>
            <a:r>
              <a:rPr lang="en-US" altLang="cs-CZ" sz="2400" dirty="0"/>
              <a:t>source</a:t>
            </a:r>
            <a:r>
              <a:rPr lang="cs-CZ" altLang="cs-CZ" sz="2400" dirty="0"/>
              <a:t>: </a:t>
            </a:r>
            <a:r>
              <a:rPr lang="en-US" altLang="cs-CZ" sz="2400" dirty="0"/>
              <a:t>lecture</a:t>
            </a:r>
            <a:r>
              <a:rPr lang="cs-CZ" altLang="cs-CZ" sz="2400" dirty="0"/>
              <a:t> </a:t>
            </a:r>
            <a:r>
              <a:rPr lang="en-US" altLang="cs-CZ" sz="2400" dirty="0"/>
              <a:t>from</a:t>
            </a:r>
            <a:r>
              <a:rPr lang="cs-CZ" altLang="cs-CZ" sz="2400" dirty="0"/>
              <a:t> F</a:t>
            </a:r>
            <a:r>
              <a:rPr lang="en-US" altLang="cs-CZ" sz="2400" dirty="0"/>
              <a:t>IT</a:t>
            </a:r>
            <a:r>
              <a:rPr lang="cs-CZ" altLang="cs-CZ" sz="2400" dirty="0"/>
              <a:t> ČVUT, doc. Kolář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Nadpis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947738"/>
          </a:xfrm>
        </p:spPr>
        <p:txBody>
          <a:bodyPr/>
          <a:lstStyle/>
          <a:p>
            <a:r>
              <a:rPr lang="en-US" altLang="cs-CZ"/>
              <a:t>Notes to complexity</a:t>
            </a:r>
            <a:endParaRPr lang="cs-CZ" altLang="cs-CZ"/>
          </a:p>
        </p:txBody>
      </p:sp>
      <p:sp>
        <p:nvSpPr>
          <p:cNvPr id="12083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824412"/>
          </a:xfrm>
        </p:spPr>
        <p:txBody>
          <a:bodyPr/>
          <a:lstStyle/>
          <a:p>
            <a:r>
              <a:rPr lang="en-US" altLang="cs-CZ" sz="2800"/>
              <a:t>asymptotically slower algorithm can be faster for small problems (or for some startup initialization of data) than other </a:t>
            </a:r>
            <a:endParaRPr lang="cs-CZ" altLang="cs-CZ" sz="2800"/>
          </a:p>
          <a:p>
            <a:pPr lvl="1"/>
            <a:r>
              <a:rPr lang="en-US" altLang="cs-CZ" sz="2400">
                <a:solidFill>
                  <a:srgbClr val="FF0000"/>
                </a:solidFill>
              </a:rPr>
              <a:t>Bubble sort is faster than </a:t>
            </a:r>
            <a:r>
              <a:rPr lang="cs-CZ" altLang="cs-CZ" sz="2400">
                <a:solidFill>
                  <a:srgbClr val="FF0000"/>
                </a:solidFill>
              </a:rPr>
              <a:t>Quick-Sort </a:t>
            </a:r>
            <a:r>
              <a:rPr lang="en-US" altLang="cs-CZ" sz="2400">
                <a:solidFill>
                  <a:srgbClr val="FF0000"/>
                </a:solidFill>
              </a:rPr>
              <a:t>for small arrays</a:t>
            </a:r>
            <a:r>
              <a:rPr lang="en-US" altLang="cs-CZ" sz="2400"/>
              <a:t> (</a:t>
            </a:r>
            <a:r>
              <a:rPr lang="cs-CZ" altLang="cs-CZ" sz="2400"/>
              <a:t>Quick-Sort </a:t>
            </a:r>
            <a:r>
              <a:rPr lang="en-US" altLang="cs-CZ" sz="2400"/>
              <a:t>runs always </a:t>
            </a:r>
            <a:r>
              <a:rPr lang="cs-CZ" altLang="cs-CZ" sz="2400"/>
              <a:t>n.log</a:t>
            </a:r>
            <a:r>
              <a:rPr lang="cs-CZ" altLang="cs-CZ" sz="2400" baseline="-25000"/>
              <a:t>2</a:t>
            </a:r>
            <a:r>
              <a:rPr lang="cs-CZ" altLang="cs-CZ" sz="2400"/>
              <a:t>n</a:t>
            </a:r>
            <a:r>
              <a:rPr lang="en-US" altLang="cs-CZ" sz="2400"/>
              <a:t> operations)</a:t>
            </a:r>
            <a:endParaRPr lang="cs-CZ" altLang="cs-CZ" sz="2400"/>
          </a:p>
          <a:p>
            <a:pPr lvl="2"/>
            <a:r>
              <a:rPr lang="en-US" altLang="cs-CZ" sz="2000"/>
              <a:t>overhead caused by recursive calls</a:t>
            </a:r>
            <a:endParaRPr lang="cs-CZ" altLang="cs-CZ" sz="2000"/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Nadpis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947738"/>
          </a:xfrm>
        </p:spPr>
        <p:txBody>
          <a:bodyPr/>
          <a:lstStyle/>
          <a:p>
            <a:r>
              <a:rPr lang="en-US" altLang="cs-CZ"/>
              <a:t>Notes to complexity</a:t>
            </a:r>
            <a:endParaRPr lang="cs-CZ" altLang="cs-CZ"/>
          </a:p>
        </p:txBody>
      </p:sp>
      <p:sp>
        <p:nvSpPr>
          <p:cNvPr id="121859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824412"/>
          </a:xfrm>
        </p:spPr>
        <p:txBody>
          <a:bodyPr/>
          <a:lstStyle/>
          <a:p>
            <a:r>
              <a:rPr lang="en-US" altLang="cs-CZ" sz="2800"/>
              <a:t>but from some n</a:t>
            </a:r>
            <a:r>
              <a:rPr lang="en-US" altLang="cs-CZ" sz="2800" baseline="-25000"/>
              <a:t>0</a:t>
            </a:r>
            <a:r>
              <a:rPr lang="en-US" altLang="cs-CZ" sz="2800"/>
              <a:t> asymptotically faster algorithm will be faster</a:t>
            </a:r>
            <a:endParaRPr lang="en-US" altLang="cs-CZ" sz="2400"/>
          </a:p>
          <a:p>
            <a:pPr lvl="1"/>
            <a:endParaRPr lang="cs-CZ" altLang="cs-CZ" sz="2400"/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3182938"/>
          </a:xfrm>
        </p:spPr>
        <p:txBody>
          <a:bodyPr/>
          <a:lstStyle/>
          <a:p>
            <a:pPr marL="609600" indent="-609600" eaLnBrk="1" hangingPunct="1"/>
            <a:r>
              <a:rPr lang="en-US" altLang="cs-CZ"/>
              <a:t>improvement of the binary search</a:t>
            </a:r>
          </a:p>
          <a:p>
            <a:pPr marL="1009650" lvl="1" indent="-609600" eaLnBrk="1" hangingPunct="1"/>
            <a:r>
              <a:rPr lang="en-US" altLang="cs-CZ"/>
              <a:t>linear interpolation when index I is computed</a:t>
            </a:r>
            <a:endParaRPr lang="cs-CZ" altLang="cs-CZ"/>
          </a:p>
          <a:p>
            <a:pPr marL="609600" indent="-609600" eaLnBrk="1" hangingPunct="1"/>
            <a:endParaRPr lang="cs-CZ" altLang="cs-CZ"/>
          </a:p>
          <a:p>
            <a:pPr marL="609600" indent="-609600" algn="ctr" eaLnBrk="1" hangingPunct="1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i = (</a:t>
            </a:r>
            <a:r>
              <a:rPr lang="en-US" altLang="cs-CZ" sz="2400">
                <a:latin typeface="Courier New" panose="02070309020205020404" pitchFamily="49" charset="0"/>
              </a:rPr>
              <a:t>r</a:t>
            </a:r>
            <a:r>
              <a:rPr lang="cs-CZ" altLang="cs-CZ" sz="2400">
                <a:latin typeface="Courier New" panose="02070309020205020404" pitchFamily="49" charset="0"/>
              </a:rPr>
              <a:t>-l)*(x-arr[l])/(arr[</a:t>
            </a:r>
            <a:r>
              <a:rPr lang="en-US" altLang="cs-CZ" sz="2400">
                <a:latin typeface="Courier New" panose="02070309020205020404" pitchFamily="49" charset="0"/>
              </a:rPr>
              <a:t>r</a:t>
            </a:r>
            <a:r>
              <a:rPr lang="cs-CZ" altLang="cs-CZ" sz="2400">
                <a:latin typeface="Courier New" panose="02070309020205020404" pitchFamily="49" charset="0"/>
              </a:rPr>
              <a:t>]-arr[l])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cs-CZ" sz="3600"/>
              <a:t>Evaluation of Algorithms Quality</a:t>
            </a:r>
            <a:endParaRPr lang="cs-CZ" altLang="cs-CZ" sz="36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cs-CZ"/>
              <a:t>speed</a:t>
            </a:r>
            <a:r>
              <a:rPr lang="cs-CZ" altLang="cs-CZ"/>
              <a:t> (</a:t>
            </a:r>
            <a:r>
              <a:rPr lang="en-US" altLang="cs-CZ"/>
              <a:t>quality</a:t>
            </a:r>
            <a:r>
              <a:rPr lang="cs-CZ" altLang="cs-CZ"/>
              <a:t>) </a:t>
            </a:r>
            <a:r>
              <a:rPr lang="en-US" altLang="cs-CZ"/>
              <a:t>of </a:t>
            </a:r>
            <a:r>
              <a:rPr lang="cs-CZ" altLang="cs-CZ"/>
              <a:t>algorit</a:t>
            </a:r>
            <a:r>
              <a:rPr lang="en-US" altLang="cs-CZ"/>
              <a:t>hms is measured with </a:t>
            </a:r>
            <a:r>
              <a:rPr lang="cs-CZ" altLang="cs-CZ" i="1">
                <a:solidFill>
                  <a:srgbClr val="FF0000"/>
                </a:solidFill>
              </a:rPr>
              <a:t>complexity </a:t>
            </a:r>
            <a:r>
              <a:rPr lang="cs-CZ" altLang="cs-CZ"/>
              <a:t>:</a:t>
            </a:r>
          </a:p>
          <a:p>
            <a:pPr lvl="1" eaLnBrk="1" hangingPunct="1"/>
            <a:r>
              <a:rPr lang="en-US" altLang="cs-CZ">
                <a:solidFill>
                  <a:srgbClr val="0070C0"/>
                </a:solidFill>
              </a:rPr>
              <a:t>time complexity</a:t>
            </a:r>
            <a:r>
              <a:rPr lang="cs-CZ" altLang="cs-CZ"/>
              <a:t> O(n) – </a:t>
            </a:r>
            <a:r>
              <a:rPr lang="en-US" altLang="cs-CZ"/>
              <a:t>count of executed steps of the algorithm depending of the size of the problem</a:t>
            </a:r>
            <a:r>
              <a:rPr lang="cs-CZ" altLang="cs-CZ"/>
              <a:t>, </a:t>
            </a:r>
          </a:p>
          <a:p>
            <a:pPr lvl="2" eaLnBrk="1" hangingPunct="1"/>
            <a:r>
              <a:rPr lang="en-US" altLang="cs-CZ"/>
              <a:t>count of sorted numbers, …</a:t>
            </a:r>
            <a:endParaRPr lang="cs-CZ" altLang="cs-CZ"/>
          </a:p>
          <a:p>
            <a:pPr lvl="1" eaLnBrk="1" hangingPunct="1"/>
            <a:r>
              <a:rPr lang="en-US" altLang="cs-CZ">
                <a:solidFill>
                  <a:srgbClr val="0070C0"/>
                </a:solidFill>
              </a:rPr>
              <a:t>memory (space) complexity</a:t>
            </a:r>
            <a:r>
              <a:rPr lang="cs-CZ" altLang="cs-CZ">
                <a:solidFill>
                  <a:srgbClr val="0070C0"/>
                </a:solidFill>
              </a:rPr>
              <a:t> </a:t>
            </a:r>
            <a:r>
              <a:rPr lang="cs-CZ" altLang="cs-CZ"/>
              <a:t>M(n) – </a:t>
            </a:r>
            <a:r>
              <a:rPr lang="en-US" altLang="cs-CZ"/>
              <a:t>size of used memory by the algorithm</a:t>
            </a:r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cs-CZ" sz="3600"/>
              <a:t>Evaluation of Algorithms Quality</a:t>
            </a:r>
            <a:endParaRPr lang="cs-CZ" altLang="cs-CZ" sz="36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05388"/>
          </a:xfrm>
        </p:spPr>
        <p:txBody>
          <a:bodyPr/>
          <a:lstStyle/>
          <a:p>
            <a:pPr eaLnBrk="1" hangingPunct="1"/>
            <a:r>
              <a:rPr lang="en-US" altLang="cs-CZ"/>
              <a:t>the speed of the algorithm depends on many factors</a:t>
            </a:r>
          </a:p>
          <a:p>
            <a:pPr lvl="1" eaLnBrk="1" hangingPunct="1"/>
            <a:r>
              <a:rPr lang="en-US" altLang="cs-CZ"/>
              <a:t>clock speed, processor architecture, size of cache, programming language, compiler, style of programming, …</a:t>
            </a:r>
          </a:p>
          <a:p>
            <a:pPr eaLnBrk="1" hangingPunct="1"/>
            <a:r>
              <a:rPr lang="en-US" altLang="cs-CZ"/>
              <a:t>we try to analyze the behavior of the algorithm eliminating these factors; it is usually interesting how the algorithm behaves for big amount of input data (asymptotic complexity, n</a:t>
            </a:r>
            <a:r>
              <a:rPr lang="en-US" altLang="cs-CZ">
                <a:sym typeface="Symbol" panose="05050102010706020507" pitchFamily="18" charset="2"/>
              </a:rPr>
              <a:t></a:t>
            </a:r>
            <a:r>
              <a:rPr lang="en-US" altLang="cs-CZ"/>
              <a:t> </a:t>
            </a:r>
            <a:r>
              <a:rPr lang="en-US" altLang="cs-CZ">
                <a:sym typeface="Symbol" panose="05050102010706020507" pitchFamily="18" charset="2"/>
              </a:rPr>
              <a:t>)</a:t>
            </a:r>
            <a:endParaRPr lang="en-US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cs-CZ" sz="3600"/>
              <a:t>Evaluation of Algorithms Quality</a:t>
            </a:r>
            <a:endParaRPr lang="cs-CZ" altLang="cs-CZ" sz="36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cs-CZ"/>
              <a:t>the time complexity is measured by asymptotic </a:t>
            </a:r>
            <a:r>
              <a:rPr lang="en-US" altLang="cs-CZ" i="1">
                <a:solidFill>
                  <a:srgbClr val="FF0000"/>
                </a:solidFill>
              </a:rPr>
              <a:t>complexity</a:t>
            </a:r>
          </a:p>
          <a:p>
            <a:pPr lvl="1" eaLnBrk="1" hangingPunct="1"/>
            <a:r>
              <a:rPr lang="en-US" altLang="cs-CZ"/>
              <a:t>how does the count of operations depend of the amount of input data </a:t>
            </a:r>
            <a:r>
              <a:rPr lang="en-US" alt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r>
              <a:rPr lang="en-US" altLang="cs-CZ" i="1"/>
              <a:t>  </a:t>
            </a:r>
            <a:r>
              <a:rPr lang="en-US" alt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altLang="cs-CZ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∞</a:t>
            </a:r>
          </a:p>
          <a:p>
            <a:pPr lvl="1" eaLnBrk="1" hangingPunct="1"/>
            <a:r>
              <a:rPr lang="en-US" altLang="cs-CZ">
                <a:ea typeface="Malgun Gothic" panose="020B0503020000020004" pitchFamily="34" charset="-127"/>
              </a:rPr>
              <a:t>we try to eliminate constants</a:t>
            </a:r>
            <a:endParaRPr lang="en-US" altLang="cs-CZ"/>
          </a:p>
          <a:p>
            <a:pPr lvl="1" eaLnBrk="1" hangingPunct="1"/>
            <a:r>
              <a:rPr lang="en-US" altLang="cs-CZ"/>
              <a:t>it is expressed by  </a:t>
            </a:r>
            <a:r>
              <a:rPr lang="en-US" altLang="cs-CZ">
                <a:solidFill>
                  <a:srgbClr val="00B0F0"/>
                </a:solidFill>
              </a:rPr>
              <a:t>“</a:t>
            </a:r>
            <a:r>
              <a:rPr lang="en-US" altLang="cs-CZ" i="1">
                <a:solidFill>
                  <a:srgbClr val="00B0F0"/>
                </a:solidFill>
              </a:rPr>
              <a:t>order of growth”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cs-CZ" sz="3600"/>
              <a:t>Evaluation of Algorithms Quality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9688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i="1" dirty="0">
                <a:solidFill>
                  <a:srgbClr val="0070C0"/>
                </a:solidFill>
              </a:rPr>
              <a:t>Asymptotic upper bound</a:t>
            </a:r>
            <a:r>
              <a:rPr lang="en-US" dirty="0"/>
              <a:t>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/>
              <a:t>-notation </a:t>
            </a:r>
          </a:p>
          <a:p>
            <a:pPr>
              <a:defRPr/>
            </a:pPr>
            <a:r>
              <a:rPr lang="en-US" dirty="0"/>
              <a:t>two functions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dirty="0">
                <a:cs typeface="Times New Roman" panose="02020603050405020304" pitchFamily="18" charset="0"/>
              </a:rPr>
              <a:t> are </a:t>
            </a:r>
            <a:r>
              <a:rPr lang="cs-CZ" dirty="0" err="1">
                <a:cs typeface="Times New Roman" panose="02020603050405020304" pitchFamily="18" charset="0"/>
              </a:rPr>
              <a:t>given</a:t>
            </a:r>
            <a:r>
              <a:rPr lang="cs-CZ" dirty="0"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dirty="0"/>
              <a:t> is max. order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= O(g(n))</a:t>
            </a:r>
            <a:r>
              <a:rPr lang="en-US" dirty="0"/>
              <a:t>, if</a:t>
            </a:r>
          </a:p>
          <a:p>
            <a:pPr>
              <a:defRPr/>
            </a:pPr>
            <a:endParaRPr lang="en-US" altLang="cs-CZ" i="1" dirty="0">
              <a:solidFill>
                <a:srgbClr val="0070C0"/>
              </a:solidFill>
            </a:endParaRPr>
          </a:p>
          <a:p>
            <a:pPr>
              <a:defRPr/>
            </a:pPr>
            <a:endParaRPr lang="en-US" altLang="cs-CZ" i="1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altLang="cs-CZ" dirty="0"/>
              <a:t> growth much faster than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dirty="0">
                <a:cs typeface="Times New Roman" panose="02020603050405020304" pitchFamily="18" charset="0"/>
              </a:rPr>
              <a:t> </a:t>
            </a:r>
          </a:p>
          <a:p>
            <a:pPr lvl="1"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altLang="cs-CZ" dirty="0"/>
              <a:t> is an upper bound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dirty="0">
                <a:cs typeface="Times New Roman" panose="02020603050405020304" pitchFamily="18" charset="0"/>
              </a:rPr>
              <a:t> excepting constant</a:t>
            </a:r>
          </a:p>
        </p:txBody>
      </p:sp>
      <p:graphicFrame>
        <p:nvGraphicFramePr>
          <p:cNvPr id="17412" name="Objekt 2"/>
          <p:cNvGraphicFramePr>
            <a:graphicFrameLocks noChangeAspect="1"/>
          </p:cNvGraphicFramePr>
          <p:nvPr/>
        </p:nvGraphicFramePr>
        <p:xfrm>
          <a:off x="433388" y="3128963"/>
          <a:ext cx="82772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Rovnice" r:id="rId3" imgW="2730500" imgH="241300" progId="Equation.3">
                  <p:embed/>
                </p:oleObj>
              </mc:Choice>
              <mc:Fallback>
                <p:oleObj name="Rovnice" r:id="rId3" imgW="2730500" imgH="2413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128963"/>
                        <a:ext cx="82772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cs-CZ" sz="3600"/>
              <a:t>Evaluation of Algorithms Quality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i="1" dirty="0">
                <a:solidFill>
                  <a:srgbClr val="0070C0"/>
                </a:solidFill>
              </a:rPr>
              <a:t>Asymptotic lower bound</a:t>
            </a:r>
            <a:r>
              <a:rPr lang="en-US" dirty="0"/>
              <a:t>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dirty="0"/>
              <a:t>-notation </a:t>
            </a:r>
          </a:p>
          <a:p>
            <a:pPr>
              <a:defRPr/>
            </a:pPr>
            <a:r>
              <a:rPr lang="en-US" dirty="0"/>
              <a:t>two functions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dirty="0"/>
              <a:t> are given;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dirty="0"/>
              <a:t> is min. order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= Ω(g(n))</a:t>
            </a:r>
            <a:r>
              <a:rPr lang="en-US" dirty="0"/>
              <a:t>, if</a:t>
            </a:r>
          </a:p>
          <a:p>
            <a:pPr>
              <a:defRPr/>
            </a:pPr>
            <a:endParaRPr lang="en-US" altLang="cs-CZ" i="1" dirty="0">
              <a:solidFill>
                <a:srgbClr val="0070C0"/>
              </a:solidFill>
            </a:endParaRPr>
          </a:p>
          <a:p>
            <a:pPr>
              <a:defRPr/>
            </a:pPr>
            <a:endParaRPr lang="en-US" altLang="cs-CZ" i="1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altLang="cs-CZ" dirty="0"/>
              <a:t> is much faster than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dirty="0">
                <a:cs typeface="Times New Roman" panose="02020603050405020304" pitchFamily="18" charset="0"/>
              </a:rPr>
              <a:t> </a:t>
            </a:r>
          </a:p>
          <a:p>
            <a:pPr lvl="1"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altLang="cs-CZ" dirty="0"/>
              <a:t> is a lower bound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dirty="0">
                <a:cs typeface="Times New Roman" panose="02020603050405020304" pitchFamily="18" charset="0"/>
              </a:rPr>
              <a:t> excepting constant</a:t>
            </a:r>
          </a:p>
          <a:p>
            <a:pPr lvl="1">
              <a:defRPr/>
            </a:pPr>
            <a:endParaRPr lang="en-US" altLang="cs-CZ" b="1" dirty="0"/>
          </a:p>
        </p:txBody>
      </p:sp>
      <p:graphicFrame>
        <p:nvGraphicFramePr>
          <p:cNvPr id="18436" name="Objekt 2"/>
          <p:cNvGraphicFramePr>
            <a:graphicFrameLocks noChangeAspect="1"/>
          </p:cNvGraphicFramePr>
          <p:nvPr/>
        </p:nvGraphicFramePr>
        <p:xfrm>
          <a:off x="433388" y="3141663"/>
          <a:ext cx="82772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Rovnice" r:id="rId3" imgW="2730500" imgH="241300" progId="Equation.3">
                  <p:embed/>
                </p:oleObj>
              </mc:Choice>
              <mc:Fallback>
                <p:oleObj name="Rovnice" r:id="rId3" imgW="2730500" imgH="2413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141663"/>
                        <a:ext cx="82772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cs-CZ" sz="3600"/>
              <a:t>Evaluation of Algorithms Quality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8278813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i="1" dirty="0">
                <a:solidFill>
                  <a:srgbClr val="0070C0"/>
                </a:solidFill>
              </a:rPr>
              <a:t>Asymptotic bound</a:t>
            </a:r>
            <a:r>
              <a:rPr lang="en-US" dirty="0"/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/>
              <a:t>-notation </a:t>
            </a:r>
          </a:p>
          <a:p>
            <a:pPr>
              <a:defRPr/>
            </a:pPr>
            <a:r>
              <a:rPr lang="en-US" dirty="0"/>
              <a:t>two functions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dirty="0">
                <a:cs typeface="Times New Roman" panose="02020603050405020304" pitchFamily="18" charset="0"/>
              </a:rPr>
              <a:t> are given;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dirty="0"/>
              <a:t> is the same order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(g(n))</a:t>
            </a:r>
            <a:r>
              <a:rPr lang="en-US" dirty="0"/>
              <a:t>, if</a:t>
            </a:r>
          </a:p>
          <a:p>
            <a:pPr>
              <a:defRPr/>
            </a:pPr>
            <a:endParaRPr lang="en-US" altLang="cs-CZ" i="1" dirty="0">
              <a:solidFill>
                <a:srgbClr val="0070C0"/>
              </a:solidFill>
            </a:endParaRPr>
          </a:p>
          <a:p>
            <a:pPr>
              <a:defRPr/>
            </a:pPr>
            <a:endParaRPr lang="en-US" altLang="cs-CZ" i="1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</a:t>
            </a:r>
            <a:r>
              <a:rPr lang="en-US" altLang="cs-CZ" dirty="0"/>
              <a:t> growth equally faster like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dirty="0">
                <a:cs typeface="Times New Roman" panose="02020603050405020304" pitchFamily="18" charset="0"/>
              </a:rPr>
              <a:t> excepting constant</a:t>
            </a:r>
          </a:p>
        </p:txBody>
      </p:sp>
      <p:graphicFrame>
        <p:nvGraphicFramePr>
          <p:cNvPr id="19460" name="Objekt 2"/>
          <p:cNvGraphicFramePr>
            <a:graphicFrameLocks noChangeAspect="1"/>
          </p:cNvGraphicFramePr>
          <p:nvPr/>
        </p:nvGraphicFramePr>
        <p:xfrm>
          <a:off x="179388" y="3141663"/>
          <a:ext cx="878681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Rovnice" r:id="rId3" imgW="3517900" imgH="241300" progId="Equation.3">
                  <p:embed/>
                </p:oleObj>
              </mc:Choice>
              <mc:Fallback>
                <p:oleObj name="Rovnice" r:id="rId3" imgW="3517900" imgH="2413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141663"/>
                        <a:ext cx="878681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cs-CZ" sz="3600"/>
              <a:t>Evaluation of Algorithms Quality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196975"/>
            <a:ext cx="7772400" cy="719138"/>
          </a:xfrm>
        </p:spPr>
        <p:txBody>
          <a:bodyPr/>
          <a:lstStyle/>
          <a:p>
            <a:r>
              <a:rPr lang="en-US" altLang="cs-CZ"/>
              <a:t>it is hold</a:t>
            </a:r>
            <a:endParaRPr lang="cs-CZ" altLang="cs-CZ"/>
          </a:p>
          <a:p>
            <a:endParaRPr lang="cs-CZ" altLang="cs-CZ"/>
          </a:p>
        </p:txBody>
      </p:sp>
      <p:graphicFrame>
        <p:nvGraphicFramePr>
          <p:cNvPr id="20484" name="Objekt 4"/>
          <p:cNvGraphicFramePr>
            <a:graphicFrameLocks noChangeAspect="1"/>
          </p:cNvGraphicFramePr>
          <p:nvPr/>
        </p:nvGraphicFramePr>
        <p:xfrm>
          <a:off x="593725" y="2019300"/>
          <a:ext cx="79549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Rovnice" r:id="rId3" imgW="3263900" imgH="203200" progId="Equation.3">
                  <p:embed/>
                </p:oleObj>
              </mc:Choice>
              <mc:Fallback>
                <p:oleObj name="Rovnice" r:id="rId3" imgW="3263900" imgH="2032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019300"/>
                        <a:ext cx="79549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cs-CZ" sz="3600"/>
              <a:t>Sequential s</a:t>
            </a:r>
            <a:r>
              <a:rPr lang="cs-CZ" altLang="cs-CZ" sz="3600"/>
              <a:t>earchin</a:t>
            </a:r>
            <a:r>
              <a:rPr lang="en-US" altLang="cs-CZ" sz="3600"/>
              <a:t>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cs-CZ"/>
              <a:t>used over array which is not sorted or over linear linked list  </a:t>
            </a:r>
          </a:p>
          <a:p>
            <a:pPr eaLnBrk="1" hangingPunct="1"/>
            <a:r>
              <a:rPr lang="en-US" altLang="cs-CZ"/>
              <a:t>principle: traverse array until the element is found or all array has been traversed</a:t>
            </a:r>
          </a:p>
          <a:p>
            <a:pPr eaLnBrk="1" hangingPunct="1"/>
            <a:endParaRPr lang="cs-CZ" altLang="cs-CZ"/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457200"/>
            <a:ext cx="6553200" cy="5638800"/>
          </a:xfrm>
        </p:spPr>
        <p:txBody>
          <a:bodyPr/>
          <a:lstStyle/>
          <a:p>
            <a:pPr eaLnBrk="1" hangingPunct="1"/>
            <a:r>
              <a:rPr lang="en-US" altLang="cs-CZ"/>
              <a:t>examples:</a:t>
            </a:r>
            <a:endParaRPr lang="cs-CZ" altLang="cs-CZ"/>
          </a:p>
          <a:p>
            <a:pPr lvl="1" eaLnBrk="1" hangingPunct="1"/>
            <a:r>
              <a:rPr lang="cs-CZ" altLang="cs-CZ"/>
              <a:t>3n</a:t>
            </a:r>
            <a:r>
              <a:rPr lang="cs-CZ" altLang="cs-CZ" baseline="30000"/>
              <a:t>2</a:t>
            </a:r>
            <a:r>
              <a:rPr lang="cs-CZ" altLang="cs-CZ"/>
              <a:t> + 2n + 5 </a:t>
            </a:r>
            <a:r>
              <a:rPr lang="en-US" altLang="cs-CZ"/>
              <a:t>is the order of </a:t>
            </a:r>
            <a:r>
              <a:rPr lang="en-US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cs-CZ" altLang="cs-CZ"/>
              <a:t>(n</a:t>
            </a:r>
            <a:r>
              <a:rPr lang="cs-CZ" altLang="cs-CZ" baseline="30000"/>
              <a:t>2</a:t>
            </a:r>
            <a:r>
              <a:rPr lang="cs-CZ" altLang="cs-CZ"/>
              <a:t>)</a:t>
            </a:r>
          </a:p>
          <a:p>
            <a:pPr lvl="1" eaLnBrk="1" hangingPunct="1"/>
            <a:r>
              <a:rPr lang="cs-CZ" altLang="cs-CZ"/>
              <a:t>5n</a:t>
            </a:r>
            <a:r>
              <a:rPr lang="cs-CZ" altLang="cs-CZ" baseline="30000"/>
              <a:t>4</a:t>
            </a:r>
            <a:r>
              <a:rPr lang="cs-CZ" altLang="cs-CZ"/>
              <a:t> + 3n</a:t>
            </a:r>
            <a:r>
              <a:rPr lang="cs-CZ" altLang="cs-CZ" baseline="30000"/>
              <a:t>2</a:t>
            </a:r>
            <a:r>
              <a:rPr lang="cs-CZ" altLang="cs-CZ"/>
              <a:t> - 3 </a:t>
            </a:r>
            <a:r>
              <a:rPr lang="en-US" altLang="cs-CZ"/>
              <a:t>is the order of </a:t>
            </a:r>
            <a:r>
              <a:rPr lang="en-US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cs-CZ" altLang="cs-CZ"/>
              <a:t>(n</a:t>
            </a:r>
            <a:r>
              <a:rPr lang="cs-CZ" altLang="cs-CZ" baseline="30000"/>
              <a:t>4</a:t>
            </a:r>
            <a:r>
              <a:rPr lang="cs-CZ" altLang="cs-CZ"/>
              <a:t>)</a:t>
            </a:r>
          </a:p>
          <a:p>
            <a:pPr lvl="1" eaLnBrk="1" hangingPunct="1"/>
            <a:r>
              <a:rPr lang="cs-CZ" altLang="cs-CZ"/>
              <a:t>2</a:t>
            </a:r>
            <a:r>
              <a:rPr lang="cs-CZ" altLang="cs-CZ" baseline="30000"/>
              <a:t>n</a:t>
            </a:r>
            <a:r>
              <a:rPr lang="cs-CZ" altLang="cs-CZ"/>
              <a:t> + 3 </a:t>
            </a:r>
            <a:r>
              <a:rPr lang="en-US" altLang="cs-CZ"/>
              <a:t>		 is the order of </a:t>
            </a:r>
            <a:r>
              <a:rPr lang="en-US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cs-CZ" altLang="cs-CZ"/>
              <a:t>(2</a:t>
            </a:r>
            <a:r>
              <a:rPr lang="cs-CZ" altLang="cs-CZ" baseline="30000"/>
              <a:t>n</a:t>
            </a:r>
            <a:r>
              <a:rPr lang="cs-CZ" altLang="cs-CZ"/>
              <a:t>)</a:t>
            </a:r>
          </a:p>
          <a:p>
            <a:pPr lvl="1" eaLnBrk="1" hangingPunct="1"/>
            <a:r>
              <a:rPr lang="cs-CZ" altLang="cs-CZ"/>
              <a:t>n! + 3n + 4 </a:t>
            </a:r>
            <a:r>
              <a:rPr lang="en-US" altLang="cs-CZ"/>
              <a:t>	 is the order if  </a:t>
            </a:r>
            <a:r>
              <a:rPr lang="en-US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cs-CZ" altLang="cs-CZ"/>
              <a:t>(n!) </a:t>
            </a:r>
          </a:p>
        </p:txBody>
      </p:sp>
      <p:sp>
        <p:nvSpPr>
          <p:cNvPr id="21507" name="AutoShape 3"/>
          <p:cNvSpPr>
            <a:spLocks/>
          </p:cNvSpPr>
          <p:nvPr/>
        </p:nvSpPr>
        <p:spPr bwMode="auto">
          <a:xfrm>
            <a:off x="6516688" y="1268413"/>
            <a:ext cx="215900" cy="719137"/>
          </a:xfrm>
          <a:prstGeom prst="rightBrace">
            <a:avLst>
              <a:gd name="adj1" fmla="val 2775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04025" y="1387475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>
                <a:solidFill>
                  <a:srgbClr val="FF3300"/>
                </a:solidFill>
              </a:rPr>
              <a:t>polynomial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04025" y="2108200"/>
            <a:ext cx="1944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>
                <a:solidFill>
                  <a:srgbClr val="FF3300"/>
                </a:solidFill>
              </a:rPr>
              <a:t>exponential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04025" y="2636838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>
                <a:solidFill>
                  <a:srgbClr val="FF3300"/>
                </a:solidFill>
              </a:rPr>
              <a:t>factorial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57200"/>
            <a:ext cx="7989887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cs-CZ"/>
              <a:t>Estimate time complexity of </a:t>
            </a:r>
            <a:r>
              <a:rPr lang="cs-CZ" altLang="cs-CZ"/>
              <a:t>:</a:t>
            </a:r>
          </a:p>
          <a:p>
            <a:pPr eaLnBrk="1" hangingPunct="1"/>
            <a:r>
              <a:rPr lang="en-US" altLang="cs-CZ"/>
              <a:t>the sequential searching</a:t>
            </a:r>
            <a:endParaRPr lang="cs-CZ" altLang="cs-CZ"/>
          </a:p>
          <a:p>
            <a:pPr algn="ctr" eaLnBrk="1" hangingPunct="1">
              <a:buFontTx/>
              <a:buNone/>
            </a:pPr>
            <a:r>
              <a:rPr lang="cs-CZ" altLang="cs-CZ">
                <a:solidFill>
                  <a:srgbClr val="FF3300"/>
                </a:solidFill>
              </a:rPr>
              <a:t>O(n)</a:t>
            </a:r>
          </a:p>
          <a:p>
            <a:pPr eaLnBrk="1" hangingPunct="1"/>
            <a:r>
              <a:rPr lang="en-US" altLang="cs-CZ"/>
              <a:t>the multiplication of two </a:t>
            </a:r>
            <a:r>
              <a:rPr lang="cs-CZ" altLang="cs-CZ" i="1"/>
              <a:t>n</a:t>
            </a:r>
            <a:r>
              <a:rPr lang="en-US" altLang="cs-CZ" i="1"/>
              <a:t> </a:t>
            </a:r>
            <a:r>
              <a:rPr lang="en-US" altLang="cs-CZ"/>
              <a:t>x </a:t>
            </a:r>
            <a:r>
              <a:rPr lang="en-US" altLang="cs-CZ" i="1"/>
              <a:t>n </a:t>
            </a:r>
            <a:r>
              <a:rPr lang="en-US" altLang="cs-CZ"/>
              <a:t>matrices</a:t>
            </a:r>
            <a:endParaRPr lang="cs-CZ" altLang="cs-CZ"/>
          </a:p>
          <a:p>
            <a:pPr algn="ctr" eaLnBrk="1" hangingPunct="1">
              <a:buFontTx/>
              <a:buNone/>
            </a:pPr>
            <a:r>
              <a:rPr lang="cs-CZ" altLang="cs-CZ">
                <a:solidFill>
                  <a:srgbClr val="FF3300"/>
                </a:solidFill>
              </a:rPr>
              <a:t>O(n</a:t>
            </a:r>
            <a:r>
              <a:rPr lang="cs-CZ" altLang="cs-CZ" baseline="30000">
                <a:solidFill>
                  <a:srgbClr val="FF3300"/>
                </a:solidFill>
              </a:rPr>
              <a:t>3</a:t>
            </a:r>
            <a:r>
              <a:rPr lang="cs-CZ" altLang="cs-CZ">
                <a:solidFill>
                  <a:srgbClr val="FF3300"/>
                </a:solidFill>
              </a:rPr>
              <a:t>)</a:t>
            </a:r>
          </a:p>
          <a:p>
            <a:pPr eaLnBrk="1" hangingPunct="1"/>
            <a:r>
              <a:rPr lang="en-US" altLang="cs-CZ"/>
              <a:t>the binary search</a:t>
            </a:r>
            <a:endParaRPr lang="cs-CZ" altLang="cs-CZ"/>
          </a:p>
          <a:p>
            <a:pPr algn="ctr" eaLnBrk="1" hangingPunct="1">
              <a:buFontTx/>
              <a:buNone/>
            </a:pPr>
            <a:r>
              <a:rPr lang="cs-CZ" altLang="cs-CZ">
                <a:solidFill>
                  <a:srgbClr val="FF3300"/>
                </a:solidFill>
              </a:rPr>
              <a:t>O(log</a:t>
            </a:r>
            <a:r>
              <a:rPr lang="cs-CZ" altLang="cs-CZ" baseline="-25000">
                <a:solidFill>
                  <a:srgbClr val="FF3300"/>
                </a:solidFill>
              </a:rPr>
              <a:t>2</a:t>
            </a:r>
            <a:r>
              <a:rPr lang="cs-CZ" altLang="cs-CZ">
                <a:solidFill>
                  <a:srgbClr val="FF3300"/>
                </a:solidFill>
              </a:rPr>
              <a:t>n)</a:t>
            </a:r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6119812"/>
          </a:xfrm>
        </p:spPr>
        <p:txBody>
          <a:bodyPr/>
          <a:lstStyle/>
          <a:p>
            <a:pPr eaLnBrk="1" hangingPunct="1"/>
            <a:r>
              <a:rPr lang="en-US" altLang="cs-CZ"/>
              <a:t>sometimes the complexity is computed</a:t>
            </a:r>
            <a:r>
              <a:rPr lang="cs-CZ" altLang="cs-CZ"/>
              <a:t>:</a:t>
            </a:r>
          </a:p>
          <a:p>
            <a:pPr lvl="1" eaLnBrk="1" hangingPunct="1"/>
            <a:r>
              <a:rPr lang="en-US" altLang="cs-CZ"/>
              <a:t>for the best case</a:t>
            </a:r>
            <a:endParaRPr lang="cs-CZ" altLang="cs-CZ"/>
          </a:p>
          <a:p>
            <a:pPr lvl="1" eaLnBrk="1" hangingPunct="1"/>
            <a:r>
              <a:rPr lang="en-US" altLang="cs-CZ"/>
              <a:t>for the average case</a:t>
            </a:r>
            <a:endParaRPr lang="cs-CZ" altLang="cs-CZ"/>
          </a:p>
          <a:p>
            <a:pPr lvl="2" eaLnBrk="1" hangingPunct="1"/>
            <a:r>
              <a:rPr lang="en-US" altLang="cs-CZ"/>
              <a:t>sometimes complicated to compute</a:t>
            </a:r>
            <a:endParaRPr lang="cs-CZ" altLang="cs-CZ"/>
          </a:p>
          <a:p>
            <a:pPr lvl="1" eaLnBrk="1" hangingPunct="1"/>
            <a:r>
              <a:rPr lang="en-US" altLang="cs-CZ"/>
              <a:t>for the worst case</a:t>
            </a:r>
            <a:endParaRPr lang="cs-CZ" altLang="cs-CZ"/>
          </a:p>
          <a:p>
            <a:pPr lvl="1" eaLnBrk="1" hangingPunct="1"/>
            <a:endParaRPr lang="cs-CZ" altLang="cs-CZ"/>
          </a:p>
          <a:p>
            <a:pPr lvl="1" eaLnBrk="1" hangingPunct="1"/>
            <a:endParaRPr lang="cs-CZ" altLang="cs-CZ"/>
          </a:p>
          <a:p>
            <a:pPr eaLnBrk="1" hangingPunct="1"/>
            <a:r>
              <a:rPr lang="en-US" altLang="cs-CZ"/>
              <a:t>example</a:t>
            </a:r>
            <a:r>
              <a:rPr lang="cs-CZ" altLang="cs-CZ"/>
              <a:t>: </a:t>
            </a:r>
            <a:r>
              <a:rPr lang="en-US" altLang="cs-CZ"/>
              <a:t>linear search</a:t>
            </a:r>
            <a:endParaRPr lang="cs-CZ" altLang="cs-CZ"/>
          </a:p>
          <a:p>
            <a:pPr lvl="1" eaLnBrk="1" hangingPunct="1"/>
            <a:r>
              <a:rPr lang="en-US" altLang="cs-CZ"/>
              <a:t>searched element is at the first position</a:t>
            </a:r>
            <a:endParaRPr lang="cs-CZ" altLang="cs-CZ"/>
          </a:p>
          <a:p>
            <a:pPr lvl="1" eaLnBrk="1" hangingPunct="1"/>
            <a:r>
              <a:rPr lang="en-US" altLang="cs-CZ"/>
              <a:t>searched element is at the center</a:t>
            </a:r>
          </a:p>
          <a:p>
            <a:pPr lvl="1" eaLnBrk="1" hangingPunct="1"/>
            <a:r>
              <a:rPr lang="en-US" altLang="cs-CZ"/>
              <a:t>searched element is at the last position or not present</a:t>
            </a:r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730250"/>
          </a:xfrm>
        </p:spPr>
        <p:txBody>
          <a:bodyPr/>
          <a:lstStyle/>
          <a:p>
            <a:pPr eaLnBrk="1" hangingPunct="1"/>
            <a:r>
              <a:rPr lang="en-US" altLang="cs-CZ"/>
              <a:t>Sorting</a:t>
            </a:r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6988"/>
            <a:ext cx="7772400" cy="5227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3600" dirty="0"/>
              <a:t>Sorting</a:t>
            </a:r>
            <a:r>
              <a:rPr lang="cs-CZ" altLang="cs-CZ" sz="36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create sequence of </a:t>
            </a:r>
            <a:r>
              <a:rPr lang="cs-CZ" altLang="cs-CZ" dirty="0" err="1"/>
              <a:t>x</a:t>
            </a:r>
            <a:r>
              <a:rPr lang="cs-CZ" altLang="cs-CZ" baseline="-25000" dirty="0" err="1"/>
              <a:t>i</a:t>
            </a:r>
            <a:r>
              <a:rPr lang="cs-CZ" altLang="cs-CZ" dirty="0"/>
              <a:t> </a:t>
            </a:r>
            <a:r>
              <a:rPr lang="en-US" altLang="cs-CZ" dirty="0"/>
              <a:t>such:</a:t>
            </a: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x</a:t>
            </a:r>
            <a:r>
              <a:rPr lang="cs-CZ" altLang="cs-CZ" baseline="-25000" dirty="0"/>
              <a:t>j1 </a:t>
            </a:r>
            <a:r>
              <a:rPr lang="cs-CZ" altLang="cs-CZ" dirty="0">
                <a:sym typeface="Symbol" panose="05050102010706020507" pitchFamily="18" charset="2"/>
              </a:rPr>
              <a:t> x</a:t>
            </a:r>
            <a:r>
              <a:rPr lang="cs-CZ" altLang="cs-CZ" baseline="-25000" dirty="0"/>
              <a:t>j2 </a:t>
            </a:r>
            <a:r>
              <a:rPr lang="cs-CZ" altLang="cs-CZ" dirty="0">
                <a:sym typeface="Symbol" panose="05050102010706020507" pitchFamily="18" charset="2"/>
              </a:rPr>
              <a:t></a:t>
            </a:r>
            <a:r>
              <a:rPr lang="cs-CZ" altLang="cs-CZ" dirty="0"/>
              <a:t>,…, </a:t>
            </a:r>
            <a:r>
              <a:rPr lang="cs-CZ" altLang="cs-CZ" dirty="0">
                <a:sym typeface="Symbol" panose="05050102010706020507" pitchFamily="18" charset="2"/>
              </a:rPr>
              <a:t></a:t>
            </a:r>
            <a:r>
              <a:rPr lang="cs-CZ" altLang="cs-CZ" dirty="0"/>
              <a:t> </a:t>
            </a:r>
            <a:r>
              <a:rPr lang="cs-CZ" altLang="cs-CZ" dirty="0" err="1"/>
              <a:t>x</a:t>
            </a:r>
            <a:r>
              <a:rPr lang="cs-CZ" altLang="cs-CZ" baseline="-25000" dirty="0" err="1"/>
              <a:t>jn</a:t>
            </a:r>
            <a:r>
              <a:rPr lang="cs-CZ" altLang="cs-CZ" dirty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cs-CZ" dirty="0"/>
              <a:t>or</a:t>
            </a:r>
            <a:r>
              <a:rPr lang="cs-CZ" altLang="cs-CZ" dirty="0"/>
              <a:t>. x</a:t>
            </a:r>
            <a:r>
              <a:rPr lang="cs-CZ" altLang="cs-CZ" baseline="-25000" dirty="0"/>
              <a:t>j1 </a:t>
            </a:r>
            <a:r>
              <a:rPr lang="cs-CZ" altLang="cs-CZ" dirty="0">
                <a:sym typeface="Symbol" panose="05050102010706020507" pitchFamily="18" charset="2"/>
              </a:rPr>
              <a:t> x</a:t>
            </a:r>
            <a:r>
              <a:rPr lang="cs-CZ" altLang="cs-CZ" baseline="-25000" dirty="0"/>
              <a:t>j2 </a:t>
            </a:r>
            <a:r>
              <a:rPr lang="cs-CZ" altLang="cs-CZ" dirty="0">
                <a:sym typeface="Symbol" panose="05050102010706020507" pitchFamily="18" charset="2"/>
              </a:rPr>
              <a:t></a:t>
            </a:r>
            <a:r>
              <a:rPr lang="cs-CZ" altLang="cs-CZ" dirty="0"/>
              <a:t>,…, </a:t>
            </a:r>
            <a:r>
              <a:rPr lang="cs-CZ" altLang="cs-CZ" dirty="0">
                <a:sym typeface="Symbol" panose="05050102010706020507" pitchFamily="18" charset="2"/>
              </a:rPr>
              <a:t></a:t>
            </a:r>
            <a:r>
              <a:rPr lang="cs-CZ" altLang="cs-CZ" dirty="0"/>
              <a:t> </a:t>
            </a:r>
            <a:r>
              <a:rPr lang="cs-CZ" altLang="cs-CZ" dirty="0" err="1"/>
              <a:t>x</a:t>
            </a:r>
            <a:r>
              <a:rPr lang="cs-CZ" altLang="cs-CZ" baseline="-25000" dirty="0" err="1"/>
              <a:t>jn</a:t>
            </a:r>
            <a:endParaRPr lang="cs-CZ" altLang="cs-CZ" sz="3600" dirty="0"/>
          </a:p>
          <a:p>
            <a:pPr eaLnBrk="1" hangingPunct="1">
              <a:lnSpc>
                <a:spcPct val="90000"/>
              </a:lnSpc>
            </a:pPr>
            <a:endParaRPr lang="en-US" altLang="cs-CZ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universal sorting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Insertion - </a:t>
            </a:r>
            <a:r>
              <a:rPr lang="en-US" altLang="cs-CZ" dirty="0" err="1" smtClean="0"/>
              <a:t>sor</a:t>
            </a:r>
            <a:r>
              <a:rPr lang="cs-CZ" altLang="cs-CZ" dirty="0" smtClean="0"/>
              <a:t>t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Select Sort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/>
              <a:t>Bubble</a:t>
            </a:r>
            <a:r>
              <a:rPr lang="cs-CZ" altLang="cs-CZ" dirty="0"/>
              <a:t> Sort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/>
              <a:t>Quick</a:t>
            </a:r>
            <a:r>
              <a:rPr lang="cs-CZ" altLang="cs-CZ" dirty="0"/>
              <a:t> Sort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cs-CZ" sz="3600"/>
              <a:t>Insertion Sort</a:t>
            </a:r>
            <a:endParaRPr lang="cs-CZ" altLang="cs-CZ" sz="36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cs-CZ"/>
              <a:t>new element is inserted into already sorted sequence at the right position</a:t>
            </a:r>
            <a:endParaRPr lang="cs-CZ" altLang="cs-CZ"/>
          </a:p>
          <a:p>
            <a:pPr eaLnBrk="1" hangingPunct="1"/>
            <a:r>
              <a:rPr lang="en-US" altLang="cs-CZ"/>
              <a:t>suitable for list, but we must search</a:t>
            </a:r>
            <a:endParaRPr lang="cs-CZ" altLang="cs-CZ"/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066800"/>
          </a:xfrm>
        </p:spPr>
        <p:txBody>
          <a:bodyPr/>
          <a:lstStyle/>
          <a:p>
            <a:pPr eaLnBrk="1" hangingPunct="1"/>
            <a:r>
              <a:rPr lang="en-US" altLang="cs-CZ" sz="3600"/>
              <a:t>Select Sort</a:t>
            </a:r>
            <a:endParaRPr lang="cs-CZ" altLang="cs-CZ" sz="36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cs-CZ" altLang="cs-CZ"/>
              <a:t>maxim</a:t>
            </a:r>
            <a:r>
              <a:rPr lang="en-US" altLang="cs-CZ"/>
              <a:t>al</a:t>
            </a:r>
            <a:r>
              <a:rPr lang="cs-CZ" altLang="cs-CZ"/>
              <a:t> (minim</a:t>
            </a:r>
            <a:r>
              <a:rPr lang="en-US" altLang="cs-CZ"/>
              <a:t>al</a:t>
            </a:r>
            <a:r>
              <a:rPr lang="cs-CZ" altLang="cs-CZ"/>
              <a:t>) </a:t>
            </a:r>
            <a:r>
              <a:rPr lang="en-US" altLang="cs-CZ"/>
              <a:t>element is found in the array </a:t>
            </a:r>
            <a:r>
              <a:rPr lang="cs-CZ" altLang="cs-CZ"/>
              <a:t>a </a:t>
            </a:r>
            <a:r>
              <a:rPr lang="en-US" altLang="cs-CZ"/>
              <a:t>it is swapped with the last (first) element</a:t>
            </a:r>
            <a:endParaRPr lang="cs-CZ" altLang="cs-CZ"/>
          </a:p>
          <a:p>
            <a:pPr eaLnBrk="1" hangingPunct="1"/>
            <a:r>
              <a:rPr lang="en-US" altLang="cs-CZ"/>
              <a:t>the step is repeated and applied to the part of the array of the length </a:t>
            </a:r>
            <a:r>
              <a:rPr lang="cs-CZ" altLang="cs-CZ"/>
              <a:t>n-1, n-2,…,1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27653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27659" name="Line 18"/>
          <p:cNvSpPr>
            <a:spLocks noChangeShapeType="1"/>
          </p:cNvSpPr>
          <p:nvPr/>
        </p:nvSpPr>
        <p:spPr bwMode="auto">
          <a:xfrm flipH="1" flipV="1">
            <a:off x="3132138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6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2766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2766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2766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27664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27665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28677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28681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28682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28683" name="Line 18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2868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2868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2868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28688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28689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29701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29707" name="Line 18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2970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2971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2971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29712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29713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0725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26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0727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0728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0729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0730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0731" name="Line 18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073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073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073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0736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0737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cs-CZ" sz="2800"/>
              <a:t>in all examples: </a:t>
            </a:r>
          </a:p>
          <a:p>
            <a:pPr lvl="1" eaLnBrk="1" hangingPunct="1"/>
            <a:r>
              <a:rPr lang="en-US" altLang="cs-CZ" sz="2400"/>
              <a:t>search integer in the array</a:t>
            </a:r>
          </a:p>
          <a:p>
            <a:pPr lvl="1" eaLnBrk="1" hangingPunct="1"/>
            <a:r>
              <a:rPr lang="en-US" altLang="cs-CZ" sz="2400"/>
              <a:t>the function returns index if the element is found, -1 otherwise</a:t>
            </a:r>
          </a:p>
          <a:p>
            <a:pPr eaLnBrk="1" hangingPunct="1">
              <a:buFontTx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1748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1749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1751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1752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1753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1754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1755" name="Line 18"/>
          <p:cNvSpPr>
            <a:spLocks noChangeShapeType="1"/>
          </p:cNvSpPr>
          <p:nvPr/>
        </p:nvSpPr>
        <p:spPr bwMode="auto">
          <a:xfrm flipH="1" flipV="1">
            <a:off x="6011863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6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1757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1758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1759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1760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1761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2771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2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2773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2774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2776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2777" name="Line 22"/>
          <p:cNvSpPr>
            <a:spLocks noChangeShapeType="1"/>
          </p:cNvSpPr>
          <p:nvPr/>
        </p:nvSpPr>
        <p:spPr bwMode="auto">
          <a:xfrm flipH="1" flipV="1">
            <a:off x="6011863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277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278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278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2782" name="Arc 29"/>
          <p:cNvSpPr>
            <a:spLocks/>
          </p:cNvSpPr>
          <p:nvPr/>
        </p:nvSpPr>
        <p:spPr bwMode="auto">
          <a:xfrm>
            <a:off x="3851275" y="476250"/>
            <a:ext cx="2151063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83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2784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2785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2786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3795" name="Line 9"/>
          <p:cNvSpPr>
            <a:spLocks noChangeShapeType="1"/>
          </p:cNvSpPr>
          <p:nvPr/>
        </p:nvSpPr>
        <p:spPr bwMode="auto">
          <a:xfrm>
            <a:off x="6011863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3797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3800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3801" name="Line 22"/>
          <p:cNvSpPr>
            <a:spLocks noChangeShapeType="1"/>
          </p:cNvSpPr>
          <p:nvPr/>
        </p:nvSpPr>
        <p:spPr bwMode="auto">
          <a:xfrm flipH="1" flipV="1">
            <a:off x="6011863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380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380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380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380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3807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3808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3809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4819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0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4821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4822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4823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4824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4825" name="Line 22"/>
          <p:cNvSpPr>
            <a:spLocks noChangeShapeType="1"/>
          </p:cNvSpPr>
          <p:nvPr/>
        </p:nvSpPr>
        <p:spPr bwMode="auto">
          <a:xfrm flipH="1" flipV="1">
            <a:off x="6011863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6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4827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4828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4829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34830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4831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4832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4833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5843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4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5845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5846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5848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5849" name="Line 22"/>
          <p:cNvSpPr>
            <a:spLocks noChangeShapeType="1"/>
          </p:cNvSpPr>
          <p:nvPr/>
        </p:nvSpPr>
        <p:spPr bwMode="auto">
          <a:xfrm flipH="1" flipV="1">
            <a:off x="3132138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585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585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585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5854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5855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5856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5857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6867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8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6869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6870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6873" name="Line 22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687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687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687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6878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6879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6880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6881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7891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2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7893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7894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7897" name="Line 22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789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790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790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7902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7903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7904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7905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38915" name="Line 9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16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8917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8918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8920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8921" name="Line 22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2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892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892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892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892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8927" name="Rectangle 31"/>
          <p:cNvSpPr>
            <a:spLocks noChangeArrowheads="1"/>
          </p:cNvSpPr>
          <p:nvPr/>
        </p:nvSpPr>
        <p:spPr bwMode="auto">
          <a:xfrm>
            <a:off x="5651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8928" name="Rectangle 32"/>
          <p:cNvSpPr>
            <a:spLocks noChangeArrowheads="1"/>
          </p:cNvSpPr>
          <p:nvPr/>
        </p:nvSpPr>
        <p:spPr bwMode="auto">
          <a:xfrm>
            <a:off x="277177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8929" name="Rectangle 37"/>
          <p:cNvSpPr>
            <a:spLocks noChangeArrowheads="1"/>
          </p:cNvSpPr>
          <p:nvPr/>
        </p:nvSpPr>
        <p:spPr bwMode="auto">
          <a:xfrm>
            <a:off x="421163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39940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39941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9942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9943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9944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9945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9946" name="Line 15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7" name="Line 21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3994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995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3995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9952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39953" name="Arc 33"/>
          <p:cNvSpPr>
            <a:spLocks/>
          </p:cNvSpPr>
          <p:nvPr/>
        </p:nvSpPr>
        <p:spPr bwMode="auto">
          <a:xfrm>
            <a:off x="3068638" y="476250"/>
            <a:ext cx="2151062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954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0965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0966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0967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0968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0969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0970" name="Line 15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1" name="Line 21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097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097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097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4097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0977" name="Arc 33"/>
          <p:cNvSpPr>
            <a:spLocks/>
          </p:cNvSpPr>
          <p:nvPr/>
        </p:nvSpPr>
        <p:spPr bwMode="auto">
          <a:xfrm>
            <a:off x="3068638" y="476250"/>
            <a:ext cx="2151062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8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search</a:t>
            </a:r>
            <a:r>
              <a:rPr lang="cs-CZ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x</a:t>
            </a:r>
            <a:r>
              <a:rPr lang="cs-CZ" altLang="cs-CZ" sz="2400">
                <a:latin typeface="Courier New" panose="02070309020205020404" pitchFamily="49" charset="0"/>
              </a:rPr>
              <a:t>, 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*</a:t>
            </a:r>
            <a:r>
              <a:rPr lang="en-US" altLang="cs-CZ" sz="2400">
                <a:latin typeface="Courier New" panose="02070309020205020404" pitchFamily="49" charset="0"/>
              </a:rPr>
              <a:t>arr,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n</a:t>
            </a:r>
            <a:r>
              <a:rPr lang="cs-CZ" altLang="cs-CZ" sz="2400">
                <a:latin typeface="Courier New" panose="02070309020205020404" pitchFamily="49" charset="0"/>
              </a:rPr>
              <a:t>)</a:t>
            </a:r>
            <a:endParaRPr lang="en-US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/* x is searched number, n is the size of the array, arr is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traversed array</a:t>
            </a:r>
            <a:r>
              <a:rPr lang="cs-CZ" altLang="cs-CZ" sz="2400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i;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for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>
                <a:latin typeface="Courier New" panose="02070309020205020404" pitchFamily="49" charset="0"/>
              </a:rPr>
              <a:t>i=0;i&lt;n;i++)</a:t>
            </a:r>
          </a:p>
          <a:p>
            <a:pPr eaLnBrk="1" hangingPunct="1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  </a:t>
            </a:r>
            <a:r>
              <a:rPr lang="cs-CZ" altLang="cs-CZ" sz="2400" b="1">
                <a:latin typeface="Courier New" panose="02070309020205020404" pitchFamily="49" charset="0"/>
              </a:rPr>
              <a:t>if</a:t>
            </a:r>
            <a:r>
              <a:rPr lang="cs-CZ" altLang="cs-CZ" sz="2400">
                <a:latin typeface="Courier New" panose="02070309020205020404" pitchFamily="49" charset="0"/>
              </a:rPr>
              <a:t> (</a:t>
            </a:r>
            <a:r>
              <a:rPr lang="en-US" altLang="cs-CZ" sz="2400">
                <a:latin typeface="Courier New" panose="02070309020205020404" pitchFamily="49" charset="0"/>
              </a:rPr>
              <a:t>arr[i]</a:t>
            </a:r>
            <a:r>
              <a:rPr lang="cs-CZ" altLang="cs-CZ" sz="2400">
                <a:latin typeface="Courier New" panose="02070309020205020404" pitchFamily="49" charset="0"/>
              </a:rPr>
              <a:t>=</a:t>
            </a:r>
            <a:r>
              <a:rPr lang="en-US" altLang="cs-CZ" sz="2400">
                <a:latin typeface="Courier New" panose="02070309020205020404" pitchFamily="49" charset="0"/>
              </a:rPr>
              <a:t>=x) </a:t>
            </a:r>
            <a:r>
              <a:rPr lang="cs-CZ" altLang="cs-CZ" sz="2400" b="1">
                <a:latin typeface="Courier New" panose="02070309020205020404" pitchFamily="49" charset="0"/>
              </a:rPr>
              <a:t>return</a:t>
            </a:r>
            <a:r>
              <a:rPr lang="cs-CZ" altLang="cs-CZ" sz="2400">
                <a:latin typeface="Courier New" panose="02070309020205020404" pitchFamily="49" charset="0"/>
              </a:rPr>
              <a:t> i</a:t>
            </a:r>
            <a:r>
              <a:rPr lang="en-US" altLang="cs-CZ" sz="24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-1</a:t>
            </a:r>
            <a:r>
              <a:rPr lang="en-US" altLang="cs-CZ" sz="24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1988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1989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1990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1991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1992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1994" name="Line 15"/>
          <p:cNvSpPr>
            <a:spLocks noChangeShapeType="1"/>
          </p:cNvSpPr>
          <p:nvPr/>
        </p:nvSpPr>
        <p:spPr bwMode="auto">
          <a:xfrm>
            <a:off x="529272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5" name="Line 21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6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1997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1998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1999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42000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2001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3011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3012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3013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3015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3016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3017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3018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9" name="Line 21"/>
          <p:cNvSpPr>
            <a:spLocks noChangeShapeType="1"/>
          </p:cNvSpPr>
          <p:nvPr/>
        </p:nvSpPr>
        <p:spPr bwMode="auto">
          <a:xfrm flipH="1" flipV="1">
            <a:off x="529272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302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302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302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43024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3025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4035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4036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4037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4038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4039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4040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4041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4042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3" name="Line 21"/>
          <p:cNvSpPr>
            <a:spLocks noChangeShapeType="1"/>
          </p:cNvSpPr>
          <p:nvPr/>
        </p:nvSpPr>
        <p:spPr bwMode="auto">
          <a:xfrm flipH="1" flipV="1">
            <a:off x="3132138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404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404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404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4048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4049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5060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5061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5062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5063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5064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5065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5066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67" name="Line 21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6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506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507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507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5072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5073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6084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6085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6086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6087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6088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6089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6090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1" name="Line 21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609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609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609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4609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6097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7108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7109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7110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7111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7112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7113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7114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5" name="Line 21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16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7117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7118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7119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47120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7121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47122" name="Arc 35"/>
          <p:cNvSpPr>
            <a:spLocks/>
          </p:cNvSpPr>
          <p:nvPr/>
        </p:nvSpPr>
        <p:spPr bwMode="auto">
          <a:xfrm>
            <a:off x="3779838" y="476250"/>
            <a:ext cx="863600" cy="504825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8131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8132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8133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8134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8135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8136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8137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8138" name="Line 15"/>
          <p:cNvSpPr>
            <a:spLocks noChangeShapeType="1"/>
          </p:cNvSpPr>
          <p:nvPr/>
        </p:nvSpPr>
        <p:spPr bwMode="auto">
          <a:xfrm>
            <a:off x="4572000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39" name="Line 21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814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814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814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48144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8145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49155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49156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49157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9158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9159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9160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9161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9162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63" name="Line 21"/>
          <p:cNvSpPr>
            <a:spLocks noChangeShapeType="1"/>
          </p:cNvSpPr>
          <p:nvPr/>
        </p:nvSpPr>
        <p:spPr bwMode="auto">
          <a:xfrm flipH="1" flipV="1">
            <a:off x="4572000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64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49165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9166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49167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49168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49169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0179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0181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0182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0185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0186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7" name="Line 21"/>
          <p:cNvSpPr>
            <a:spLocks noChangeShapeType="1"/>
          </p:cNvSpPr>
          <p:nvPr/>
        </p:nvSpPr>
        <p:spPr bwMode="auto">
          <a:xfrm flipH="1" flipV="1">
            <a:off x="3132138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8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0189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0190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0191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0192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0193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1203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1204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1205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1206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1207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1209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1210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11" name="Line 21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1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121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121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121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121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1217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6119812"/>
          </a:xfrm>
        </p:spPr>
        <p:txBody>
          <a:bodyPr/>
          <a:lstStyle/>
          <a:p>
            <a:pPr eaLnBrk="1" hangingPunct="1"/>
            <a:r>
              <a:rPr lang="en-US" altLang="cs-CZ" sz="2400"/>
              <a:t>implementation with </a:t>
            </a:r>
            <a:r>
              <a:rPr lang="cs-CZ" altLang="cs-CZ" sz="2400" b="1">
                <a:latin typeface="Courier New" panose="02070309020205020404" pitchFamily="49" charset="0"/>
              </a:rPr>
              <a:t>while</a:t>
            </a:r>
            <a:r>
              <a:rPr lang="en-US" altLang="cs-CZ" sz="2400"/>
              <a:t> loop</a:t>
            </a:r>
          </a:p>
          <a:p>
            <a:pPr eaLnBrk="1" hangingPunct="1">
              <a:buFontTx/>
              <a:buNone/>
            </a:pPr>
            <a:endParaRPr lang="cs-CZ" altLang="cs-CZ" sz="2400" b="1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search</a:t>
            </a:r>
            <a:r>
              <a:rPr lang="cs-CZ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x</a:t>
            </a:r>
            <a:r>
              <a:rPr lang="cs-CZ" altLang="cs-CZ" sz="2400">
                <a:latin typeface="Courier New" panose="02070309020205020404" pitchFamily="49" charset="0"/>
              </a:rPr>
              <a:t>, 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*</a:t>
            </a:r>
            <a:r>
              <a:rPr lang="en-US" altLang="cs-CZ" sz="2400">
                <a:latin typeface="Courier New" panose="02070309020205020404" pitchFamily="49" charset="0"/>
              </a:rPr>
              <a:t>arr,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n</a:t>
            </a:r>
            <a:r>
              <a:rPr lang="cs-CZ" altLang="cs-CZ" sz="2400">
                <a:latin typeface="Courier New" panose="02070309020205020404" pitchFamily="49" charset="0"/>
              </a:rPr>
              <a:t>)</a:t>
            </a:r>
            <a:endParaRPr lang="en-US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/* x is searched number, n is the size of the array, arr is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traversed array</a:t>
            </a:r>
            <a:r>
              <a:rPr lang="cs-CZ" altLang="cs-CZ" sz="2400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i=0;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cs-CZ" altLang="cs-CZ" sz="2400" b="1">
                <a:latin typeface="Courier New" panose="02070309020205020404" pitchFamily="49" charset="0"/>
              </a:rPr>
              <a:t>while </a:t>
            </a:r>
            <a:r>
              <a:rPr lang="cs-CZ" altLang="cs-CZ" sz="2400">
                <a:latin typeface="Courier New" panose="02070309020205020404" pitchFamily="49" charset="0"/>
              </a:rPr>
              <a:t>(i&lt;n)</a:t>
            </a:r>
          </a:p>
          <a:p>
            <a:pPr eaLnBrk="1" hangingPunct="1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>
                <a:latin typeface="Courier New" panose="02070309020205020404" pitchFamily="49" charset="0"/>
              </a:rPr>
              <a:t>{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  </a:t>
            </a:r>
            <a:r>
              <a:rPr lang="cs-CZ" altLang="cs-CZ" sz="2400" b="1">
                <a:latin typeface="Courier New" panose="02070309020205020404" pitchFamily="49" charset="0"/>
              </a:rPr>
              <a:t>if</a:t>
            </a:r>
            <a:r>
              <a:rPr lang="cs-CZ" altLang="cs-CZ" sz="2400">
                <a:latin typeface="Courier New" panose="02070309020205020404" pitchFamily="49" charset="0"/>
              </a:rPr>
              <a:t> (</a:t>
            </a:r>
            <a:r>
              <a:rPr lang="en-US" altLang="cs-CZ" sz="2400">
                <a:latin typeface="Courier New" panose="02070309020205020404" pitchFamily="49" charset="0"/>
              </a:rPr>
              <a:t>arr[i]</a:t>
            </a:r>
            <a:r>
              <a:rPr lang="cs-CZ" altLang="cs-CZ" sz="2400">
                <a:latin typeface="Courier New" panose="02070309020205020404" pitchFamily="49" charset="0"/>
              </a:rPr>
              <a:t>=</a:t>
            </a:r>
            <a:r>
              <a:rPr lang="en-US" altLang="cs-CZ" sz="2400">
                <a:latin typeface="Courier New" panose="02070309020205020404" pitchFamily="49" charset="0"/>
              </a:rPr>
              <a:t>=x) </a:t>
            </a:r>
            <a:r>
              <a:rPr lang="cs-CZ" altLang="cs-CZ" sz="2400" b="1">
                <a:latin typeface="Courier New" panose="02070309020205020404" pitchFamily="49" charset="0"/>
              </a:rPr>
              <a:t>return</a:t>
            </a:r>
            <a:r>
              <a:rPr lang="cs-CZ" altLang="cs-CZ" sz="2400">
                <a:latin typeface="Courier New" panose="02070309020205020404" pitchFamily="49" charset="0"/>
              </a:rPr>
              <a:t> i</a:t>
            </a:r>
            <a:r>
              <a:rPr lang="en-US" altLang="cs-CZ" sz="24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  i++;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-1</a:t>
            </a:r>
            <a:r>
              <a:rPr lang="en-US" altLang="cs-CZ" sz="24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2227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2228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2229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2230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2231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2232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2233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2234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35" name="Line 21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36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2237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2238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2239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2240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2241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52242" name="Arc 38"/>
          <p:cNvSpPr>
            <a:spLocks/>
          </p:cNvSpPr>
          <p:nvPr/>
        </p:nvSpPr>
        <p:spPr bwMode="auto">
          <a:xfrm>
            <a:off x="3708400" y="404813"/>
            <a:ext cx="303213" cy="571500"/>
          </a:xfrm>
          <a:custGeom>
            <a:avLst/>
            <a:gdLst>
              <a:gd name="T0" fmla="*/ 2147483646 w 43200"/>
              <a:gd name="T1" fmla="*/ 2147483646 h 42821"/>
              <a:gd name="T2" fmla="*/ 2147483646 w 43200"/>
              <a:gd name="T3" fmla="*/ 2147483646 h 42821"/>
              <a:gd name="T4" fmla="*/ 2147483646 w 43200"/>
              <a:gd name="T5" fmla="*/ 2147483646 h 428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2821" fill="none" extrusionOk="0">
                <a:moveTo>
                  <a:pt x="16312" y="42542"/>
                </a:moveTo>
                <a:cubicBezTo>
                  <a:pt x="6720" y="40120"/>
                  <a:pt x="0" y="3149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975"/>
                  <a:pt x="35823" y="40884"/>
                  <a:pt x="25629" y="42820"/>
                </a:cubicBezTo>
              </a:path>
              <a:path w="43200" h="42821" stroke="0" extrusionOk="0">
                <a:moveTo>
                  <a:pt x="16312" y="42542"/>
                </a:moveTo>
                <a:cubicBezTo>
                  <a:pt x="6720" y="40120"/>
                  <a:pt x="0" y="3149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975"/>
                  <a:pt x="35823" y="40884"/>
                  <a:pt x="25629" y="42820"/>
                </a:cubicBezTo>
                <a:lnTo>
                  <a:pt x="21600" y="21600"/>
                </a:lnTo>
                <a:lnTo>
                  <a:pt x="16312" y="42542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3251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3252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3253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3254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3255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3256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3257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3258" name="Line 15"/>
          <p:cNvSpPr>
            <a:spLocks noChangeShapeType="1"/>
          </p:cNvSpPr>
          <p:nvPr/>
        </p:nvSpPr>
        <p:spPr bwMode="auto">
          <a:xfrm>
            <a:off x="3851275" y="1125538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59" name="Line 21"/>
          <p:cNvSpPr>
            <a:spLocks noChangeShapeType="1"/>
          </p:cNvSpPr>
          <p:nvPr/>
        </p:nvSpPr>
        <p:spPr bwMode="auto">
          <a:xfrm flipH="1" flipV="1">
            <a:off x="3851275" y="33575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260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3261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3262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3263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3264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3265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2773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4213225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54276" name="Rectangle 8"/>
          <p:cNvSpPr>
            <a:spLocks noChangeArrowheads="1"/>
          </p:cNvSpPr>
          <p:nvPr/>
        </p:nvSpPr>
        <p:spPr bwMode="auto">
          <a:xfrm>
            <a:off x="5653088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4277" name="Text Box 10"/>
          <p:cNvSpPr txBox="1">
            <a:spLocks noChangeArrowheads="1"/>
          </p:cNvSpPr>
          <p:nvPr/>
        </p:nvSpPr>
        <p:spPr bwMode="auto">
          <a:xfrm>
            <a:off x="2771775" y="19827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4278" name="Text Box 11"/>
          <p:cNvSpPr txBox="1">
            <a:spLocks noChangeArrowheads="1"/>
          </p:cNvSpPr>
          <p:nvPr/>
        </p:nvSpPr>
        <p:spPr bwMode="auto">
          <a:xfrm>
            <a:off x="3492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4279" name="Text Box 12"/>
          <p:cNvSpPr txBox="1">
            <a:spLocks noChangeArrowheads="1"/>
          </p:cNvSpPr>
          <p:nvPr/>
        </p:nvSpPr>
        <p:spPr bwMode="auto">
          <a:xfrm>
            <a:off x="4211638" y="19827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4280" name="Text Box 13"/>
          <p:cNvSpPr txBox="1">
            <a:spLocks noChangeArrowheads="1"/>
          </p:cNvSpPr>
          <p:nvPr/>
        </p:nvSpPr>
        <p:spPr bwMode="auto">
          <a:xfrm>
            <a:off x="4932363" y="19891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4281" name="Text Box 14"/>
          <p:cNvSpPr txBox="1">
            <a:spLocks noChangeArrowheads="1"/>
          </p:cNvSpPr>
          <p:nvPr/>
        </p:nvSpPr>
        <p:spPr bwMode="auto">
          <a:xfrm>
            <a:off x="5651500" y="19891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54282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imax:</a:t>
            </a:r>
          </a:p>
        </p:txBody>
      </p:sp>
      <p:sp>
        <p:nvSpPr>
          <p:cNvPr id="54283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4284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max:</a:t>
            </a:r>
          </a:p>
        </p:txBody>
      </p:sp>
      <p:sp>
        <p:nvSpPr>
          <p:cNvPr id="54285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4286" name="Rectangle 30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4287" name="Rectangle 34"/>
          <p:cNvSpPr>
            <a:spLocks noChangeArrowheads="1"/>
          </p:cNvSpPr>
          <p:nvPr/>
        </p:nvSpPr>
        <p:spPr bwMode="auto">
          <a:xfrm>
            <a:off x="4932363" y="24209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cs-CZ" sz="2000" b="1">
                <a:latin typeface="Courier New" panose="02070309020205020404" pitchFamily="49" charset="0"/>
              </a:rPr>
              <a:t>void</a:t>
            </a:r>
            <a:r>
              <a:rPr lang="en-US" altLang="cs-CZ" sz="2000">
                <a:latin typeface="Courier New" panose="02070309020205020404" pitchFamily="49" charset="0"/>
              </a:rPr>
              <a:t> select_sort(</a:t>
            </a:r>
            <a:r>
              <a:rPr lang="en-US" altLang="cs-CZ" sz="2000" b="1">
                <a:latin typeface="Courier New" panose="02070309020205020404" pitchFamily="49" charset="0"/>
              </a:rPr>
              <a:t>int</a:t>
            </a:r>
            <a:r>
              <a:rPr lang="en-US" altLang="cs-CZ" sz="2000">
                <a:latin typeface="Courier New" panose="02070309020205020404" pitchFamily="49" charset="0"/>
              </a:rPr>
              <a:t> *arr, </a:t>
            </a:r>
            <a:r>
              <a:rPr lang="en-US" altLang="cs-CZ" sz="2000" b="1">
                <a:latin typeface="Courier New" panose="02070309020205020404" pitchFamily="49" charset="0"/>
              </a:rPr>
              <a:t>int</a:t>
            </a:r>
            <a:r>
              <a:rPr lang="en-US" altLang="cs-CZ" sz="2000">
                <a:latin typeface="Courier New" panose="02070309020205020404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int</a:t>
            </a:r>
            <a:r>
              <a:rPr lang="en-US" altLang="cs-CZ" sz="2000">
                <a:latin typeface="Courier New" panose="02070309020205020404" pitchFamily="49" charset="0"/>
              </a:rPr>
              <a:t> i,j,index_max,d;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for</a:t>
            </a:r>
            <a:r>
              <a:rPr lang="en-US" altLang="cs-CZ" sz="2000">
                <a:latin typeface="Courier New" panose="02070309020205020404" pitchFamily="49" charset="0"/>
              </a:rPr>
              <a:t>(i=n-1;i&gt;=</a:t>
            </a:r>
            <a:r>
              <a:rPr lang="cs-CZ" altLang="cs-CZ" sz="2000">
                <a:latin typeface="Courier New" panose="02070309020205020404" pitchFamily="49" charset="0"/>
              </a:rPr>
              <a:t>1</a:t>
            </a:r>
            <a:r>
              <a:rPr lang="en-US" altLang="cs-CZ" sz="2000">
                <a:latin typeface="Courier New" panose="02070309020205020404" pitchFamily="49" charset="0"/>
              </a:rPr>
              <a:t>;i--)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index_max = 0;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</a:t>
            </a:r>
            <a:r>
              <a:rPr lang="en-US" altLang="cs-CZ" sz="2000" b="1">
                <a:latin typeface="Courier New" panose="02070309020205020404" pitchFamily="49" charset="0"/>
              </a:rPr>
              <a:t>for</a:t>
            </a:r>
            <a:r>
              <a:rPr lang="en-US" altLang="cs-CZ" sz="2000">
                <a:latin typeface="Courier New" panose="02070309020205020404" pitchFamily="49" charset="0"/>
              </a:rPr>
              <a:t>(j=1;j&lt;=i;j++)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  </a:t>
            </a:r>
            <a:r>
              <a:rPr lang="en-US" altLang="cs-CZ" sz="2000" b="1">
                <a:latin typeface="Courier New" panose="02070309020205020404" pitchFamily="49" charset="0"/>
              </a:rPr>
              <a:t>if</a:t>
            </a:r>
            <a:r>
              <a:rPr lang="en-US" altLang="cs-CZ" sz="2000">
                <a:latin typeface="Courier New" panose="02070309020205020404" pitchFamily="49" charset="0"/>
              </a:rPr>
              <a:t>(arr[j]&gt;arr[index_max]) index_max=j;</a:t>
            </a:r>
          </a:p>
          <a:p>
            <a:pPr eaLnBrk="1" hangingPunct="1">
              <a:buFontTx/>
              <a:buNone/>
            </a:pPr>
            <a:endParaRPr lang="en-US" altLang="cs-CZ" sz="20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d=arr[index_max];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arr[index_max]=arr[i];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arr[i]=d;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}</a:t>
            </a:r>
            <a:endParaRPr lang="cs-CZ" altLang="cs-CZ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914400"/>
          </a:xfrm>
        </p:spPr>
        <p:txBody>
          <a:bodyPr/>
          <a:lstStyle/>
          <a:p>
            <a:pPr eaLnBrk="1" hangingPunct="1"/>
            <a:r>
              <a:rPr lang="cs-CZ" altLang="cs-CZ" sz="3600"/>
              <a:t>Bubble Sort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cs-CZ"/>
              <a:t>two adjacent elements are compared</a:t>
            </a:r>
            <a:r>
              <a:rPr lang="cs-CZ" altLang="cs-CZ"/>
              <a:t>; </a:t>
            </a:r>
            <a:r>
              <a:rPr lang="en-US" altLang="cs-CZ"/>
              <a:t>if they are not in the right order they are swapped</a:t>
            </a:r>
            <a:endParaRPr lang="cs-CZ" altLang="cs-CZ"/>
          </a:p>
          <a:p>
            <a:pPr lvl="1" eaLnBrk="1" hangingPunct="1"/>
            <a:r>
              <a:rPr lang="en-US" altLang="cs-CZ"/>
              <a:t>the maximum is at the last position of the array </a:t>
            </a:r>
            <a:r>
              <a:rPr lang="cs-CZ" altLang="cs-CZ"/>
              <a:t>(</a:t>
            </a:r>
            <a:r>
              <a:rPr lang="en-US" altLang="cs-CZ"/>
              <a:t>maximum </a:t>
            </a:r>
            <a:r>
              <a:rPr lang="cs-CZ" altLang="cs-CZ">
                <a:cs typeface="Arial" panose="020B0604020202020204" pitchFamily="34" charset="0"/>
              </a:rPr>
              <a:t>„</a:t>
            </a:r>
            <a:r>
              <a:rPr lang="en-US" altLang="cs-CZ">
                <a:cs typeface="Arial" panose="020B0604020202020204" pitchFamily="34" charset="0"/>
              </a:rPr>
              <a:t>bubbles</a:t>
            </a:r>
            <a:r>
              <a:rPr lang="cs-CZ" altLang="cs-CZ">
                <a:cs typeface="Arial" panose="020B0604020202020204" pitchFamily="34" charset="0"/>
              </a:rPr>
              <a:t>”</a:t>
            </a:r>
            <a:r>
              <a:rPr lang="cs-CZ" altLang="cs-CZ"/>
              <a:t> </a:t>
            </a:r>
            <a:r>
              <a:rPr lang="en-US" altLang="cs-CZ"/>
              <a:t>to the end</a:t>
            </a:r>
            <a:r>
              <a:rPr lang="cs-CZ" altLang="cs-CZ"/>
              <a:t>)</a:t>
            </a:r>
          </a:p>
          <a:p>
            <a:pPr eaLnBrk="1" hangingPunct="1"/>
            <a:r>
              <a:rPr lang="en-US" altLang="cs-CZ"/>
              <a:t>the step is repeated and applied to the part of the array of the length </a:t>
            </a:r>
            <a:r>
              <a:rPr lang="cs-CZ" altLang="cs-CZ"/>
              <a:t>n-1, n-2,…,1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57347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57348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7350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7353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54" name="Rectangle 29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58371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8372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8373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8374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6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77" name="Text Box 17"/>
          <p:cNvSpPr txBox="1">
            <a:spLocks noChangeArrowheads="1"/>
          </p:cNvSpPr>
          <p:nvPr/>
        </p:nvSpPr>
        <p:spPr bwMode="auto">
          <a:xfrm>
            <a:off x="3130550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>
                <a:solidFill>
                  <a:srgbClr val="FF0000"/>
                </a:solidFill>
                <a:cs typeface="Arial" panose="020B0604020202020204" pitchFamily="34" charset="0"/>
              </a:rPr>
              <a:t>compare</a:t>
            </a:r>
            <a:endParaRPr lang="cs-CZ" altLang="cs-CZ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8378" name="Rectangle 2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8379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8380" name="Rectangle 30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59395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9396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59397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9398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59399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400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401" name="Text Box 17"/>
          <p:cNvSpPr txBox="1">
            <a:spLocks noChangeArrowheads="1"/>
          </p:cNvSpPr>
          <p:nvPr/>
        </p:nvSpPr>
        <p:spPr bwMode="auto">
          <a:xfrm>
            <a:off x="3851275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>
                <a:solidFill>
                  <a:srgbClr val="FF0000"/>
                </a:solidFill>
                <a:cs typeface="Arial" panose="020B0604020202020204" pitchFamily="34" charset="0"/>
              </a:rPr>
              <a:t>compare</a:t>
            </a:r>
            <a:endParaRPr lang="cs-CZ" altLang="cs-CZ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9402" name="Rectangle 2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59403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59404" name="Rectangle 30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0419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0420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0421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0422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0423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424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425" name="Text Box 17"/>
          <p:cNvSpPr txBox="1">
            <a:spLocks noChangeArrowheads="1"/>
          </p:cNvSpPr>
          <p:nvPr/>
        </p:nvSpPr>
        <p:spPr bwMode="auto">
          <a:xfrm>
            <a:off x="3851275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60426" name="Rectangle 2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0427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0428" name="Rectangle 30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1443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1444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1445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1446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1447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48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49" name="Text Box 17"/>
          <p:cNvSpPr txBox="1">
            <a:spLocks noChangeArrowheads="1"/>
          </p:cNvSpPr>
          <p:nvPr/>
        </p:nvSpPr>
        <p:spPr bwMode="auto">
          <a:xfrm>
            <a:off x="3851275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61450" name="Rectangle 2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61451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1452" name="Rectangle 30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cs-CZ" sz="2400"/>
              <a:t>more efectively</a:t>
            </a:r>
            <a:endParaRPr lang="cs-CZ" altLang="cs-CZ" sz="2400"/>
          </a:p>
          <a:p>
            <a:pPr eaLnBrk="1" hangingPunct="1">
              <a:buFontTx/>
              <a:buNone/>
            </a:pPr>
            <a:endParaRPr lang="en-US" altLang="cs-CZ" sz="2400" b="1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search</a:t>
            </a:r>
            <a:r>
              <a:rPr lang="cs-CZ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x</a:t>
            </a:r>
            <a:r>
              <a:rPr lang="cs-CZ" altLang="cs-CZ" sz="2400">
                <a:latin typeface="Courier New" panose="02070309020205020404" pitchFamily="49" charset="0"/>
              </a:rPr>
              <a:t>, 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*</a:t>
            </a:r>
            <a:r>
              <a:rPr lang="en-US" altLang="cs-CZ" sz="2400">
                <a:latin typeface="Courier New" panose="02070309020205020404" pitchFamily="49" charset="0"/>
              </a:rPr>
              <a:t>arr,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n</a:t>
            </a:r>
            <a:r>
              <a:rPr lang="cs-CZ" altLang="cs-CZ" sz="2400">
                <a:latin typeface="Courier New" panose="02070309020205020404" pitchFamily="49" charset="0"/>
              </a:rPr>
              <a:t>)</a:t>
            </a:r>
            <a:endParaRPr lang="en-US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/* x is searched number, n is the size of the array, arr is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traversed array</a:t>
            </a:r>
            <a:r>
              <a:rPr lang="cs-CZ" altLang="cs-CZ" sz="2400">
                <a:latin typeface="Courier New" panose="02070309020205020404" pitchFamily="49" charset="0"/>
              </a:rPr>
              <a:t> */</a:t>
            </a:r>
            <a:endParaRPr lang="en-US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i=0;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while</a:t>
            </a:r>
            <a:r>
              <a:rPr lang="en-US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>
                <a:latin typeface="Courier New" panose="02070309020205020404" pitchFamily="49" charset="0"/>
              </a:rPr>
              <a:t>i&lt;n &amp;&amp; </a:t>
            </a:r>
            <a:r>
              <a:rPr lang="en-US" altLang="cs-CZ" sz="2400">
                <a:latin typeface="Courier New" panose="02070309020205020404" pitchFamily="49" charset="0"/>
              </a:rPr>
              <a:t>arr[i]!=x) i++;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i!</a:t>
            </a:r>
            <a:r>
              <a:rPr lang="en-US" altLang="cs-CZ" sz="2400">
                <a:latin typeface="Courier New" panose="02070309020205020404" pitchFamily="49" charset="0"/>
              </a:rPr>
              <a:t>=</a:t>
            </a:r>
            <a:r>
              <a:rPr lang="cs-CZ" altLang="cs-CZ" sz="2400">
                <a:latin typeface="Courier New" panose="02070309020205020404" pitchFamily="49" charset="0"/>
              </a:rPr>
              <a:t>n</a:t>
            </a:r>
            <a:r>
              <a:rPr lang="en-US" altLang="cs-CZ" sz="2400">
                <a:latin typeface="Courier New" panose="02070309020205020404" pitchFamily="49" charset="0"/>
              </a:rPr>
              <a:t> ? </a:t>
            </a:r>
            <a:r>
              <a:rPr lang="cs-CZ" altLang="cs-CZ" sz="2400">
                <a:latin typeface="Courier New" panose="02070309020205020404" pitchFamily="49" charset="0"/>
              </a:rPr>
              <a:t>i </a:t>
            </a:r>
            <a:r>
              <a:rPr lang="en-US" altLang="cs-CZ" sz="2400">
                <a:latin typeface="Courier New" panose="02070309020205020404" pitchFamily="49" charset="0"/>
              </a:rPr>
              <a:t>: </a:t>
            </a:r>
            <a:r>
              <a:rPr lang="cs-CZ" altLang="cs-CZ" sz="2400">
                <a:latin typeface="Courier New" panose="02070309020205020404" pitchFamily="49" charset="0"/>
              </a:rPr>
              <a:t>-1</a:t>
            </a:r>
            <a:r>
              <a:rPr lang="en-US" altLang="cs-CZ" sz="24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2467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2468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2469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2470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2471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472" name="Arc 22"/>
          <p:cNvSpPr>
            <a:spLocks/>
          </p:cNvSpPr>
          <p:nvPr/>
        </p:nvSpPr>
        <p:spPr bwMode="auto">
          <a:xfrm>
            <a:off x="4787900" y="1339850"/>
            <a:ext cx="792163" cy="360363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473" name="Text Box 23"/>
          <p:cNvSpPr txBox="1">
            <a:spLocks noChangeArrowheads="1"/>
          </p:cNvSpPr>
          <p:nvPr/>
        </p:nvSpPr>
        <p:spPr bwMode="auto">
          <a:xfrm>
            <a:off x="4572000" y="9810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>
                <a:solidFill>
                  <a:srgbClr val="FF0000"/>
                </a:solidFill>
                <a:cs typeface="Arial" panose="020B0604020202020204" pitchFamily="34" charset="0"/>
              </a:rPr>
              <a:t>compare</a:t>
            </a:r>
            <a:endParaRPr lang="cs-CZ" altLang="cs-CZ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2474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2475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2476" name="Rectangle 3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3493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3494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3495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496" name="Arc 22"/>
          <p:cNvSpPr>
            <a:spLocks/>
          </p:cNvSpPr>
          <p:nvPr/>
        </p:nvSpPr>
        <p:spPr bwMode="auto">
          <a:xfrm>
            <a:off x="4787900" y="1339850"/>
            <a:ext cx="792163" cy="360363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497" name="Text Box 23"/>
          <p:cNvSpPr txBox="1">
            <a:spLocks noChangeArrowheads="1"/>
          </p:cNvSpPr>
          <p:nvPr/>
        </p:nvSpPr>
        <p:spPr bwMode="auto">
          <a:xfrm>
            <a:off x="4572000" y="9810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63498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3499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3500" name="Rectangle 3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4515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4516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4517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4518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4519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20" name="Arc 22"/>
          <p:cNvSpPr>
            <a:spLocks/>
          </p:cNvSpPr>
          <p:nvPr/>
        </p:nvSpPr>
        <p:spPr bwMode="auto">
          <a:xfrm>
            <a:off x="4787900" y="1339850"/>
            <a:ext cx="792163" cy="360363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521" name="Text Box 23"/>
          <p:cNvSpPr txBox="1">
            <a:spLocks noChangeArrowheads="1"/>
          </p:cNvSpPr>
          <p:nvPr/>
        </p:nvSpPr>
        <p:spPr bwMode="auto">
          <a:xfrm>
            <a:off x="4572000" y="9810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64522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4523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4524" name="Rectangle 3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5539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5540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5541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5542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5543" name="Line 12"/>
          <p:cNvSpPr>
            <a:spLocks noChangeShapeType="1"/>
          </p:cNvSpPr>
          <p:nvPr/>
        </p:nvSpPr>
        <p:spPr bwMode="auto">
          <a:xfrm>
            <a:off x="5580063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44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5545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5546" name="Rectangle 31"/>
          <p:cNvSpPr>
            <a:spLocks noChangeArrowheads="1"/>
          </p:cNvSpPr>
          <p:nvPr/>
        </p:nvSpPr>
        <p:spPr bwMode="auto">
          <a:xfrm>
            <a:off x="3779838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66563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66564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6565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6566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6567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6568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9" name="Rectangle 25"/>
          <p:cNvSpPr>
            <a:spLocks noChangeArrowheads="1"/>
          </p:cNvSpPr>
          <p:nvPr/>
        </p:nvSpPr>
        <p:spPr bwMode="auto">
          <a:xfrm>
            <a:off x="5219700" y="30686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6570" name="Rectangle 28"/>
          <p:cNvSpPr>
            <a:spLocks noChangeArrowheads="1"/>
          </p:cNvSpPr>
          <p:nvPr/>
        </p:nvSpPr>
        <p:spPr bwMode="auto">
          <a:xfrm>
            <a:off x="305911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67588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7589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7590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7591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7592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7593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594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595" name="Text Box 17"/>
          <p:cNvSpPr txBox="1">
            <a:spLocks noChangeArrowheads="1"/>
          </p:cNvSpPr>
          <p:nvPr/>
        </p:nvSpPr>
        <p:spPr bwMode="auto">
          <a:xfrm>
            <a:off x="3130550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>
                <a:solidFill>
                  <a:srgbClr val="FF0000"/>
                </a:solidFill>
                <a:cs typeface="Arial" panose="020B0604020202020204" pitchFamily="34" charset="0"/>
              </a:rPr>
              <a:t>compare</a:t>
            </a:r>
            <a:endParaRPr lang="cs-CZ" altLang="cs-CZ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7596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8611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68612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8613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8614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8615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8616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8617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18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619" name="Text Box 17"/>
          <p:cNvSpPr txBox="1">
            <a:spLocks noChangeArrowheads="1"/>
          </p:cNvSpPr>
          <p:nvPr/>
        </p:nvSpPr>
        <p:spPr bwMode="auto">
          <a:xfrm>
            <a:off x="3130550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68620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69635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69636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69637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9638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9639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9640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9641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642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643" name="Text Box 17"/>
          <p:cNvSpPr txBox="1">
            <a:spLocks noChangeArrowheads="1"/>
          </p:cNvSpPr>
          <p:nvPr/>
        </p:nvSpPr>
        <p:spPr bwMode="auto">
          <a:xfrm>
            <a:off x="3130550" y="9826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69644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0659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0660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0661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0662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0663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0664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0665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66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667" name="Text Box 17"/>
          <p:cNvSpPr txBox="1">
            <a:spLocks noChangeArrowheads="1"/>
          </p:cNvSpPr>
          <p:nvPr/>
        </p:nvSpPr>
        <p:spPr bwMode="auto">
          <a:xfrm>
            <a:off x="3852863" y="9826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>
                <a:solidFill>
                  <a:srgbClr val="FF0000"/>
                </a:solidFill>
                <a:cs typeface="Arial" panose="020B0604020202020204" pitchFamily="34" charset="0"/>
              </a:rPr>
              <a:t>compare</a:t>
            </a:r>
            <a:endParaRPr lang="cs-CZ" altLang="cs-CZ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70668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1685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1686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1687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1688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1689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90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691" name="Text Box 17"/>
          <p:cNvSpPr txBox="1">
            <a:spLocks noChangeArrowheads="1"/>
          </p:cNvSpPr>
          <p:nvPr/>
        </p:nvSpPr>
        <p:spPr bwMode="auto">
          <a:xfrm>
            <a:off x="3852863" y="9826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71692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848600" cy="5943600"/>
          </a:xfrm>
        </p:spPr>
        <p:txBody>
          <a:bodyPr/>
          <a:lstStyle/>
          <a:p>
            <a:pPr eaLnBrk="1" hangingPunct="1"/>
            <a:r>
              <a:rPr lang="en-US" altLang="cs-CZ"/>
              <a:t>searching with sentinel</a:t>
            </a:r>
            <a:endParaRPr lang="cs-CZ" altLang="cs-CZ"/>
          </a:p>
          <a:p>
            <a:pPr lvl="1" eaLnBrk="1" hangingPunct="1"/>
            <a:r>
              <a:rPr lang="en-US" altLang="cs-CZ"/>
              <a:t>I add searched number after the last element (if it is possible)</a:t>
            </a:r>
            <a:endParaRPr lang="cs-CZ" altLang="cs-CZ"/>
          </a:p>
          <a:p>
            <a:pPr lvl="1" eaLnBrk="1" hangingPunct="1"/>
            <a:r>
              <a:rPr lang="en-US" altLang="cs-CZ"/>
              <a:t>simpler condition in the loop</a:t>
            </a:r>
            <a:endParaRPr lang="cs-CZ" altLang="cs-CZ"/>
          </a:p>
          <a:p>
            <a:pPr lvl="1" eaLnBrk="1" hangingPunct="1"/>
            <a:endParaRPr lang="en-US" altLang="cs-CZ" sz="32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2707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2709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2710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2711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2712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2713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14" name="Arc 15"/>
          <p:cNvSpPr>
            <a:spLocks/>
          </p:cNvSpPr>
          <p:nvPr/>
        </p:nvSpPr>
        <p:spPr bwMode="auto">
          <a:xfrm>
            <a:off x="4067175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715" name="Text Box 17"/>
          <p:cNvSpPr txBox="1">
            <a:spLocks noChangeArrowheads="1"/>
          </p:cNvSpPr>
          <p:nvPr/>
        </p:nvSpPr>
        <p:spPr bwMode="auto">
          <a:xfrm>
            <a:off x="3852863" y="9826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72716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3731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3733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3734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3735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3736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3737" name="Line 13"/>
          <p:cNvSpPr>
            <a:spLocks noChangeShapeType="1"/>
          </p:cNvSpPr>
          <p:nvPr/>
        </p:nvSpPr>
        <p:spPr bwMode="auto">
          <a:xfrm>
            <a:off x="4859338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38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4757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4758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4759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4760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4761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2" name="Rectangle 26"/>
          <p:cNvSpPr>
            <a:spLocks noChangeArrowheads="1"/>
          </p:cNvSpPr>
          <p:nvPr/>
        </p:nvSpPr>
        <p:spPr bwMode="auto">
          <a:xfrm>
            <a:off x="4500563" y="30686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5779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5780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5781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5782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5783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5784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5785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5786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787" name="Text Box 27"/>
          <p:cNvSpPr txBox="1">
            <a:spLocks noChangeArrowheads="1"/>
          </p:cNvSpPr>
          <p:nvPr/>
        </p:nvSpPr>
        <p:spPr bwMode="auto">
          <a:xfrm>
            <a:off x="3059113" y="97472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>
                <a:solidFill>
                  <a:srgbClr val="FF0000"/>
                </a:solidFill>
                <a:cs typeface="Arial" panose="020B0604020202020204" pitchFamily="34" charset="0"/>
              </a:rPr>
              <a:t>compare</a:t>
            </a:r>
            <a:endParaRPr lang="cs-CZ" altLang="cs-CZ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75788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6803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6804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6805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6806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6807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6808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6809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6810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811" name="Text Box 27"/>
          <p:cNvSpPr txBox="1">
            <a:spLocks noChangeArrowheads="1"/>
          </p:cNvSpPr>
          <p:nvPr/>
        </p:nvSpPr>
        <p:spPr bwMode="auto">
          <a:xfrm>
            <a:off x="3059113" y="97472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76812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7827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7828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7829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7830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7831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7832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7833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7834" name="Arc 15"/>
          <p:cNvSpPr>
            <a:spLocks/>
          </p:cNvSpPr>
          <p:nvPr/>
        </p:nvSpPr>
        <p:spPr bwMode="auto">
          <a:xfrm>
            <a:off x="3346450" y="1341438"/>
            <a:ext cx="792163" cy="360362"/>
          </a:xfrm>
          <a:custGeom>
            <a:avLst/>
            <a:gdLst>
              <a:gd name="T0" fmla="*/ 0 w 41762"/>
              <a:gd name="T1" fmla="*/ 2147483646 h 21600"/>
              <a:gd name="T2" fmla="*/ 2147483646 w 41762"/>
              <a:gd name="T3" fmla="*/ 2147483646 h 21600"/>
              <a:gd name="T4" fmla="*/ 2147483646 w 4176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762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</a:path>
              <a:path w="41762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714" y="0"/>
                  <a:pt x="39346" y="6729"/>
                  <a:pt x="41762" y="16329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35" name="Text Box 27"/>
          <p:cNvSpPr txBox="1">
            <a:spLocks noChangeArrowheads="1"/>
          </p:cNvSpPr>
          <p:nvPr/>
        </p:nvSpPr>
        <p:spPr bwMode="auto">
          <a:xfrm>
            <a:off x="3059113" y="97472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swap</a:t>
            </a:r>
          </a:p>
        </p:txBody>
      </p:sp>
      <p:sp>
        <p:nvSpPr>
          <p:cNvPr id="77836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ChangeArrowheads="1"/>
          </p:cNvSpPr>
          <p:nvPr/>
        </p:nvSpPr>
        <p:spPr bwMode="auto">
          <a:xfrm>
            <a:off x="3060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78851" name="Rectangle 5"/>
          <p:cNvSpPr>
            <a:spLocks noChangeArrowheads="1"/>
          </p:cNvSpPr>
          <p:nvPr/>
        </p:nvSpPr>
        <p:spPr bwMode="auto">
          <a:xfrm>
            <a:off x="3779838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78852" name="Rectangle 6"/>
          <p:cNvSpPr>
            <a:spLocks noChangeArrowheads="1"/>
          </p:cNvSpPr>
          <p:nvPr/>
        </p:nvSpPr>
        <p:spPr bwMode="auto">
          <a:xfrm>
            <a:off x="4500563" y="30702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78853" name="Rectangle 7"/>
          <p:cNvSpPr>
            <a:spLocks noChangeArrowheads="1"/>
          </p:cNvSpPr>
          <p:nvPr/>
        </p:nvSpPr>
        <p:spPr bwMode="auto">
          <a:xfrm>
            <a:off x="5219700" y="30702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78854" name="Text Box 8"/>
          <p:cNvSpPr txBox="1">
            <a:spLocks noChangeArrowheads="1"/>
          </p:cNvSpPr>
          <p:nvPr/>
        </p:nvSpPr>
        <p:spPr bwMode="auto">
          <a:xfrm>
            <a:off x="3059113" y="26320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8855" name="Text Box 9"/>
          <p:cNvSpPr txBox="1">
            <a:spLocks noChangeArrowheads="1"/>
          </p:cNvSpPr>
          <p:nvPr/>
        </p:nvSpPr>
        <p:spPr bwMode="auto">
          <a:xfrm>
            <a:off x="3779838" y="26384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8856" name="Text Box 10"/>
          <p:cNvSpPr txBox="1">
            <a:spLocks noChangeArrowheads="1"/>
          </p:cNvSpPr>
          <p:nvPr/>
        </p:nvSpPr>
        <p:spPr bwMode="auto">
          <a:xfrm>
            <a:off x="4498975" y="26320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8857" name="Text Box 11"/>
          <p:cNvSpPr txBox="1">
            <a:spLocks noChangeArrowheads="1"/>
          </p:cNvSpPr>
          <p:nvPr/>
        </p:nvSpPr>
        <p:spPr bwMode="auto">
          <a:xfrm>
            <a:off x="5219700" y="26384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8858" name="Line 13"/>
          <p:cNvSpPr>
            <a:spLocks noChangeShapeType="1"/>
          </p:cNvSpPr>
          <p:nvPr/>
        </p:nvSpPr>
        <p:spPr bwMode="auto">
          <a:xfrm>
            <a:off x="4140200" y="1774825"/>
            <a:ext cx="0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</a:rPr>
              <a:t>void</a:t>
            </a:r>
            <a:r>
              <a:rPr lang="cs-CZ" altLang="cs-CZ" sz="2000">
                <a:latin typeface="Courier New" panose="02070309020205020404" pitchFamily="49" charset="0"/>
              </a:rPr>
              <a:t> bub</a:t>
            </a:r>
            <a:r>
              <a:rPr lang="en-US" altLang="cs-CZ" sz="2000">
                <a:latin typeface="Courier New" panose="02070309020205020404" pitchFamily="49" charset="0"/>
              </a:rPr>
              <a:t>b</a:t>
            </a:r>
            <a:r>
              <a:rPr lang="cs-CZ" altLang="cs-CZ" sz="2000">
                <a:latin typeface="Courier New" panose="02070309020205020404" pitchFamily="49" charset="0"/>
              </a:rPr>
              <a:t>l</a:t>
            </a:r>
            <a:r>
              <a:rPr lang="en-US" altLang="cs-CZ" sz="2000">
                <a:latin typeface="Courier New" panose="02070309020205020404" pitchFamily="49" charset="0"/>
              </a:rPr>
              <a:t>e</a:t>
            </a:r>
            <a:r>
              <a:rPr lang="cs-CZ" altLang="cs-CZ" sz="2000">
                <a:latin typeface="Courier New" panose="02070309020205020404" pitchFamily="49" charset="0"/>
              </a:rPr>
              <a:t>(</a:t>
            </a:r>
            <a:r>
              <a:rPr lang="cs-CZ" altLang="cs-CZ" sz="2000" b="1">
                <a:latin typeface="Courier New" panose="02070309020205020404" pitchFamily="49" charset="0"/>
              </a:rPr>
              <a:t>int</a:t>
            </a:r>
            <a:r>
              <a:rPr lang="cs-CZ" altLang="cs-CZ" sz="2000">
                <a:latin typeface="Courier New" panose="02070309020205020404" pitchFamily="49" charset="0"/>
              </a:rPr>
              <a:t> *arr, </a:t>
            </a:r>
            <a:r>
              <a:rPr lang="cs-CZ" altLang="cs-CZ" sz="2000" b="1">
                <a:latin typeface="Courier New" panose="02070309020205020404" pitchFamily="49" charset="0"/>
              </a:rPr>
              <a:t>int</a:t>
            </a:r>
            <a:r>
              <a:rPr lang="cs-CZ" altLang="cs-CZ" sz="2000">
                <a:latin typeface="Courier New" panose="02070309020205020404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 b="1">
                <a:latin typeface="Courier New" panose="02070309020205020404" pitchFamily="49" charset="0"/>
              </a:rPr>
              <a:t>int</a:t>
            </a:r>
            <a:r>
              <a:rPr lang="cs-CZ" altLang="cs-CZ" sz="2000">
                <a:latin typeface="Courier New" panose="02070309020205020404" pitchFamily="49" charset="0"/>
              </a:rPr>
              <a:t> i,j,d;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 b="1">
                <a:latin typeface="Courier New" panose="02070309020205020404" pitchFamily="49" charset="0"/>
              </a:rPr>
              <a:t>for</a:t>
            </a:r>
            <a:r>
              <a:rPr lang="cs-CZ" altLang="cs-CZ" sz="2000">
                <a:latin typeface="Courier New" panose="02070309020205020404" pitchFamily="49" charset="0"/>
              </a:rPr>
              <a:t>(i=n-1;i&gt;=1;i--)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</a:t>
            </a:r>
            <a:r>
              <a:rPr lang="cs-CZ" altLang="cs-CZ" sz="2000" b="1">
                <a:latin typeface="Courier New" panose="02070309020205020404" pitchFamily="49" charset="0"/>
              </a:rPr>
              <a:t>for</a:t>
            </a:r>
            <a:r>
              <a:rPr lang="cs-CZ" altLang="cs-CZ" sz="2000">
                <a:latin typeface="Courier New" panose="02070309020205020404" pitchFamily="49" charset="0"/>
              </a:rPr>
              <a:t>(j=0;j&lt;=i-1;j++)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</a:t>
            </a:r>
            <a:r>
              <a:rPr lang="cs-CZ" altLang="cs-CZ" sz="2000" b="1">
                <a:latin typeface="Courier New" panose="02070309020205020404" pitchFamily="49" charset="0"/>
              </a:rPr>
              <a:t>if</a:t>
            </a:r>
            <a:r>
              <a:rPr lang="cs-CZ" altLang="cs-CZ" sz="2000">
                <a:latin typeface="Courier New" panose="02070309020205020404" pitchFamily="49" charset="0"/>
              </a:rPr>
              <a:t>(arr[j]&gt;arr[j+1])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 d=arr[j];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 arr[j]=arr[j+1];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 arr[j+1]=d;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cs-CZ"/>
              <a:t>improving bubble sort</a:t>
            </a:r>
            <a:r>
              <a:rPr lang="cs-CZ" altLang="cs-CZ"/>
              <a:t>:</a:t>
            </a:r>
          </a:p>
          <a:p>
            <a:pPr lvl="1" eaLnBrk="1" hangingPunct="1"/>
            <a:r>
              <a:rPr lang="en-US" altLang="cs-CZ"/>
              <a:t>if no swap in one cycle is done it means that elements are in the right order and the algorithm can be finished</a:t>
            </a:r>
            <a:endParaRPr lang="cs-CZ" altLang="cs-CZ"/>
          </a:p>
          <a:p>
            <a:pPr lvl="1" eaLnBrk="1" hangingPunct="1"/>
            <a:r>
              <a:rPr lang="en-US" altLang="cs-CZ"/>
              <a:t>bubble in both directions </a:t>
            </a:r>
            <a:endParaRPr lang="cs-CZ" altLang="cs-CZ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000" dirty="0">
                <a:latin typeface="Courier New" panose="02070309020205020404" pitchFamily="49" charset="0"/>
              </a:rPr>
              <a:t> bublinka2(</a:t>
            </a:r>
            <a:r>
              <a:rPr lang="cs-CZ" altLang="cs-CZ" sz="20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000" dirty="0">
                <a:latin typeface="Courier New" panose="02070309020205020404" pitchFamily="49" charset="0"/>
              </a:rPr>
              <a:t> *</a:t>
            </a:r>
            <a:r>
              <a:rPr lang="cs-CZ" altLang="cs-CZ" sz="2000" dirty="0" err="1">
                <a:latin typeface="Courier New" panose="02070309020205020404" pitchFamily="49" charset="0"/>
              </a:rPr>
              <a:t>arr</a:t>
            </a:r>
            <a:r>
              <a:rPr lang="cs-CZ" altLang="cs-CZ" sz="2000" dirty="0">
                <a:latin typeface="Courier New" panose="02070309020205020404" pitchFamily="49" charset="0"/>
              </a:rPr>
              <a:t>, </a:t>
            </a:r>
            <a:r>
              <a:rPr lang="cs-CZ" altLang="cs-CZ" sz="20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000" dirty="0">
                <a:latin typeface="Courier New" panose="02070309020205020404" pitchFamily="49" charset="0"/>
              </a:rPr>
              <a:t> n)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</a:t>
            </a:r>
            <a:r>
              <a:rPr lang="cs-CZ" altLang="cs-CZ" sz="20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000" dirty="0">
                <a:latin typeface="Courier New" panose="02070309020205020404" pitchFamily="49" charset="0"/>
              </a:rPr>
              <a:t> </a:t>
            </a:r>
            <a:r>
              <a:rPr lang="cs-CZ" altLang="cs-CZ" sz="2000" dirty="0" err="1">
                <a:latin typeface="Courier New" panose="02070309020205020404" pitchFamily="49" charset="0"/>
              </a:rPr>
              <a:t>i,j,d</a:t>
            </a:r>
            <a:r>
              <a:rPr lang="cs-CZ" altLang="cs-CZ" sz="20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</a:t>
            </a:r>
            <a:r>
              <a:rPr lang="cs-CZ" altLang="cs-CZ" sz="20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000" b="1" dirty="0">
                <a:latin typeface="Courier New" panose="02070309020205020404" pitchFamily="49" charset="0"/>
              </a:rPr>
              <a:t> </a:t>
            </a:r>
            <a:r>
              <a:rPr lang="en-US" altLang="cs-CZ" sz="2000" dirty="0">
                <a:latin typeface="Courier New" panose="02070309020205020404" pitchFamily="49" charset="0"/>
              </a:rPr>
              <a:t>swapped</a:t>
            </a:r>
            <a:r>
              <a:rPr lang="cs-CZ" altLang="cs-CZ" sz="2000" dirty="0">
                <a:latin typeface="Courier New" panose="02070309020205020404" pitchFamily="49" charset="0"/>
              </a:rPr>
              <a:t>=1; 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</a:t>
            </a:r>
            <a:r>
              <a:rPr lang="cs-CZ" altLang="cs-CZ" sz="2000" b="1" dirty="0" err="1">
                <a:latin typeface="Courier New" panose="02070309020205020404" pitchFamily="49" charset="0"/>
              </a:rPr>
              <a:t>for</a:t>
            </a:r>
            <a:r>
              <a:rPr lang="cs-CZ" altLang="cs-CZ" sz="2000" dirty="0">
                <a:latin typeface="Courier New" panose="02070309020205020404" pitchFamily="49" charset="0"/>
              </a:rPr>
              <a:t>(i=n-1;i&gt;=1 &amp;&amp; </a:t>
            </a:r>
            <a:r>
              <a:rPr lang="en-US" altLang="cs-CZ" sz="2000" dirty="0">
                <a:latin typeface="Courier New" panose="02070309020205020404" pitchFamily="49" charset="0"/>
              </a:rPr>
              <a:t>swapped</a:t>
            </a:r>
            <a:r>
              <a:rPr lang="cs-CZ" altLang="cs-CZ" sz="2000" dirty="0">
                <a:latin typeface="Courier New" panose="02070309020205020404" pitchFamily="49" charset="0"/>
              </a:rPr>
              <a:t>;i--)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  swapped</a:t>
            </a:r>
            <a:r>
              <a:rPr lang="cs-CZ" altLang="cs-CZ" sz="2000" dirty="0">
                <a:latin typeface="Courier New" panose="02070309020205020404" pitchFamily="49" charset="0"/>
              </a:rPr>
              <a:t> = 0; </a:t>
            </a:r>
          </a:p>
          <a:p>
            <a:pPr eaLnBrk="1" hangingPunct="1">
              <a:buFontTx/>
              <a:buNone/>
            </a:pPr>
            <a:r>
              <a:rPr lang="cs-CZ" altLang="cs-CZ" sz="2000" b="1" dirty="0">
                <a:latin typeface="Courier New" panose="02070309020205020404" pitchFamily="49" charset="0"/>
              </a:rPr>
              <a:t>    </a:t>
            </a:r>
            <a:r>
              <a:rPr lang="cs-CZ" altLang="cs-CZ" sz="2000" b="1" dirty="0" err="1">
                <a:latin typeface="Courier New" panose="02070309020205020404" pitchFamily="49" charset="0"/>
              </a:rPr>
              <a:t>for</a:t>
            </a:r>
            <a:r>
              <a:rPr lang="cs-CZ" altLang="cs-CZ" sz="2000" dirty="0">
                <a:latin typeface="Courier New" panose="02070309020205020404" pitchFamily="49" charset="0"/>
              </a:rPr>
              <a:t>(j=0;j&lt;=i-1;j++)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    </a:t>
            </a:r>
            <a:r>
              <a:rPr lang="cs-CZ" altLang="cs-CZ" sz="2000" b="1" dirty="0" err="1">
                <a:latin typeface="Courier New" panose="02070309020205020404" pitchFamily="49" charset="0"/>
              </a:rPr>
              <a:t>if</a:t>
            </a:r>
            <a:r>
              <a:rPr lang="cs-CZ" altLang="cs-CZ" sz="2000" dirty="0">
                <a:latin typeface="Courier New" panose="02070309020205020404" pitchFamily="49" charset="0"/>
              </a:rPr>
              <a:t>(</a:t>
            </a:r>
            <a:r>
              <a:rPr lang="cs-CZ" altLang="cs-CZ" sz="2000" dirty="0" err="1">
                <a:latin typeface="Courier New" panose="02070309020205020404" pitchFamily="49" charset="0"/>
              </a:rPr>
              <a:t>arr</a:t>
            </a:r>
            <a:r>
              <a:rPr lang="cs-CZ" altLang="cs-CZ" sz="2000" dirty="0">
                <a:latin typeface="Courier New" panose="02070309020205020404" pitchFamily="49" charset="0"/>
              </a:rPr>
              <a:t>[j]&gt;</a:t>
            </a:r>
            <a:r>
              <a:rPr lang="cs-CZ" altLang="cs-CZ" sz="2000" dirty="0" err="1">
                <a:latin typeface="Courier New" panose="02070309020205020404" pitchFamily="49" charset="0"/>
              </a:rPr>
              <a:t>arr</a:t>
            </a:r>
            <a:r>
              <a:rPr lang="cs-CZ" altLang="cs-CZ" sz="2000" dirty="0">
                <a:latin typeface="Courier New" panose="02070309020205020404" pitchFamily="49" charset="0"/>
              </a:rPr>
              <a:t>[j+1])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    </a:t>
            </a:r>
            <a:r>
              <a:rPr lang="cs-CZ" altLang="cs-CZ" sz="2000" dirty="0">
                <a:latin typeface="Courier New" panose="02070309020205020404" pitchFamily="49" charset="0"/>
              </a:rPr>
              <a:t> </a:t>
            </a:r>
            <a:r>
              <a:rPr lang="en-US" altLang="cs-CZ" sz="2000" dirty="0">
                <a:latin typeface="Courier New" panose="02070309020205020404" pitchFamily="49" charset="0"/>
              </a:rPr>
              <a:t>swapped</a:t>
            </a:r>
            <a:r>
              <a:rPr lang="cs-CZ" altLang="cs-CZ" sz="2000" dirty="0">
                <a:latin typeface="Courier New" panose="02070309020205020404" pitchFamily="49" charset="0"/>
              </a:rPr>
              <a:t> = 1;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     d=</a:t>
            </a:r>
            <a:r>
              <a:rPr lang="cs-CZ" altLang="cs-CZ" sz="2000" dirty="0" err="1">
                <a:latin typeface="Courier New" panose="02070309020205020404" pitchFamily="49" charset="0"/>
              </a:rPr>
              <a:t>arr</a:t>
            </a:r>
            <a:r>
              <a:rPr lang="cs-CZ" altLang="cs-CZ" sz="2000" dirty="0">
                <a:latin typeface="Courier New" panose="02070309020205020404" pitchFamily="49" charset="0"/>
              </a:rPr>
              <a:t>[j];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     </a:t>
            </a:r>
            <a:r>
              <a:rPr lang="cs-CZ" altLang="cs-CZ" sz="2000" dirty="0" err="1">
                <a:latin typeface="Courier New" panose="02070309020205020404" pitchFamily="49" charset="0"/>
              </a:rPr>
              <a:t>arr</a:t>
            </a:r>
            <a:r>
              <a:rPr lang="cs-CZ" altLang="cs-CZ" sz="2000" dirty="0">
                <a:latin typeface="Courier New" panose="02070309020205020404" pitchFamily="49" charset="0"/>
              </a:rPr>
              <a:t>[j]=</a:t>
            </a:r>
            <a:r>
              <a:rPr lang="cs-CZ" altLang="cs-CZ" sz="2000" dirty="0" err="1">
                <a:latin typeface="Courier New" panose="02070309020205020404" pitchFamily="49" charset="0"/>
              </a:rPr>
              <a:t>arr</a:t>
            </a:r>
            <a:r>
              <a:rPr lang="cs-CZ" altLang="cs-CZ" sz="2000" dirty="0">
                <a:latin typeface="Courier New" panose="02070309020205020404" pitchFamily="49" charset="0"/>
              </a:rPr>
              <a:t>[j+1];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     </a:t>
            </a:r>
            <a:r>
              <a:rPr lang="cs-CZ" altLang="cs-CZ" sz="2000" dirty="0" err="1">
                <a:latin typeface="Courier New" panose="02070309020205020404" pitchFamily="49" charset="0"/>
              </a:rPr>
              <a:t>arr</a:t>
            </a:r>
            <a:r>
              <a:rPr lang="cs-CZ" altLang="cs-CZ" sz="2000" dirty="0">
                <a:latin typeface="Courier New" panose="02070309020205020404" pitchFamily="49" charset="0"/>
              </a:rPr>
              <a:t>[j+1]=d;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848600" cy="594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search_sent</a:t>
            </a:r>
            <a:r>
              <a:rPr lang="cs-CZ" altLang="cs-CZ" sz="2400">
                <a:latin typeface="Courier New" panose="02070309020205020404" pitchFamily="49" charset="0"/>
              </a:rPr>
              <a:t>(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x</a:t>
            </a:r>
            <a:r>
              <a:rPr lang="cs-CZ" altLang="cs-CZ" sz="2400">
                <a:latin typeface="Courier New" panose="02070309020205020404" pitchFamily="49" charset="0"/>
              </a:rPr>
              <a:t>, </a:t>
            </a: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*</a:t>
            </a:r>
            <a:r>
              <a:rPr lang="en-US" altLang="cs-CZ" sz="2400">
                <a:latin typeface="Courier New" panose="02070309020205020404" pitchFamily="49" charset="0"/>
              </a:rPr>
              <a:t>arr,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n</a:t>
            </a:r>
            <a:r>
              <a:rPr lang="cs-CZ" altLang="cs-CZ" sz="2400">
                <a:latin typeface="Courier New" panose="02070309020205020404" pitchFamily="49" charset="0"/>
              </a:rPr>
              <a:t>)</a:t>
            </a:r>
            <a:endParaRPr lang="en-US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i=0;</a:t>
            </a:r>
            <a:endParaRPr lang="cs-CZ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>
                <a:latin typeface="Courier New" panose="02070309020205020404" pitchFamily="49" charset="0"/>
              </a:rPr>
              <a:t>arr</a:t>
            </a:r>
            <a:r>
              <a:rPr lang="cs-CZ" altLang="cs-CZ" sz="2400">
                <a:latin typeface="Courier New" panose="02070309020205020404" pitchFamily="49" charset="0"/>
              </a:rPr>
              <a:t>[n]=x;</a:t>
            </a:r>
            <a:endParaRPr lang="en-US" altLang="cs-CZ" sz="24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while</a:t>
            </a:r>
            <a:r>
              <a:rPr lang="en-US" altLang="cs-CZ" sz="2400">
                <a:latin typeface="Courier New" panose="02070309020205020404" pitchFamily="49" charset="0"/>
              </a:rPr>
              <a:t>(arr[i]!=x) i++;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</a:t>
            </a:r>
            <a:r>
              <a:rPr lang="cs-CZ" altLang="cs-CZ" sz="2400">
                <a:latin typeface="Courier New" panose="02070309020205020404" pitchFamily="49" charset="0"/>
              </a:rPr>
              <a:t>i!</a:t>
            </a:r>
            <a:r>
              <a:rPr lang="en-US" altLang="cs-CZ" sz="2400">
                <a:latin typeface="Courier New" panose="02070309020205020404" pitchFamily="49" charset="0"/>
              </a:rPr>
              <a:t>=</a:t>
            </a:r>
            <a:r>
              <a:rPr lang="cs-CZ" altLang="cs-CZ" sz="2400">
                <a:latin typeface="Courier New" panose="02070309020205020404" pitchFamily="49" charset="0"/>
              </a:rPr>
              <a:t>n</a:t>
            </a:r>
            <a:r>
              <a:rPr lang="en-US" altLang="cs-CZ" sz="2400">
                <a:latin typeface="Courier New" panose="02070309020205020404" pitchFamily="49" charset="0"/>
              </a:rPr>
              <a:t> ? i: -1;</a:t>
            </a:r>
          </a:p>
          <a:p>
            <a:pPr eaLnBrk="1" hangingPunct="1"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  <a:endParaRPr lang="cs-CZ" altLang="cs-CZ" sz="240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cs-CZ"/>
              <a:t>estimate time complexity of select sort and bubble sort</a:t>
            </a:r>
            <a:endParaRPr lang="cs-CZ" altLang="cs-CZ"/>
          </a:p>
          <a:p>
            <a:pPr algn="ctr" eaLnBrk="1" hangingPunct="1">
              <a:buFontTx/>
              <a:buNone/>
            </a:pPr>
            <a:r>
              <a:rPr lang="cs-CZ" altLang="cs-CZ">
                <a:solidFill>
                  <a:srgbClr val="FF3300"/>
                </a:solidFill>
              </a:rPr>
              <a:t>O(n</a:t>
            </a:r>
            <a:r>
              <a:rPr lang="cs-CZ" altLang="cs-CZ" baseline="30000">
                <a:solidFill>
                  <a:srgbClr val="FF3300"/>
                </a:solidFill>
              </a:rPr>
              <a:t>2</a:t>
            </a:r>
            <a:r>
              <a:rPr lang="cs-CZ" altLang="cs-CZ">
                <a:solidFill>
                  <a:srgbClr val="FF3300"/>
                </a:solidFill>
              </a:rPr>
              <a:t>)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33400"/>
            <a:ext cx="8134350" cy="5848350"/>
          </a:xfrm>
        </p:spPr>
        <p:txBody>
          <a:bodyPr/>
          <a:lstStyle/>
          <a:p>
            <a:pPr eaLnBrk="1" hangingPunct="1"/>
            <a:r>
              <a:rPr lang="en-US" altLang="cs-CZ" dirty="0"/>
              <a:t>problems that are solvable in polynomial time are </a:t>
            </a:r>
            <a:r>
              <a:rPr lang="en-US" altLang="cs-CZ" b="1" dirty="0">
                <a:solidFill>
                  <a:srgbClr val="FF3300"/>
                </a:solidFill>
              </a:rPr>
              <a:t>P-problems</a:t>
            </a:r>
          </a:p>
          <a:p>
            <a:pPr eaLnBrk="1" hangingPunct="1"/>
            <a:r>
              <a:rPr lang="en-US" altLang="cs-CZ" dirty="0"/>
              <a:t>many problems are not solvable in polynomial time (they have non-polynomial complexity)</a:t>
            </a:r>
          </a:p>
          <a:p>
            <a:pPr lvl="1" eaLnBrk="1" hangingPunct="1"/>
            <a:r>
              <a:rPr lang="en-US" altLang="cs-CZ" i="1" dirty="0">
                <a:solidFill>
                  <a:srgbClr val="002060"/>
                </a:solidFill>
              </a:rPr>
              <a:t>but non-deterministic </a:t>
            </a:r>
            <a:r>
              <a:rPr lang="en-US" altLang="cs-CZ" i="1" dirty="0">
                <a:solidFill>
                  <a:schemeClr val="accent2"/>
                </a:solidFill>
              </a:rPr>
              <a:t>algorithm exist, which solves the problem in polynomial time (NP – non-deterministic polynomial)</a:t>
            </a:r>
            <a:r>
              <a:rPr lang="en-US" altLang="cs-CZ" dirty="0"/>
              <a:t> </a:t>
            </a:r>
          </a:p>
          <a:p>
            <a:pPr lvl="2" eaLnBrk="1" hangingPunct="1"/>
            <a:r>
              <a:rPr lang="en-US" altLang="cs-CZ" dirty="0"/>
              <a:t>we obtain suboptimal solution</a:t>
            </a:r>
          </a:p>
          <a:p>
            <a:pPr eaLnBrk="1" hangingPunct="1"/>
            <a:r>
              <a:rPr lang="en-US" altLang="cs-CZ" dirty="0"/>
              <a:t>non-deterministic algorithm is not known:  </a:t>
            </a:r>
            <a:r>
              <a:rPr lang="en-US" altLang="cs-CZ" b="1" dirty="0">
                <a:solidFill>
                  <a:srgbClr val="FF3300"/>
                </a:solidFill>
              </a:rPr>
              <a:t>NP- - complete problems</a:t>
            </a:r>
            <a:endParaRPr lang="en-US" altLang="cs-CZ" b="1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33400"/>
            <a:ext cx="8134350" cy="30400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cs-CZ" b="1">
                <a:solidFill>
                  <a:schemeClr val="accent2"/>
                </a:solidFill>
              </a:rPr>
              <a:t>Unfortunately, most real and interesting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cs-CZ" b="1">
                <a:solidFill>
                  <a:schemeClr val="accent2"/>
                </a:solidFill>
              </a:rPr>
              <a:t>problems (also in transportation) are NP-complete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b="1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sz="2800"/>
              <a:t>they are solved by heuristics,  methods of artificial algorithms, genetic algorithms etc.</a:t>
            </a:r>
            <a:endParaRPr lang="en-US" altLang="cs-CZ" b="1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pPr eaLnBrk="1" hangingPunct="1"/>
            <a:r>
              <a:rPr lang="en-US" altLang="cs-CZ" sz="3600"/>
              <a:t>Some NP problems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eaLnBrk="1" hangingPunct="1"/>
            <a:r>
              <a:rPr lang="en-US" altLang="cs-CZ"/>
              <a:t>travel salesman problem</a:t>
            </a:r>
            <a:endParaRPr lang="cs-CZ" altLang="cs-CZ"/>
          </a:p>
          <a:p>
            <a:pPr lvl="1" eaLnBrk="1" hangingPunct="1"/>
            <a:r>
              <a:rPr lang="en-US" altLang="cs-CZ"/>
              <a:t>similar</a:t>
            </a:r>
            <a:r>
              <a:rPr lang="cs-CZ" altLang="cs-CZ"/>
              <a:t>: </a:t>
            </a:r>
            <a:r>
              <a:rPr lang="en-US" altLang="cs-CZ"/>
              <a:t>automatic drilling machine</a:t>
            </a:r>
            <a:endParaRPr lang="cs-CZ" altLang="cs-CZ"/>
          </a:p>
          <a:p>
            <a:pPr eaLnBrk="1" hangingPunct="1"/>
            <a:r>
              <a:rPr lang="en-US" altLang="cs-CZ"/>
              <a:t>test of digital circuits</a:t>
            </a:r>
            <a:r>
              <a:rPr lang="cs-CZ" altLang="cs-CZ"/>
              <a:t>- </a:t>
            </a:r>
            <a:r>
              <a:rPr lang="en-US" altLang="cs-CZ"/>
              <a:t>full test</a:t>
            </a:r>
            <a:endParaRPr lang="cs-CZ" altLang="cs-CZ"/>
          </a:p>
          <a:p>
            <a:pPr eaLnBrk="1" hangingPunct="1"/>
            <a:r>
              <a:rPr lang="en-US" altLang="cs-CZ"/>
              <a:t>satisfiability of Boolean expressions</a:t>
            </a:r>
            <a:endParaRPr lang="cs-CZ" altLang="cs-CZ"/>
          </a:p>
          <a:p>
            <a:pPr eaLnBrk="1" hangingPunct="1"/>
            <a:r>
              <a:rPr lang="en-US" altLang="cs-CZ"/>
              <a:t>search optimal depots subset</a:t>
            </a:r>
            <a:endParaRPr lang="cs-CZ" altLang="cs-CZ"/>
          </a:p>
          <a:p>
            <a:pPr eaLnBrk="1" hangingPunct="1"/>
            <a:r>
              <a:rPr lang="en-US" altLang="cs-CZ"/>
              <a:t>search of all path between two vertices in graph</a:t>
            </a:r>
            <a:endParaRPr lang="cs-CZ" altLang="cs-CZ"/>
          </a:p>
          <a:p>
            <a:pPr eaLnBrk="1" hangingPunct="1"/>
            <a:r>
              <a:rPr lang="en-US" altLang="cs-CZ"/>
              <a:t>Towers of </a:t>
            </a:r>
            <a:r>
              <a:rPr lang="cs-CZ" altLang="cs-CZ"/>
              <a:t>Hano</a:t>
            </a:r>
            <a:r>
              <a:rPr lang="en-US" altLang="cs-CZ"/>
              <a:t>i</a:t>
            </a:r>
            <a:r>
              <a:rPr lang="cs-CZ" altLang="cs-CZ"/>
              <a:t> </a:t>
            </a:r>
            <a:endParaRPr lang="en-US" altLang="cs-CZ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cs-CZ" sz="3600"/>
              <a:t>What is complexity of Hanoi Towers Problem</a:t>
            </a:r>
            <a:r>
              <a:rPr lang="cs-CZ" altLang="cs-CZ" sz="3600"/>
              <a:t>? </a:t>
            </a:r>
            <a:endParaRPr lang="en-US" altLang="cs-CZ" sz="36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251325"/>
          </a:xfrm>
        </p:spPr>
        <p:txBody>
          <a:bodyPr/>
          <a:lstStyle/>
          <a:p>
            <a:pPr eaLnBrk="1" hangingPunct="1"/>
            <a:r>
              <a:rPr lang="en-US" altLang="cs-CZ"/>
              <a:t>move tower of  </a:t>
            </a:r>
            <a:r>
              <a:rPr lang="en-US" altLang="cs-CZ" i="1"/>
              <a:t>n</a:t>
            </a:r>
            <a:r>
              <a:rPr lang="en-US" altLang="cs-CZ"/>
              <a:t> discs =</a:t>
            </a:r>
          </a:p>
          <a:p>
            <a:pPr lvl="1" eaLnBrk="1" hangingPunct="1"/>
            <a:r>
              <a:rPr lang="en-US" altLang="cs-CZ"/>
              <a:t>move tower of (</a:t>
            </a:r>
            <a:r>
              <a:rPr lang="en-US" altLang="cs-CZ" i="1"/>
              <a:t>n</a:t>
            </a:r>
            <a:r>
              <a:rPr lang="en-US" altLang="cs-CZ"/>
              <a:t>-1) discs,</a:t>
            </a:r>
          </a:p>
          <a:p>
            <a:pPr lvl="1" eaLnBrk="1" hangingPunct="1"/>
            <a:r>
              <a:rPr lang="en-US" altLang="cs-CZ"/>
              <a:t>move disc</a:t>
            </a:r>
          </a:p>
          <a:p>
            <a:pPr lvl="1" eaLnBrk="1" hangingPunct="1"/>
            <a:r>
              <a:rPr lang="en-US" altLang="cs-CZ"/>
              <a:t>move tower of (</a:t>
            </a:r>
            <a:r>
              <a:rPr lang="en-US" altLang="cs-CZ" i="1"/>
              <a:t>n</a:t>
            </a:r>
            <a:r>
              <a:rPr lang="en-US" altLang="cs-CZ"/>
              <a:t>-1) discs back</a:t>
            </a:r>
          </a:p>
          <a:p>
            <a:pPr eaLnBrk="1" hangingPunct="1"/>
            <a:r>
              <a:rPr lang="en-US" altLang="cs-CZ"/>
              <a:t>the count of steps of the algorithm is given by recursive formula</a:t>
            </a:r>
            <a:r>
              <a:rPr lang="cs-CZ" altLang="cs-CZ"/>
              <a:t>:</a:t>
            </a:r>
          </a:p>
          <a:p>
            <a:pPr algn="ctr" eaLnBrk="1" hangingPunct="1">
              <a:buFontTx/>
              <a:buNone/>
            </a:pPr>
            <a:r>
              <a:rPr lang="cs-CZ" altLang="cs-CZ"/>
              <a:t>F(n) = F(n-1) + 1 + F(n-1) = 2F(n-1)+1,</a:t>
            </a:r>
          </a:p>
          <a:p>
            <a:pPr eaLnBrk="1" hangingPunct="1">
              <a:buFontTx/>
              <a:buNone/>
            </a:pPr>
            <a:r>
              <a:rPr lang="cs-CZ" altLang="cs-CZ"/>
              <a:t>	</a:t>
            </a:r>
            <a:r>
              <a:rPr lang="en-US" altLang="cs-CZ"/>
              <a:t>where</a:t>
            </a:r>
            <a:r>
              <a:rPr lang="cs-CZ" altLang="cs-CZ"/>
              <a:t> F(1) = 1</a:t>
            </a:r>
            <a:endParaRPr lang="en-US" altLang="cs-CZ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pPr eaLnBrk="1" hangingPunct="1"/>
            <a:r>
              <a:rPr lang="en-US" altLang="cs-CZ"/>
              <a:t>the solution</a:t>
            </a:r>
          </a:p>
          <a:p>
            <a:pPr algn="ctr" eaLnBrk="1" hangingPunct="1">
              <a:buFontTx/>
              <a:buNone/>
            </a:pPr>
            <a:r>
              <a:rPr lang="en-US" altLang="cs-CZ"/>
              <a:t>F(n) = 2</a:t>
            </a:r>
            <a:r>
              <a:rPr lang="en-US" altLang="cs-CZ" baseline="30000"/>
              <a:t>n</a:t>
            </a:r>
            <a:r>
              <a:rPr lang="en-US" altLang="cs-CZ"/>
              <a:t> - 1</a:t>
            </a:r>
          </a:p>
          <a:p>
            <a:pPr algn="ctr" eaLnBrk="1" hangingPunct="1">
              <a:buFontTx/>
              <a:buNone/>
            </a:pPr>
            <a:endParaRPr lang="en-US" altLang="cs-CZ"/>
          </a:p>
          <a:p>
            <a:pPr eaLnBrk="1" hangingPunct="1"/>
            <a:r>
              <a:rPr lang="en-US" altLang="cs-CZ"/>
              <a:t>the time complexity is  </a:t>
            </a:r>
            <a:r>
              <a:rPr lang="en-US" altLang="cs-CZ">
                <a:sym typeface="Symbol" panose="05050102010706020507" pitchFamily="18" charset="2"/>
              </a:rPr>
              <a:t></a:t>
            </a:r>
            <a:r>
              <a:rPr lang="en-US" altLang="cs-CZ"/>
              <a:t>(2</a:t>
            </a:r>
            <a:r>
              <a:rPr lang="en-US" altLang="cs-CZ" baseline="30000"/>
              <a:t>n</a:t>
            </a:r>
            <a:r>
              <a:rPr lang="en-US" altLang="cs-CZ"/>
              <a:t>)</a:t>
            </a:r>
          </a:p>
          <a:p>
            <a:pPr eaLnBrk="1" hangingPunct="1"/>
            <a:endParaRPr lang="en-US" altLang="cs-CZ"/>
          </a:p>
          <a:p>
            <a:pPr algn="ctr" eaLnBrk="1" hangingPunct="1">
              <a:buFontTx/>
              <a:buNone/>
            </a:pPr>
            <a:r>
              <a:rPr lang="en-US" altLang="cs-CZ" b="1">
                <a:solidFill>
                  <a:srgbClr val="FF3300"/>
                </a:solidFill>
              </a:rPr>
              <a:t>exponential</a:t>
            </a:r>
          </a:p>
          <a:p>
            <a:pPr eaLnBrk="1" hangingPunct="1"/>
            <a:endParaRPr lang="en-US" altLang="cs-CZ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</p:spPr>
        <p:txBody>
          <a:bodyPr/>
          <a:lstStyle/>
          <a:p>
            <a:pPr eaLnBrk="1" hangingPunct="1"/>
            <a:r>
              <a:rPr lang="cs-CZ" altLang="cs-CZ" sz="3600"/>
              <a:t>Quick Sort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cs-CZ"/>
              <a:t>the asymptotically fastest algorithm of sorting</a:t>
            </a:r>
          </a:p>
          <a:p>
            <a:pPr eaLnBrk="1" hangingPunct="1"/>
            <a:r>
              <a:rPr lang="en-US" altLang="cs-CZ"/>
              <a:t>based on </a:t>
            </a:r>
            <a:r>
              <a:rPr lang="en-US" altLang="cs-CZ" i="1">
                <a:solidFill>
                  <a:srgbClr val="0070C0"/>
                </a:solidFill>
              </a:rPr>
              <a:t>divide and conquer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Quick-Sort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cs-CZ" sz="2800"/>
              <a:t>Select</a:t>
            </a:r>
            <a:r>
              <a:rPr lang="cs-CZ" altLang="cs-CZ" sz="2800"/>
              <a:t> pivot – </a:t>
            </a:r>
            <a:r>
              <a:rPr lang="en-US" altLang="cs-CZ" sz="2800"/>
              <a:t>element in the center of the </a:t>
            </a:r>
            <a:r>
              <a:rPr lang="cs-CZ" altLang="cs-CZ" sz="2800"/>
              <a:t>arr</a:t>
            </a:r>
            <a:r>
              <a:rPr lang="en-US" altLang="cs-CZ" sz="2800"/>
              <a:t>ay</a:t>
            </a:r>
            <a:endParaRPr lang="cs-CZ" altLang="cs-CZ" sz="280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cs-CZ" sz="2800"/>
              <a:t>Rearrange the </a:t>
            </a:r>
            <a:r>
              <a:rPr lang="cs-CZ" altLang="cs-CZ" sz="2800"/>
              <a:t>arr</a:t>
            </a:r>
            <a:r>
              <a:rPr lang="en-US" altLang="cs-CZ" sz="2800"/>
              <a:t>ay</a:t>
            </a:r>
            <a:r>
              <a:rPr lang="cs-CZ" altLang="cs-CZ" sz="2800"/>
              <a:t> – </a:t>
            </a:r>
            <a:r>
              <a:rPr lang="en-US" altLang="cs-CZ" sz="2800"/>
              <a:t>elements less than pivot move to the left, elements greater than pivot move to the right</a:t>
            </a:r>
            <a:endParaRPr lang="cs-CZ" altLang="cs-CZ" sz="280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cs-CZ" sz="2800"/>
              <a:t>Sort left and right </a:t>
            </a:r>
            <a:r>
              <a:rPr lang="cs-CZ" altLang="cs-CZ" sz="2800"/>
              <a:t> </a:t>
            </a:r>
            <a:r>
              <a:rPr lang="en-US" altLang="cs-CZ" sz="2800"/>
              <a:t>parts (to the left and right of the pivot]</a:t>
            </a:r>
            <a:endParaRPr lang="cs-CZ" altLang="cs-CZ" sz="280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altLang="cs-CZ" sz="28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cs-CZ"/>
              <a:t>step 3 is executed with the same technique  </a:t>
            </a:r>
            <a:endParaRPr lang="cs-CZ" altLang="cs-CZ"/>
          </a:p>
          <a:p>
            <a:pPr marL="1009650" lvl="1" indent="-609600" eaLnBrk="1" hangingPunct="1">
              <a:lnSpc>
                <a:spcPct val="90000"/>
              </a:lnSpc>
            </a:pPr>
            <a:r>
              <a:rPr lang="cs-CZ" altLang="cs-CZ" b="1" i="1" u="sng">
                <a:solidFill>
                  <a:schemeClr val="accent2"/>
                </a:solidFill>
              </a:rPr>
              <a:t>re</a:t>
            </a:r>
            <a:r>
              <a:rPr lang="en-US" altLang="cs-CZ" b="1" i="1" u="sng">
                <a:solidFill>
                  <a:schemeClr val="accent2"/>
                </a:solidFill>
              </a:rPr>
              <a:t>c</a:t>
            </a:r>
            <a:r>
              <a:rPr lang="cs-CZ" altLang="cs-CZ" b="1" i="1" u="sng">
                <a:solidFill>
                  <a:schemeClr val="accent2"/>
                </a:solidFill>
              </a:rPr>
              <a:t>ur</a:t>
            </a:r>
            <a:r>
              <a:rPr lang="en-US" altLang="cs-CZ" b="1" i="1" u="sng">
                <a:solidFill>
                  <a:schemeClr val="accent2"/>
                </a:solidFill>
              </a:rPr>
              <a:t>sion</a:t>
            </a:r>
            <a:r>
              <a:rPr lang="en-US" altLang="cs-CZ"/>
              <a:t> is necesarry</a:t>
            </a:r>
            <a:endParaRPr lang="cs-CZ" altLang="cs-CZ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</a:rPr>
              <a:t>void</a:t>
            </a:r>
            <a:r>
              <a:rPr lang="cs-CZ" altLang="cs-CZ" sz="2000">
                <a:latin typeface="Courier New" panose="02070309020205020404" pitchFamily="49" charset="0"/>
              </a:rPr>
              <a:t> Quick_sort(</a:t>
            </a:r>
            <a:r>
              <a:rPr lang="cs-CZ" altLang="cs-CZ" sz="2000" b="1">
                <a:latin typeface="Courier New" panose="02070309020205020404" pitchFamily="49" charset="0"/>
              </a:rPr>
              <a:t>int</a:t>
            </a:r>
            <a:r>
              <a:rPr lang="cs-CZ" altLang="cs-CZ" sz="2000">
                <a:latin typeface="Courier New" panose="02070309020205020404" pitchFamily="49" charset="0"/>
              </a:rPr>
              <a:t> l, </a:t>
            </a:r>
            <a:r>
              <a:rPr lang="cs-CZ" altLang="cs-CZ" sz="2000" b="1">
                <a:latin typeface="Courier New" panose="02070309020205020404" pitchFamily="49" charset="0"/>
              </a:rPr>
              <a:t>int</a:t>
            </a:r>
            <a:r>
              <a:rPr lang="cs-CZ" altLang="cs-CZ" sz="2000">
                <a:latin typeface="Courier New" panose="02070309020205020404" pitchFamily="49" charset="0"/>
              </a:rPr>
              <a:t> r, </a:t>
            </a:r>
            <a:r>
              <a:rPr lang="cs-CZ" altLang="cs-CZ" sz="2000" b="1">
                <a:latin typeface="Courier New" panose="02070309020205020404" pitchFamily="49" charset="0"/>
              </a:rPr>
              <a:t>int</a:t>
            </a:r>
            <a:r>
              <a:rPr lang="cs-CZ" altLang="cs-CZ" sz="2000">
                <a:latin typeface="Courier New" panose="02070309020205020404" pitchFamily="49" charset="0"/>
              </a:rPr>
              <a:t> *arr)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 b="1">
                <a:latin typeface="Courier New" panose="02070309020205020404" pitchFamily="49" charset="0"/>
              </a:rPr>
              <a:t>int</a:t>
            </a:r>
            <a:r>
              <a:rPr lang="cs-CZ" altLang="cs-CZ" sz="2000">
                <a:latin typeface="Courier New" panose="02070309020205020404" pitchFamily="49" charset="0"/>
              </a:rPr>
              <a:t> pivot,d,i,j;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</a:t>
            </a:r>
            <a:r>
              <a:rPr lang="cs-CZ" altLang="cs-CZ" sz="2000" b="1">
                <a:latin typeface="Courier New" panose="02070309020205020404" pitchFamily="49" charset="0"/>
              </a:rPr>
              <a:t>if</a:t>
            </a:r>
            <a:r>
              <a:rPr lang="cs-CZ" altLang="cs-CZ" sz="2000">
                <a:latin typeface="Courier New" panose="02070309020205020404" pitchFamily="49" charset="0"/>
              </a:rPr>
              <a:t> (l &lt; 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i = l; j = 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pivot = arr[(l+r)/2];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</a:t>
            </a:r>
            <a:r>
              <a:rPr lang="cs-CZ" altLang="cs-CZ" sz="20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 </a:t>
            </a:r>
            <a:r>
              <a:rPr lang="cs-CZ" altLang="cs-CZ" sz="2000" b="1">
                <a:latin typeface="Courier New" panose="02070309020205020404" pitchFamily="49" charset="0"/>
              </a:rPr>
              <a:t>while</a:t>
            </a:r>
            <a:r>
              <a:rPr lang="cs-CZ" altLang="cs-CZ" sz="20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 </a:t>
            </a:r>
            <a:r>
              <a:rPr lang="cs-CZ" altLang="cs-CZ" sz="2000" b="1">
                <a:latin typeface="Courier New" panose="02070309020205020404" pitchFamily="49" charset="0"/>
              </a:rPr>
              <a:t>while</a:t>
            </a:r>
            <a:r>
              <a:rPr lang="cs-CZ" altLang="cs-CZ" sz="20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 </a:t>
            </a:r>
            <a:r>
              <a:rPr lang="cs-CZ" altLang="cs-CZ" sz="2000" b="1">
                <a:latin typeface="Courier New" panose="02070309020205020404" pitchFamily="49" charset="0"/>
              </a:rPr>
              <a:t>if</a:t>
            </a:r>
            <a:r>
              <a:rPr lang="cs-CZ" altLang="cs-CZ" sz="20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              arr[i] = arr[j];  arr[j] = d;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</a:t>
            </a:r>
            <a:r>
              <a:rPr lang="cs-CZ" altLang="cs-CZ" sz="2000" b="1">
                <a:latin typeface="Courier New" panose="02070309020205020404" pitchFamily="49" charset="0"/>
              </a:rPr>
              <a:t>while</a:t>
            </a:r>
            <a:r>
              <a:rPr lang="cs-CZ" altLang="cs-CZ" sz="2000">
                <a:latin typeface="Courier New" panose="02070309020205020404" pitchFamily="49" charset="0"/>
              </a:rPr>
              <a:t> (i &lt; j);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Quick_sort(l,j-1,arr);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Quick_sort(i+1,r,arr);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altLang="cs-CZ"/>
              <a:t>calling</a:t>
            </a:r>
            <a:r>
              <a:rPr lang="cs-CZ" altLang="cs-CZ"/>
              <a:t> fun</a:t>
            </a:r>
            <a:r>
              <a:rPr lang="en-US" altLang="cs-CZ"/>
              <a:t>ction</a:t>
            </a:r>
            <a:endParaRPr lang="cs-CZ" altLang="cs-CZ"/>
          </a:p>
          <a:p>
            <a:pPr lvl="1" eaLnBrk="1" hangingPunct="1">
              <a:buFontTx/>
              <a:buNone/>
            </a:pPr>
            <a:r>
              <a:rPr lang="cs-CZ" altLang="cs-CZ">
                <a:latin typeface="Courier New" panose="02070309020205020404" pitchFamily="49" charset="0"/>
              </a:rPr>
              <a:t>Quick_sort(0,n-1,arr);</a:t>
            </a:r>
          </a:p>
          <a:p>
            <a:pPr eaLnBrk="1" hangingPunct="1"/>
            <a:r>
              <a:rPr lang="en-US" altLang="cs-CZ"/>
              <a:t>the asymptotically fastest algorithm</a:t>
            </a:r>
            <a:r>
              <a:rPr lang="cs-CZ" altLang="cs-CZ"/>
              <a:t>, </a:t>
            </a:r>
            <a:r>
              <a:rPr lang="en-US" altLang="cs-CZ"/>
              <a:t>time complexity</a:t>
            </a:r>
            <a:r>
              <a:rPr lang="cs-CZ" altLang="cs-CZ"/>
              <a:t> </a:t>
            </a:r>
            <a:r>
              <a:rPr lang="cs-CZ" altLang="cs-CZ" b="1">
                <a:solidFill>
                  <a:srgbClr val="FF3300"/>
                </a:solidFill>
              </a:rPr>
              <a:t>O(nlog</a:t>
            </a:r>
            <a:r>
              <a:rPr lang="cs-CZ" altLang="cs-CZ" b="1" baseline="-25000">
                <a:solidFill>
                  <a:srgbClr val="FF3300"/>
                </a:solidFill>
              </a:rPr>
              <a:t>2</a:t>
            </a:r>
            <a:r>
              <a:rPr lang="cs-CZ" altLang="cs-CZ" b="1">
                <a:solidFill>
                  <a:srgbClr val="FF3300"/>
                </a:solidFill>
              </a:rPr>
              <a:t>n)</a:t>
            </a:r>
          </a:p>
          <a:p>
            <a:pPr eaLnBrk="1" hangingPunct="1"/>
            <a:endParaRPr lang="cs-CZ" altLang="cs-CZ" b="1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/>
              <a:t>note</a:t>
            </a:r>
            <a:r>
              <a:rPr lang="cs-CZ" altLang="cs-CZ"/>
              <a:t>: </a:t>
            </a:r>
            <a:r>
              <a:rPr lang="en-US" altLang="cs-CZ"/>
              <a:t>element are not swapped very often</a:t>
            </a:r>
            <a:r>
              <a:rPr lang="cs-CZ" altLang="cs-CZ"/>
              <a:t>, </a:t>
            </a:r>
            <a:r>
              <a:rPr lang="en-US" altLang="cs-CZ"/>
              <a:t>the array of indexes are created</a:t>
            </a:r>
            <a:endParaRPr lang="cs-CZ" altLang="cs-CZ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cs-CZ" sz="3600"/>
              <a:t>Binary search</a:t>
            </a:r>
            <a:endParaRPr lang="cs-CZ" altLang="cs-CZ" sz="36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z="2800" b="1">
                <a:solidFill>
                  <a:srgbClr val="FF0000"/>
                </a:solidFill>
              </a:rPr>
              <a:t>the array must be sorted !</a:t>
            </a:r>
            <a:endParaRPr lang="cs-CZ" altLang="cs-CZ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princip</a:t>
            </a:r>
            <a:r>
              <a:rPr lang="en-US" altLang="cs-CZ" sz="2800"/>
              <a:t>le</a:t>
            </a:r>
            <a:r>
              <a:rPr lang="cs-CZ" altLang="cs-CZ" sz="280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400"/>
              <a:t>compare searched number </a:t>
            </a:r>
            <a:r>
              <a:rPr lang="cs-CZ" altLang="cs-CZ" sz="2400">
                <a:latin typeface="Courier New" panose="02070309020205020404" pitchFamily="49" charset="0"/>
              </a:rPr>
              <a:t>x</a:t>
            </a:r>
            <a:r>
              <a:rPr lang="cs-CZ" altLang="cs-CZ" sz="2400"/>
              <a:t> </a:t>
            </a:r>
            <a:r>
              <a:rPr lang="en-US" altLang="cs-CZ" sz="2400"/>
              <a:t>with the element in the center of the array</a:t>
            </a:r>
            <a:r>
              <a:rPr lang="cs-CZ" altLang="cs-CZ" sz="2400"/>
              <a:t> </a:t>
            </a:r>
            <a:r>
              <a:rPr lang="en-US" altLang="cs-CZ" sz="2400">
                <a:latin typeface="Courier New" panose="02070309020205020404" pitchFamily="49" charset="0"/>
              </a:rPr>
              <a:t>arr</a:t>
            </a:r>
            <a:r>
              <a:rPr lang="cs-CZ" altLang="cs-CZ" sz="2400">
                <a:latin typeface="Courier New" panose="02070309020205020404" pitchFamily="49" charset="0"/>
              </a:rPr>
              <a:t>[i]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400"/>
              <a:t>if they are equal OK, else if </a:t>
            </a:r>
            <a:r>
              <a:rPr lang="cs-CZ" altLang="cs-CZ" sz="2400"/>
              <a:t> x&lt;arr[i], </a:t>
            </a:r>
            <a:r>
              <a:rPr lang="en-US" altLang="cs-CZ" sz="2400"/>
              <a:t>I search the number in the left half of the array using the same technique (binary search), if </a:t>
            </a:r>
            <a:r>
              <a:rPr lang="cs-CZ" altLang="cs-CZ" sz="2400"/>
              <a:t> x</a:t>
            </a:r>
            <a:r>
              <a:rPr lang="en-US" altLang="cs-CZ" sz="2400"/>
              <a:t>&gt;</a:t>
            </a:r>
            <a:r>
              <a:rPr lang="cs-CZ" altLang="cs-CZ" sz="2400"/>
              <a:t>arr[i], </a:t>
            </a:r>
            <a:r>
              <a:rPr lang="en-US" altLang="cs-CZ" sz="2400"/>
              <a:t>I search the number in the right half of the array using the same technique (binary search)</a:t>
            </a:r>
            <a:endParaRPr lang="cs-CZ" altLang="cs-CZ" sz="2400"/>
          </a:p>
          <a:p>
            <a:pPr lvl="1" eaLnBrk="1" hangingPunct="1">
              <a:lnSpc>
                <a:spcPct val="90000"/>
              </a:lnSpc>
            </a:pPr>
            <a:r>
              <a:rPr lang="en-US" altLang="cs-CZ" sz="2400"/>
              <a:t>if the search part of the array is empty the searched number is not in the array</a:t>
            </a:r>
            <a:endParaRPr lang="cs-CZ" altLang="cs-CZ" sz="240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2773363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3187" name="Rectangle 5"/>
          <p:cNvSpPr>
            <a:spLocks noChangeArrowheads="1"/>
          </p:cNvSpPr>
          <p:nvPr/>
        </p:nvSpPr>
        <p:spPr bwMode="auto">
          <a:xfrm>
            <a:off x="3492500" y="41481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3188" name="Rectangle 6"/>
          <p:cNvSpPr>
            <a:spLocks noChangeArrowheads="1"/>
          </p:cNvSpPr>
          <p:nvPr/>
        </p:nvSpPr>
        <p:spPr bwMode="auto">
          <a:xfrm>
            <a:off x="4213225" y="414813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3189" name="Rectangle 7"/>
          <p:cNvSpPr>
            <a:spLocks noChangeArrowheads="1"/>
          </p:cNvSpPr>
          <p:nvPr/>
        </p:nvSpPr>
        <p:spPr bwMode="auto">
          <a:xfrm>
            <a:off x="4932363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3190" name="Rectangle 8"/>
          <p:cNvSpPr>
            <a:spLocks noChangeArrowheads="1"/>
          </p:cNvSpPr>
          <p:nvPr/>
        </p:nvSpPr>
        <p:spPr bwMode="auto">
          <a:xfrm>
            <a:off x="5653088" y="414813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3191" name="Text Box 10"/>
          <p:cNvSpPr txBox="1">
            <a:spLocks noChangeArrowheads="1"/>
          </p:cNvSpPr>
          <p:nvPr/>
        </p:nvSpPr>
        <p:spPr bwMode="auto">
          <a:xfrm>
            <a:off x="2771775" y="37099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3192" name="Text Box 11"/>
          <p:cNvSpPr txBox="1">
            <a:spLocks noChangeArrowheads="1"/>
          </p:cNvSpPr>
          <p:nvPr/>
        </p:nvSpPr>
        <p:spPr bwMode="auto">
          <a:xfrm>
            <a:off x="3492500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3193" name="Text Box 12"/>
          <p:cNvSpPr txBox="1">
            <a:spLocks noChangeArrowheads="1"/>
          </p:cNvSpPr>
          <p:nvPr/>
        </p:nvSpPr>
        <p:spPr bwMode="auto">
          <a:xfrm>
            <a:off x="4211638" y="37099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3194" name="Text Box 13"/>
          <p:cNvSpPr txBox="1">
            <a:spLocks noChangeArrowheads="1"/>
          </p:cNvSpPr>
          <p:nvPr/>
        </p:nvSpPr>
        <p:spPr bwMode="auto">
          <a:xfrm>
            <a:off x="4932363" y="37163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3195" name="Text Box 14"/>
          <p:cNvSpPr txBox="1">
            <a:spLocks noChangeArrowheads="1"/>
          </p:cNvSpPr>
          <p:nvPr/>
        </p:nvSpPr>
        <p:spPr bwMode="auto">
          <a:xfrm>
            <a:off x="5651500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3196" name="Line 16"/>
          <p:cNvSpPr>
            <a:spLocks noChangeShapeType="1"/>
          </p:cNvSpPr>
          <p:nvPr/>
        </p:nvSpPr>
        <p:spPr bwMode="auto">
          <a:xfrm>
            <a:off x="4572000" y="3284538"/>
            <a:ext cx="0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7" name="Line 18"/>
          <p:cNvSpPr>
            <a:spLocks noChangeShapeType="1"/>
          </p:cNvSpPr>
          <p:nvPr/>
        </p:nvSpPr>
        <p:spPr bwMode="auto">
          <a:xfrm flipH="1" flipV="1">
            <a:off x="3132138" y="50847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8" name="Line 22"/>
          <p:cNvSpPr>
            <a:spLocks noChangeShapeType="1"/>
          </p:cNvSpPr>
          <p:nvPr/>
        </p:nvSpPr>
        <p:spPr bwMode="auto">
          <a:xfrm flipH="1" flipV="1">
            <a:off x="6011863" y="50847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99" name="Text Box 23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3200" name="Text Box 24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3201" name="Text Box 25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3202" name="Text Box 26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3203" name="Text Box 42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3204" name="Text Box 43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3205" name="Text Box 44"/>
          <p:cNvSpPr txBox="1">
            <a:spLocks noChangeArrowheads="1"/>
          </p:cNvSpPr>
          <p:nvPr/>
        </p:nvSpPr>
        <p:spPr bwMode="auto">
          <a:xfrm>
            <a:off x="2916238" y="5732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3206" name="Text Box 45"/>
          <p:cNvSpPr txBox="1">
            <a:spLocks noChangeArrowheads="1"/>
          </p:cNvSpPr>
          <p:nvPr/>
        </p:nvSpPr>
        <p:spPr bwMode="auto">
          <a:xfrm>
            <a:off x="5795963" y="57070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3207" name="Text Box 46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3208" name="Text Box 47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3209" name="Text Box 48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3210" name="Text Box 49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3211" name="Rectangle 50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773363" y="4154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492500" y="4154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213225" y="4154488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932363" y="4154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5653088" y="4154488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2771775" y="37163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492500" y="37226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4211638" y="371633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4932363" y="3722688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5651500" y="372268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4220" name="Line 13"/>
          <p:cNvSpPr>
            <a:spLocks noChangeShapeType="1"/>
          </p:cNvSpPr>
          <p:nvPr/>
        </p:nvSpPr>
        <p:spPr bwMode="auto">
          <a:xfrm flipH="1" flipV="1">
            <a:off x="3132138" y="509111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1" name="Line 14"/>
          <p:cNvSpPr>
            <a:spLocks noChangeShapeType="1"/>
          </p:cNvSpPr>
          <p:nvPr/>
        </p:nvSpPr>
        <p:spPr bwMode="auto">
          <a:xfrm flipH="1" flipV="1">
            <a:off x="5292725" y="509111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22" name="Text Box 15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4223" name="Text Box 16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4224" name="Text Box 17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4225" name="Text Box 18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4226" name="Text Box 19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4227" name="Text Box 20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4228" name="Text Box 21"/>
          <p:cNvSpPr txBox="1">
            <a:spLocks noChangeArrowheads="1"/>
          </p:cNvSpPr>
          <p:nvPr/>
        </p:nvSpPr>
        <p:spPr bwMode="auto">
          <a:xfrm>
            <a:off x="2916238" y="57388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4229" name="Text Box 22"/>
          <p:cNvSpPr txBox="1">
            <a:spLocks noChangeArrowheads="1"/>
          </p:cNvSpPr>
          <p:nvPr/>
        </p:nvSpPr>
        <p:spPr bwMode="auto">
          <a:xfrm>
            <a:off x="5076825" y="571341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4230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4231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4232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4233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4234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H="1" flipV="1">
            <a:off x="3132138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916238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5254" name="Arc 22"/>
          <p:cNvSpPr>
            <a:spLocks/>
          </p:cNvSpPr>
          <p:nvPr/>
        </p:nvSpPr>
        <p:spPr bwMode="auto">
          <a:xfrm>
            <a:off x="3059113" y="3044825"/>
            <a:ext cx="2151062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5259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if</a:t>
            </a: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H="1" flipV="1">
            <a:off x="3132138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6274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6275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2916238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6277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6278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6279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6280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6281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6282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(i &lt; j);</a:t>
            </a:r>
            <a:endParaRPr lang="en-US" altLang="cs-CZ" sz="1600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H="1" flipV="1">
            <a:off x="3132138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2916238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7306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flipH="1" flipV="1">
            <a:off x="385127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3635375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773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3492500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213225" y="4124325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4932363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5653088" y="4124325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771775" y="368617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492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4211638" y="368617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4932363" y="3692525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5651500" y="3692525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 flipH="1" flipV="1">
            <a:off x="385127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 flipH="1" flipV="1">
            <a:off x="5292725" y="5060950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3635375" y="57086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5076825" y="56832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773363" y="4083050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492500" y="4083050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213225" y="4083050"/>
            <a:ext cx="719138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932363" y="4083050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653088" y="4083050"/>
            <a:ext cx="7191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771775" y="3644900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492500" y="3651250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211638" y="3644900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4932363" y="3651250"/>
            <a:ext cx="719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5651500" y="3651250"/>
            <a:ext cx="7191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H="1" flipV="1">
            <a:off x="3851275" y="5019675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 flipH="1" flipV="1">
            <a:off x="4572000" y="5019675"/>
            <a:ext cx="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3635375" y="56673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4356100" y="56419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773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492500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213225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932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653088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771775" y="37576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492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211638" y="37576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4932363" y="37639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5651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H="1" flipV="1">
            <a:off x="3851275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H="1" flipV="1">
            <a:off x="4572000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3635375" y="57800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4356100" y="57546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1398" name="Arc 22"/>
          <p:cNvSpPr>
            <a:spLocks/>
          </p:cNvSpPr>
          <p:nvPr/>
        </p:nvSpPr>
        <p:spPr bwMode="auto">
          <a:xfrm>
            <a:off x="3779838" y="3116263"/>
            <a:ext cx="792162" cy="504825"/>
          </a:xfrm>
          <a:custGeom>
            <a:avLst/>
            <a:gdLst>
              <a:gd name="T0" fmla="*/ 0 w 41359"/>
              <a:gd name="T1" fmla="*/ 2147483646 h 21600"/>
              <a:gd name="T2" fmla="*/ 2147483646 w 41359"/>
              <a:gd name="T3" fmla="*/ 2147483646 h 21600"/>
              <a:gd name="T4" fmla="*/ 2147483646 w 4135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359" h="21600" fill="none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</a:path>
              <a:path w="41359" h="21600" stroke="0" extrusionOk="0">
                <a:moveTo>
                  <a:pt x="-1" y="15830"/>
                </a:moveTo>
                <a:cubicBezTo>
                  <a:pt x="2592" y="6476"/>
                  <a:pt x="11107" y="-1"/>
                  <a:pt x="20815" y="0"/>
                </a:cubicBezTo>
                <a:cubicBezTo>
                  <a:pt x="30174" y="0"/>
                  <a:pt x="38468" y="6027"/>
                  <a:pt x="41359" y="14928"/>
                </a:cubicBezTo>
                <a:lnTo>
                  <a:pt x="20815" y="21600"/>
                </a:lnTo>
                <a:lnTo>
                  <a:pt x="-1" y="1583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1403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solidFill>
                  <a:srgbClr val="FF3300"/>
                </a:solidFill>
                <a:latin typeface="Courier New" panose="02070309020205020404" pitchFamily="49" charset="0"/>
              </a:rPr>
              <a:t>if</a:t>
            </a: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FF3300"/>
                </a:solidFill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(i &lt; j);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773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492500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213225" y="4195763"/>
            <a:ext cx="719138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7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32363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6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5653088" y="4195763"/>
            <a:ext cx="7191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5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71775" y="375761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492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211638" y="375761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4932363" y="3763963"/>
            <a:ext cx="7191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5651500" y="3763963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 flipH="1" flipV="1">
            <a:off x="3851275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H="1" flipV="1">
            <a:off x="4572000" y="5132388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755650" y="45085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i: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1692275" y="45815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755650" y="501332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j:</a:t>
            </a:r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1692275" y="50863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755650" y="55641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pivot: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1692275" y="563721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3635375" y="57800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4356100" y="57546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  <a:cs typeface="Arial" panose="020B0604020202020204" pitchFamily="34" charset="0"/>
              </a:rPr>
              <a:t>j</a:t>
            </a:r>
          </a:p>
        </p:txBody>
      </p:sp>
      <p:sp>
        <p:nvSpPr>
          <p:cNvPr id="102422" name="Text Box 23"/>
          <p:cNvSpPr txBox="1">
            <a:spLocks noChangeArrowheads="1"/>
          </p:cNvSpPr>
          <p:nvPr/>
        </p:nvSpPr>
        <p:spPr bwMode="auto">
          <a:xfrm>
            <a:off x="755650" y="34750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l:</a:t>
            </a:r>
          </a:p>
        </p:txBody>
      </p:sp>
      <p:sp>
        <p:nvSpPr>
          <p:cNvPr id="102423" name="Text Box 24"/>
          <p:cNvSpPr txBox="1">
            <a:spLocks noChangeArrowheads="1"/>
          </p:cNvSpPr>
          <p:nvPr/>
        </p:nvSpPr>
        <p:spPr bwMode="auto">
          <a:xfrm>
            <a:off x="1692275" y="35480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102424" name="Text Box 25"/>
          <p:cNvSpPr txBox="1">
            <a:spLocks noChangeArrowheads="1"/>
          </p:cNvSpPr>
          <p:nvPr/>
        </p:nvSpPr>
        <p:spPr bwMode="auto">
          <a:xfrm>
            <a:off x="755650" y="3979863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r:</a:t>
            </a:r>
          </a:p>
        </p:txBody>
      </p:sp>
      <p:sp>
        <p:nvSpPr>
          <p:cNvPr id="102425" name="Text Box 26"/>
          <p:cNvSpPr txBox="1">
            <a:spLocks noChangeArrowheads="1"/>
          </p:cNvSpPr>
          <p:nvPr/>
        </p:nvSpPr>
        <p:spPr bwMode="auto">
          <a:xfrm>
            <a:off x="1692275" y="4052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102426" name="Rectangle 27"/>
          <p:cNvSpPr>
            <a:spLocks noChangeArrowheads="1"/>
          </p:cNvSpPr>
          <p:nvPr/>
        </p:nvSpPr>
        <p:spPr bwMode="auto">
          <a:xfrm>
            <a:off x="4284663" y="188913"/>
            <a:ext cx="45720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>
                <a:latin typeface="Courier New" panose="02070309020205020404" pitchFamily="49" charset="0"/>
              </a:rPr>
              <a:t>  while</a:t>
            </a:r>
            <a:r>
              <a:rPr lang="cs-CZ" altLang="cs-CZ" sz="1600">
                <a:latin typeface="Courier New" panose="02070309020205020404" pitchFamily="49" charset="0"/>
              </a:rPr>
              <a:t> (arr[i] &lt; pivot) i++;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latin typeface="Courier New" panose="02070309020205020404" pitchFamily="49" charset="0"/>
              </a:rPr>
              <a:t> (arr[j] &gt; pivot) j--;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</a:t>
            </a:r>
            <a:r>
              <a:rPr lang="cs-CZ" altLang="cs-CZ" sz="1600" b="1">
                <a:latin typeface="Courier New" panose="02070309020205020404" pitchFamily="49" charset="0"/>
              </a:rPr>
              <a:t>if</a:t>
            </a:r>
            <a:r>
              <a:rPr lang="cs-CZ" altLang="cs-CZ" sz="1600">
                <a:latin typeface="Courier New" panose="02070309020205020404" pitchFamily="49" charset="0"/>
              </a:rPr>
              <a:t> (i &lt; j) { d = arr[i];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arr[i] = arr[j];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  arr[j] = 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Courier New" panose="02070309020205020404" pitchFamily="49" charset="0"/>
              </a:rPr>
              <a:t>} </a:t>
            </a:r>
            <a:r>
              <a:rPr lang="cs-CZ" altLang="cs-CZ" sz="1600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cs-CZ" altLang="cs-CZ" sz="1600">
                <a:solidFill>
                  <a:schemeClr val="accent2"/>
                </a:solidFill>
                <a:latin typeface="Courier New" panose="02070309020205020404" pitchFamily="49" charset="0"/>
              </a:rPr>
              <a:t> (i &lt; j)</a:t>
            </a:r>
            <a:r>
              <a:rPr lang="cs-CZ" altLang="cs-CZ" sz="1600">
                <a:latin typeface="Courier New" panose="02070309020205020404" pitchFamily="49" charset="0"/>
              </a:rPr>
              <a:t>;</a:t>
            </a:r>
            <a:endParaRPr lang="en-US" altLang="cs-CZ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4720</Words>
  <Application>Microsoft Office PowerPoint</Application>
  <PresentationFormat>Předvádění na obrazovce (4:3)</PresentationFormat>
  <Paragraphs>1573</Paragraphs>
  <Slides>118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118</vt:i4>
      </vt:variant>
    </vt:vector>
  </HeadingPairs>
  <TitlesOfParts>
    <vt:vector size="125" baseType="lpstr">
      <vt:lpstr>Malgun Gothic</vt:lpstr>
      <vt:lpstr>Arial</vt:lpstr>
      <vt:lpstr>Courier New</vt:lpstr>
      <vt:lpstr>Symbol</vt:lpstr>
      <vt:lpstr>Times New Roman</vt:lpstr>
      <vt:lpstr>Default Design</vt:lpstr>
      <vt:lpstr>Rovnice</vt:lpstr>
      <vt:lpstr>Searching and sorting</vt:lpstr>
      <vt:lpstr>Sequential searching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Binary search</vt:lpstr>
      <vt:lpstr>Prezentace aplikace PowerPoint</vt:lpstr>
      <vt:lpstr>Prezentace aplikace PowerPoint</vt:lpstr>
      <vt:lpstr>Prezentace aplikace PowerPoint</vt:lpstr>
      <vt:lpstr>Evaluation of Algorithms Quality</vt:lpstr>
      <vt:lpstr>Evaluation of Algorithms Quality</vt:lpstr>
      <vt:lpstr>Evaluation of Algorithms Quality</vt:lpstr>
      <vt:lpstr>Evaluation of Algorithms Quality</vt:lpstr>
      <vt:lpstr>Evaluation of Algorithms Quality</vt:lpstr>
      <vt:lpstr>Evaluation of Algorithms Quality</vt:lpstr>
      <vt:lpstr>Evaluation of Algorithms Quality</vt:lpstr>
      <vt:lpstr>Prezentace aplikace PowerPoint</vt:lpstr>
      <vt:lpstr>Prezentace aplikace PowerPoint</vt:lpstr>
      <vt:lpstr>Prezentace aplikace PowerPoint</vt:lpstr>
      <vt:lpstr>Sorting</vt:lpstr>
      <vt:lpstr>Insertion Sort</vt:lpstr>
      <vt:lpstr>Select Sort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Bubble Sort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Some NP problems</vt:lpstr>
      <vt:lpstr>What is complexity of Hanoi Towers Problem? </vt:lpstr>
      <vt:lpstr>Prezentace aplikace PowerPoint</vt:lpstr>
      <vt:lpstr>Quick Sort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Mergesort (divide and conqueror technique)</vt:lpstr>
      <vt:lpstr>Mergesort</vt:lpstr>
      <vt:lpstr>Mergesort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Notes to complexity</vt:lpstr>
      <vt:lpstr>Notes to complexity</vt:lpstr>
      <vt:lpstr>Notes to complexity</vt:lpstr>
      <vt:lpstr>Notes to complexity</vt:lpstr>
    </vt:vector>
  </TitlesOfParts>
  <Company>FD CVUT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Algoritmy vyhledávání a řazení</dc:title>
  <dc:creator>fabera</dc:creator>
  <cp:lastModifiedBy>V. F.</cp:lastModifiedBy>
  <cp:revision>146</cp:revision>
  <dcterms:created xsi:type="dcterms:W3CDTF">2005-03-17T11:57:23Z</dcterms:created>
  <dcterms:modified xsi:type="dcterms:W3CDTF">2023-03-23T13:45:46Z</dcterms:modified>
</cp:coreProperties>
</file>