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309" r:id="rId4"/>
    <p:sldId id="310" r:id="rId5"/>
    <p:sldId id="311" r:id="rId6"/>
    <p:sldId id="312" r:id="rId7"/>
    <p:sldId id="313" r:id="rId8"/>
    <p:sldId id="314" r:id="rId9"/>
    <p:sldId id="315" r:id="rId10"/>
    <p:sldId id="316" r:id="rId11"/>
    <p:sldId id="317" r:id="rId12"/>
    <p:sldId id="318" r:id="rId13"/>
    <p:sldId id="319" r:id="rId14"/>
    <p:sldId id="320" r:id="rId15"/>
    <p:sldId id="321" r:id="rId16"/>
    <p:sldId id="324" r:id="rId17"/>
    <p:sldId id="325" r:id="rId18"/>
    <p:sldId id="272" r:id="rId19"/>
    <p:sldId id="273" r:id="rId20"/>
    <p:sldId id="274" r:id="rId21"/>
    <p:sldId id="275" r:id="rId22"/>
    <p:sldId id="276" r:id="rId23"/>
    <p:sldId id="277" r:id="rId24"/>
    <p:sldId id="278" r:id="rId25"/>
    <p:sldId id="279" r:id="rId26"/>
    <p:sldId id="280" r:id="rId27"/>
    <p:sldId id="326" r:id="rId28"/>
    <p:sldId id="327" r:id="rId29"/>
  </p:sldIdLst>
  <p:sldSz cx="9144000" cy="6858000" type="screen4x3"/>
  <p:notesSz cx="7099300" cy="10234613"/>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1" autoAdjust="0"/>
  </p:normalViewPr>
  <p:slideViewPr>
    <p:cSldViewPr>
      <p:cViewPr varScale="1">
        <p:scale>
          <a:sx n="107" d="100"/>
          <a:sy n="107" d="100"/>
        </p:scale>
        <p:origin x="174" y="96"/>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24A23845-5171-4D83-A735-30712156853F}" type="slidenum">
              <a:rPr lang="en-GB" altLang="cs-CZ"/>
              <a:pPr>
                <a:defRPr/>
              </a:pPr>
              <a:t>‹#›</a:t>
            </a:fld>
            <a:endParaRPr lang="en-GB" altLang="cs-CZ"/>
          </a:p>
        </p:txBody>
      </p:sp>
    </p:spTree>
    <p:extLst>
      <p:ext uri="{BB962C8B-B14F-4D97-AF65-F5344CB8AC3E}">
        <p14:creationId xmlns:p14="http://schemas.microsoft.com/office/powerpoint/2010/main" val="359418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737CF072-113D-4074-8696-F7A408D1F6C8}" type="slidenum">
              <a:rPr lang="en-GB" altLang="cs-CZ"/>
              <a:pPr>
                <a:defRPr/>
              </a:pPr>
              <a:t>‹#›</a:t>
            </a:fld>
            <a:endParaRPr lang="en-GB" altLang="cs-CZ"/>
          </a:p>
        </p:txBody>
      </p:sp>
    </p:spTree>
    <p:extLst>
      <p:ext uri="{BB962C8B-B14F-4D97-AF65-F5344CB8AC3E}">
        <p14:creationId xmlns:p14="http://schemas.microsoft.com/office/powerpoint/2010/main" val="1745540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849B16DF-63A5-44E9-B4D4-9CA014B03E13}" type="slidenum">
              <a:rPr lang="en-GB" altLang="cs-CZ"/>
              <a:pPr>
                <a:defRPr/>
              </a:pPr>
              <a:t>‹#›</a:t>
            </a:fld>
            <a:endParaRPr lang="en-GB" altLang="cs-CZ"/>
          </a:p>
        </p:txBody>
      </p:sp>
    </p:spTree>
    <p:extLst>
      <p:ext uri="{BB962C8B-B14F-4D97-AF65-F5344CB8AC3E}">
        <p14:creationId xmlns:p14="http://schemas.microsoft.com/office/powerpoint/2010/main" val="3983373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Kliknutím lze upravit styl.</a:t>
            </a:r>
          </a:p>
        </p:txBody>
      </p:sp>
      <p:sp>
        <p:nvSpPr>
          <p:cNvPr id="3" name="Zástupný symbol pro text 2"/>
          <p:cNvSpPr>
            <a:spLocks noGrp="1"/>
          </p:cNvSpPr>
          <p:nvPr>
            <p:ph type="body" sz="half" idx="1"/>
          </p:nvPr>
        </p:nvSpPr>
        <p:spPr>
          <a:xfrm>
            <a:off x="457200" y="1600200"/>
            <a:ext cx="40386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3865C058-5C5C-4932-A17C-7C0861DA6631}" type="slidenum">
              <a:rPr lang="en-GB" altLang="cs-CZ"/>
              <a:pPr>
                <a:defRPr/>
              </a:pPr>
              <a:t>‹#›</a:t>
            </a:fld>
            <a:endParaRPr lang="en-GB" altLang="cs-CZ"/>
          </a:p>
        </p:txBody>
      </p:sp>
    </p:spTree>
    <p:extLst>
      <p:ext uri="{BB962C8B-B14F-4D97-AF65-F5344CB8AC3E}">
        <p14:creationId xmlns:p14="http://schemas.microsoft.com/office/powerpoint/2010/main" val="3779643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Kliknutím lze upravit styl.</a:t>
            </a:r>
          </a:p>
        </p:txBody>
      </p:sp>
      <p:sp>
        <p:nvSpPr>
          <p:cNvPr id="3" name="Zástupný symbol pro tabulku 2"/>
          <p:cNvSpPr>
            <a:spLocks noGrp="1"/>
          </p:cNvSpPr>
          <p:nvPr>
            <p:ph type="tbl" idx="1"/>
          </p:nvPr>
        </p:nvSpPr>
        <p:spPr>
          <a:xfrm>
            <a:off x="457200" y="1600200"/>
            <a:ext cx="8229600" cy="4525963"/>
          </a:xfrm>
        </p:spPr>
        <p:txBody>
          <a:bodyPr/>
          <a:lstStyle/>
          <a:p>
            <a:pPr lvl="0"/>
            <a:endParaRPr lang="cs-CZ" noProof="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A8735A40-B452-43C5-8BBA-22C889FE9012}" type="slidenum">
              <a:rPr lang="en-GB" altLang="cs-CZ"/>
              <a:pPr>
                <a:defRPr/>
              </a:pPr>
              <a:t>‹#›</a:t>
            </a:fld>
            <a:endParaRPr lang="en-GB" altLang="cs-CZ"/>
          </a:p>
        </p:txBody>
      </p:sp>
    </p:spTree>
    <p:extLst>
      <p:ext uri="{BB962C8B-B14F-4D97-AF65-F5344CB8AC3E}">
        <p14:creationId xmlns:p14="http://schemas.microsoft.com/office/powerpoint/2010/main" val="54450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942CF65B-9C53-483D-A8B8-B0BD5D1CA19E}" type="slidenum">
              <a:rPr lang="en-GB" altLang="cs-CZ"/>
              <a:pPr>
                <a:defRPr/>
              </a:pPr>
              <a:t>‹#›</a:t>
            </a:fld>
            <a:endParaRPr lang="en-GB" altLang="cs-CZ"/>
          </a:p>
        </p:txBody>
      </p:sp>
    </p:spTree>
    <p:extLst>
      <p:ext uri="{BB962C8B-B14F-4D97-AF65-F5344CB8AC3E}">
        <p14:creationId xmlns:p14="http://schemas.microsoft.com/office/powerpoint/2010/main" val="981337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388AC081-0C50-4D53-BB2D-AFA2216BEB90}" type="slidenum">
              <a:rPr lang="en-GB" altLang="cs-CZ"/>
              <a:pPr>
                <a:defRPr/>
              </a:pPr>
              <a:t>‹#›</a:t>
            </a:fld>
            <a:endParaRPr lang="en-GB" altLang="cs-CZ"/>
          </a:p>
        </p:txBody>
      </p:sp>
    </p:spTree>
    <p:extLst>
      <p:ext uri="{BB962C8B-B14F-4D97-AF65-F5344CB8AC3E}">
        <p14:creationId xmlns:p14="http://schemas.microsoft.com/office/powerpoint/2010/main" val="1851120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5A461D02-99D7-4919-82E4-EFA4FF266FCE}" type="slidenum">
              <a:rPr lang="en-GB" altLang="cs-CZ"/>
              <a:pPr>
                <a:defRPr/>
              </a:pPr>
              <a:t>‹#›</a:t>
            </a:fld>
            <a:endParaRPr lang="en-GB" altLang="cs-CZ"/>
          </a:p>
        </p:txBody>
      </p:sp>
    </p:spTree>
    <p:extLst>
      <p:ext uri="{BB962C8B-B14F-4D97-AF65-F5344CB8AC3E}">
        <p14:creationId xmlns:p14="http://schemas.microsoft.com/office/powerpoint/2010/main" val="3136071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9" name="Rectangle 6"/>
          <p:cNvSpPr>
            <a:spLocks noGrp="1" noChangeArrowheads="1"/>
          </p:cNvSpPr>
          <p:nvPr>
            <p:ph type="sldNum" sz="quarter" idx="12"/>
          </p:nvPr>
        </p:nvSpPr>
        <p:spPr>
          <a:ln/>
        </p:spPr>
        <p:txBody>
          <a:bodyPr/>
          <a:lstStyle>
            <a:lvl1pPr>
              <a:defRPr/>
            </a:lvl1pPr>
          </a:lstStyle>
          <a:p>
            <a:pPr>
              <a:defRPr/>
            </a:pPr>
            <a:fld id="{CE67C711-9D18-4B17-8B48-0D58DE0EF477}" type="slidenum">
              <a:rPr lang="en-GB" altLang="cs-CZ"/>
              <a:pPr>
                <a:defRPr/>
              </a:pPr>
              <a:t>‹#›</a:t>
            </a:fld>
            <a:endParaRPr lang="en-GB" altLang="cs-CZ"/>
          </a:p>
        </p:txBody>
      </p:sp>
    </p:spTree>
    <p:extLst>
      <p:ext uri="{BB962C8B-B14F-4D97-AF65-F5344CB8AC3E}">
        <p14:creationId xmlns:p14="http://schemas.microsoft.com/office/powerpoint/2010/main" val="2234162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5" name="Rectangle 6"/>
          <p:cNvSpPr>
            <a:spLocks noGrp="1" noChangeArrowheads="1"/>
          </p:cNvSpPr>
          <p:nvPr>
            <p:ph type="sldNum" sz="quarter" idx="12"/>
          </p:nvPr>
        </p:nvSpPr>
        <p:spPr>
          <a:ln/>
        </p:spPr>
        <p:txBody>
          <a:bodyPr/>
          <a:lstStyle>
            <a:lvl1pPr>
              <a:defRPr/>
            </a:lvl1pPr>
          </a:lstStyle>
          <a:p>
            <a:pPr>
              <a:defRPr/>
            </a:pPr>
            <a:fld id="{6D180D32-C2E8-46FB-A4F3-38EF23259487}" type="slidenum">
              <a:rPr lang="en-GB" altLang="cs-CZ"/>
              <a:pPr>
                <a:defRPr/>
              </a:pPr>
              <a:t>‹#›</a:t>
            </a:fld>
            <a:endParaRPr lang="en-GB" altLang="cs-CZ"/>
          </a:p>
        </p:txBody>
      </p:sp>
    </p:spTree>
    <p:extLst>
      <p:ext uri="{BB962C8B-B14F-4D97-AF65-F5344CB8AC3E}">
        <p14:creationId xmlns:p14="http://schemas.microsoft.com/office/powerpoint/2010/main" val="1545119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4" name="Rectangle 6"/>
          <p:cNvSpPr>
            <a:spLocks noGrp="1" noChangeArrowheads="1"/>
          </p:cNvSpPr>
          <p:nvPr>
            <p:ph type="sldNum" sz="quarter" idx="12"/>
          </p:nvPr>
        </p:nvSpPr>
        <p:spPr>
          <a:ln/>
        </p:spPr>
        <p:txBody>
          <a:bodyPr/>
          <a:lstStyle>
            <a:lvl1pPr>
              <a:defRPr/>
            </a:lvl1pPr>
          </a:lstStyle>
          <a:p>
            <a:pPr>
              <a:defRPr/>
            </a:pPr>
            <a:fld id="{E046B347-3AEB-45B7-8DA3-30E1F3A52A66}" type="slidenum">
              <a:rPr lang="en-GB" altLang="cs-CZ"/>
              <a:pPr>
                <a:defRPr/>
              </a:pPr>
              <a:t>‹#›</a:t>
            </a:fld>
            <a:endParaRPr lang="en-GB" altLang="cs-CZ"/>
          </a:p>
        </p:txBody>
      </p:sp>
    </p:spTree>
    <p:extLst>
      <p:ext uri="{BB962C8B-B14F-4D97-AF65-F5344CB8AC3E}">
        <p14:creationId xmlns:p14="http://schemas.microsoft.com/office/powerpoint/2010/main" val="349799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F092E7A9-3B03-4A03-826C-91C375D43526}" type="slidenum">
              <a:rPr lang="en-GB" altLang="cs-CZ"/>
              <a:pPr>
                <a:defRPr/>
              </a:pPr>
              <a:t>‹#›</a:t>
            </a:fld>
            <a:endParaRPr lang="en-GB" altLang="cs-CZ"/>
          </a:p>
        </p:txBody>
      </p:sp>
    </p:spTree>
    <p:extLst>
      <p:ext uri="{BB962C8B-B14F-4D97-AF65-F5344CB8AC3E}">
        <p14:creationId xmlns:p14="http://schemas.microsoft.com/office/powerpoint/2010/main" val="1716778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42ADF7CF-2335-4642-AB84-A83F2FC04EB6}" type="slidenum">
              <a:rPr lang="en-GB" altLang="cs-CZ"/>
              <a:pPr>
                <a:defRPr/>
              </a:pPr>
              <a:t>‹#›</a:t>
            </a:fld>
            <a:endParaRPr lang="en-GB" altLang="cs-CZ"/>
          </a:p>
        </p:txBody>
      </p:sp>
    </p:spTree>
    <p:extLst>
      <p:ext uri="{BB962C8B-B14F-4D97-AF65-F5344CB8AC3E}">
        <p14:creationId xmlns:p14="http://schemas.microsoft.com/office/powerpoint/2010/main" val="1922880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cs-CZ"/>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cs-CZ"/>
              <a:t>Klepnutím lze upravit styly předlohy textu.</a:t>
            </a:r>
          </a:p>
          <a:p>
            <a:pPr lvl="1"/>
            <a:r>
              <a:rPr lang="en-GB" altLang="cs-CZ"/>
              <a:t>Druhá úroveň</a:t>
            </a:r>
          </a:p>
          <a:p>
            <a:pPr lvl="2"/>
            <a:r>
              <a:rPr lang="en-GB" altLang="cs-CZ"/>
              <a:t>Třetí úroveň</a:t>
            </a:r>
          </a:p>
          <a:p>
            <a:pPr lvl="3"/>
            <a:r>
              <a:rPr lang="en-GB" altLang="cs-CZ"/>
              <a:t>Čtvrtá úroveň</a:t>
            </a:r>
          </a:p>
          <a:p>
            <a:pPr lvl="4"/>
            <a:r>
              <a:rPr lang="en-GB" altLang="cs-CZ"/>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GB" alt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GB" alt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A6F35B3D-19AF-45B0-A32D-42FA61386E8E}" type="slidenum">
              <a:rPr lang="en-GB" altLang="cs-CZ"/>
              <a:pPr>
                <a:defRPr/>
              </a:pPr>
              <a:t>‹#›</a:t>
            </a:fld>
            <a:endParaRPr lang="en-GB"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714625"/>
            <a:ext cx="7772400" cy="1470025"/>
          </a:xfrm>
        </p:spPr>
        <p:txBody>
          <a:bodyPr anchor="ctr"/>
          <a:lstStyle/>
          <a:p>
            <a:pPr eaLnBrk="1" hangingPunct="1"/>
            <a:r>
              <a:rPr lang="cs-CZ" altLang="cs-CZ" sz="4400" b="1"/>
              <a:t>Re</a:t>
            </a:r>
            <a:r>
              <a:rPr lang="en-US" altLang="cs-CZ" sz="4400" b="1"/>
              <a:t>c</a:t>
            </a:r>
            <a:r>
              <a:rPr lang="cs-CZ" altLang="cs-CZ" sz="4400" b="1"/>
              <a:t>ur</a:t>
            </a:r>
            <a:r>
              <a:rPr lang="en-US" altLang="cs-CZ" sz="4400" b="1"/>
              <a:t>sion 2</a:t>
            </a:r>
            <a:endParaRPr lang="en-GB" altLang="cs-CZ" sz="4400" b="1"/>
          </a:p>
        </p:txBody>
      </p:sp>
      <p:sp>
        <p:nvSpPr>
          <p:cNvPr id="2051" name="Rectangle 3"/>
          <p:cNvSpPr>
            <a:spLocks noGrp="1" noChangeArrowheads="1"/>
          </p:cNvSpPr>
          <p:nvPr>
            <p:ph type="subTitle" idx="1"/>
          </p:nvPr>
        </p:nvSpPr>
        <p:spPr>
          <a:xfrm>
            <a:off x="1371600" y="4605338"/>
            <a:ext cx="6400800" cy="587375"/>
          </a:xfrm>
        </p:spPr>
        <p:txBody>
          <a:bodyPr/>
          <a:lstStyle/>
          <a:p>
            <a:pPr eaLnBrk="1" hangingPunct="1"/>
            <a:r>
              <a:rPr lang="en-US" altLang="cs-CZ" sz="3200"/>
              <a:t>Application</a:t>
            </a:r>
            <a:endParaRPr lang="cs-CZ" altLang="cs-CZ" sz="3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cs-CZ" altLang="cs-CZ"/>
              <a:t>8 Queens Problem</a:t>
            </a:r>
          </a:p>
        </p:txBody>
      </p:sp>
      <p:graphicFrame>
        <p:nvGraphicFramePr>
          <p:cNvPr id="76803" name="Group 3"/>
          <p:cNvGraphicFramePr>
            <a:graphicFrameLocks noGrp="1"/>
          </p:cNvGraphicFramePr>
          <p:nvPr>
            <p:ph sz="half" idx="2"/>
          </p:nvPr>
        </p:nvGraphicFramePr>
        <p:xfrm>
          <a:off x="2519363" y="2349500"/>
          <a:ext cx="4038600" cy="2952752"/>
        </p:xfrm>
        <a:graphic>
          <a:graphicData uri="http://schemas.openxmlformats.org/drawingml/2006/table">
            <a:tbl>
              <a:tblPr/>
              <a:tblGrid>
                <a:gridCol w="1009650">
                  <a:extLst>
                    <a:ext uri="{9D8B030D-6E8A-4147-A177-3AD203B41FA5}">
                      <a16:colId xmlns:a16="http://schemas.microsoft.com/office/drawing/2014/main" xmlns="" val="20000"/>
                    </a:ext>
                  </a:extLst>
                </a:gridCol>
                <a:gridCol w="1009650">
                  <a:extLst>
                    <a:ext uri="{9D8B030D-6E8A-4147-A177-3AD203B41FA5}">
                      <a16:colId xmlns:a16="http://schemas.microsoft.com/office/drawing/2014/main" xmlns="" val="20001"/>
                    </a:ext>
                  </a:extLst>
                </a:gridCol>
                <a:gridCol w="1009650">
                  <a:extLst>
                    <a:ext uri="{9D8B030D-6E8A-4147-A177-3AD203B41FA5}">
                      <a16:colId xmlns:a16="http://schemas.microsoft.com/office/drawing/2014/main" xmlns="" val="20002"/>
                    </a:ext>
                  </a:extLst>
                </a:gridCol>
                <a:gridCol w="1009650">
                  <a:extLst>
                    <a:ext uri="{9D8B030D-6E8A-4147-A177-3AD203B41FA5}">
                      <a16:colId xmlns:a16="http://schemas.microsoft.com/office/drawing/2014/main" xmlns="" val="20003"/>
                    </a:ext>
                  </a:extLst>
                </a:gridCol>
              </a:tblGrid>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11294" name="Oval 30"/>
          <p:cNvSpPr>
            <a:spLocks noChangeArrowheads="1"/>
          </p:cNvSpPr>
          <p:nvPr/>
        </p:nvSpPr>
        <p:spPr bwMode="auto">
          <a:xfrm>
            <a:off x="2806700" y="4725988"/>
            <a:ext cx="468313" cy="4333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1295" name="Oval 31"/>
          <p:cNvSpPr>
            <a:spLocks noChangeArrowheads="1"/>
          </p:cNvSpPr>
          <p:nvPr/>
        </p:nvSpPr>
        <p:spPr bwMode="auto">
          <a:xfrm>
            <a:off x="5795963" y="3970338"/>
            <a:ext cx="468312" cy="4333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cs-CZ" altLang="cs-CZ"/>
              <a:t>8 Queens Problem</a:t>
            </a:r>
          </a:p>
        </p:txBody>
      </p:sp>
      <p:graphicFrame>
        <p:nvGraphicFramePr>
          <p:cNvPr id="77827" name="Group 3"/>
          <p:cNvGraphicFramePr>
            <a:graphicFrameLocks noGrp="1"/>
          </p:cNvGraphicFramePr>
          <p:nvPr>
            <p:ph sz="half" idx="2"/>
          </p:nvPr>
        </p:nvGraphicFramePr>
        <p:xfrm>
          <a:off x="2519363" y="2349500"/>
          <a:ext cx="4038600" cy="2952752"/>
        </p:xfrm>
        <a:graphic>
          <a:graphicData uri="http://schemas.openxmlformats.org/drawingml/2006/table">
            <a:tbl>
              <a:tblPr/>
              <a:tblGrid>
                <a:gridCol w="1009650">
                  <a:extLst>
                    <a:ext uri="{9D8B030D-6E8A-4147-A177-3AD203B41FA5}">
                      <a16:colId xmlns:a16="http://schemas.microsoft.com/office/drawing/2014/main" xmlns="" val="20000"/>
                    </a:ext>
                  </a:extLst>
                </a:gridCol>
                <a:gridCol w="1009650">
                  <a:extLst>
                    <a:ext uri="{9D8B030D-6E8A-4147-A177-3AD203B41FA5}">
                      <a16:colId xmlns:a16="http://schemas.microsoft.com/office/drawing/2014/main" xmlns="" val="20001"/>
                    </a:ext>
                  </a:extLst>
                </a:gridCol>
                <a:gridCol w="1009650">
                  <a:extLst>
                    <a:ext uri="{9D8B030D-6E8A-4147-A177-3AD203B41FA5}">
                      <a16:colId xmlns:a16="http://schemas.microsoft.com/office/drawing/2014/main" xmlns="" val="20002"/>
                    </a:ext>
                  </a:extLst>
                </a:gridCol>
                <a:gridCol w="1009650">
                  <a:extLst>
                    <a:ext uri="{9D8B030D-6E8A-4147-A177-3AD203B41FA5}">
                      <a16:colId xmlns:a16="http://schemas.microsoft.com/office/drawing/2014/main" xmlns="" val="20003"/>
                    </a:ext>
                  </a:extLst>
                </a:gridCol>
              </a:tblGrid>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12318" name="Oval 30"/>
          <p:cNvSpPr>
            <a:spLocks noChangeArrowheads="1"/>
          </p:cNvSpPr>
          <p:nvPr/>
        </p:nvSpPr>
        <p:spPr bwMode="auto">
          <a:xfrm>
            <a:off x="2806700" y="4725988"/>
            <a:ext cx="468313" cy="4333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altLang="cs-CZ"/>
              <a:t>8 Queens Problem</a:t>
            </a:r>
          </a:p>
        </p:txBody>
      </p:sp>
      <p:graphicFrame>
        <p:nvGraphicFramePr>
          <p:cNvPr id="78851" name="Group 3"/>
          <p:cNvGraphicFramePr>
            <a:graphicFrameLocks noGrp="1"/>
          </p:cNvGraphicFramePr>
          <p:nvPr>
            <p:ph sz="half" idx="2"/>
          </p:nvPr>
        </p:nvGraphicFramePr>
        <p:xfrm>
          <a:off x="2519363" y="2349500"/>
          <a:ext cx="4038600" cy="2952752"/>
        </p:xfrm>
        <a:graphic>
          <a:graphicData uri="http://schemas.openxmlformats.org/drawingml/2006/table">
            <a:tbl>
              <a:tblPr/>
              <a:tblGrid>
                <a:gridCol w="1009650">
                  <a:extLst>
                    <a:ext uri="{9D8B030D-6E8A-4147-A177-3AD203B41FA5}">
                      <a16:colId xmlns:a16="http://schemas.microsoft.com/office/drawing/2014/main" xmlns="" val="20000"/>
                    </a:ext>
                  </a:extLst>
                </a:gridCol>
                <a:gridCol w="1009650">
                  <a:extLst>
                    <a:ext uri="{9D8B030D-6E8A-4147-A177-3AD203B41FA5}">
                      <a16:colId xmlns:a16="http://schemas.microsoft.com/office/drawing/2014/main" xmlns="" val="20001"/>
                    </a:ext>
                  </a:extLst>
                </a:gridCol>
                <a:gridCol w="1009650">
                  <a:extLst>
                    <a:ext uri="{9D8B030D-6E8A-4147-A177-3AD203B41FA5}">
                      <a16:colId xmlns:a16="http://schemas.microsoft.com/office/drawing/2014/main" xmlns="" val="20002"/>
                    </a:ext>
                  </a:extLst>
                </a:gridCol>
                <a:gridCol w="1009650">
                  <a:extLst>
                    <a:ext uri="{9D8B030D-6E8A-4147-A177-3AD203B41FA5}">
                      <a16:colId xmlns:a16="http://schemas.microsoft.com/office/drawing/2014/main" xmlns="" val="20003"/>
                    </a:ext>
                  </a:extLst>
                </a:gridCol>
              </a:tblGrid>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13342" name="Oval 30"/>
          <p:cNvSpPr>
            <a:spLocks noChangeArrowheads="1"/>
          </p:cNvSpPr>
          <p:nvPr/>
        </p:nvSpPr>
        <p:spPr bwMode="auto">
          <a:xfrm>
            <a:off x="3779838" y="4724400"/>
            <a:ext cx="468312" cy="4333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altLang="cs-CZ"/>
              <a:t>8 Queens Problem</a:t>
            </a:r>
          </a:p>
        </p:txBody>
      </p:sp>
      <p:graphicFrame>
        <p:nvGraphicFramePr>
          <p:cNvPr id="79875" name="Group 3"/>
          <p:cNvGraphicFramePr>
            <a:graphicFrameLocks noGrp="1"/>
          </p:cNvGraphicFramePr>
          <p:nvPr>
            <p:ph sz="half" idx="2"/>
          </p:nvPr>
        </p:nvGraphicFramePr>
        <p:xfrm>
          <a:off x="2519363" y="2349500"/>
          <a:ext cx="4038600" cy="2952752"/>
        </p:xfrm>
        <a:graphic>
          <a:graphicData uri="http://schemas.openxmlformats.org/drawingml/2006/table">
            <a:tbl>
              <a:tblPr/>
              <a:tblGrid>
                <a:gridCol w="1009650">
                  <a:extLst>
                    <a:ext uri="{9D8B030D-6E8A-4147-A177-3AD203B41FA5}">
                      <a16:colId xmlns:a16="http://schemas.microsoft.com/office/drawing/2014/main" xmlns="" val="20000"/>
                    </a:ext>
                  </a:extLst>
                </a:gridCol>
                <a:gridCol w="1009650">
                  <a:extLst>
                    <a:ext uri="{9D8B030D-6E8A-4147-A177-3AD203B41FA5}">
                      <a16:colId xmlns:a16="http://schemas.microsoft.com/office/drawing/2014/main" xmlns="" val="20001"/>
                    </a:ext>
                  </a:extLst>
                </a:gridCol>
                <a:gridCol w="1009650">
                  <a:extLst>
                    <a:ext uri="{9D8B030D-6E8A-4147-A177-3AD203B41FA5}">
                      <a16:colId xmlns:a16="http://schemas.microsoft.com/office/drawing/2014/main" xmlns="" val="20002"/>
                    </a:ext>
                  </a:extLst>
                </a:gridCol>
                <a:gridCol w="1009650">
                  <a:extLst>
                    <a:ext uri="{9D8B030D-6E8A-4147-A177-3AD203B41FA5}">
                      <a16:colId xmlns:a16="http://schemas.microsoft.com/office/drawing/2014/main" xmlns="" val="20003"/>
                    </a:ext>
                  </a:extLst>
                </a:gridCol>
              </a:tblGrid>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14366" name="Oval 30"/>
          <p:cNvSpPr>
            <a:spLocks noChangeArrowheads="1"/>
          </p:cNvSpPr>
          <p:nvPr/>
        </p:nvSpPr>
        <p:spPr bwMode="auto">
          <a:xfrm>
            <a:off x="3779838" y="4724400"/>
            <a:ext cx="468312" cy="4333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4367" name="Oval 31"/>
          <p:cNvSpPr>
            <a:spLocks noChangeArrowheads="1"/>
          </p:cNvSpPr>
          <p:nvPr/>
        </p:nvSpPr>
        <p:spPr bwMode="auto">
          <a:xfrm>
            <a:off x="5795963" y="3968750"/>
            <a:ext cx="468312" cy="4333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altLang="cs-CZ"/>
              <a:t>8 Queens Problem</a:t>
            </a:r>
          </a:p>
        </p:txBody>
      </p:sp>
      <p:graphicFrame>
        <p:nvGraphicFramePr>
          <p:cNvPr id="80899" name="Group 3"/>
          <p:cNvGraphicFramePr>
            <a:graphicFrameLocks noGrp="1"/>
          </p:cNvGraphicFramePr>
          <p:nvPr>
            <p:ph sz="half" idx="2"/>
          </p:nvPr>
        </p:nvGraphicFramePr>
        <p:xfrm>
          <a:off x="2519363" y="2349500"/>
          <a:ext cx="4038600" cy="2952752"/>
        </p:xfrm>
        <a:graphic>
          <a:graphicData uri="http://schemas.openxmlformats.org/drawingml/2006/table">
            <a:tbl>
              <a:tblPr/>
              <a:tblGrid>
                <a:gridCol w="1009650">
                  <a:extLst>
                    <a:ext uri="{9D8B030D-6E8A-4147-A177-3AD203B41FA5}">
                      <a16:colId xmlns:a16="http://schemas.microsoft.com/office/drawing/2014/main" xmlns="" val="20000"/>
                    </a:ext>
                  </a:extLst>
                </a:gridCol>
                <a:gridCol w="1009650">
                  <a:extLst>
                    <a:ext uri="{9D8B030D-6E8A-4147-A177-3AD203B41FA5}">
                      <a16:colId xmlns:a16="http://schemas.microsoft.com/office/drawing/2014/main" xmlns="" val="20001"/>
                    </a:ext>
                  </a:extLst>
                </a:gridCol>
                <a:gridCol w="1009650">
                  <a:extLst>
                    <a:ext uri="{9D8B030D-6E8A-4147-A177-3AD203B41FA5}">
                      <a16:colId xmlns:a16="http://schemas.microsoft.com/office/drawing/2014/main" xmlns="" val="20002"/>
                    </a:ext>
                  </a:extLst>
                </a:gridCol>
                <a:gridCol w="1009650">
                  <a:extLst>
                    <a:ext uri="{9D8B030D-6E8A-4147-A177-3AD203B41FA5}">
                      <a16:colId xmlns:a16="http://schemas.microsoft.com/office/drawing/2014/main" xmlns="" val="20003"/>
                    </a:ext>
                  </a:extLst>
                </a:gridCol>
              </a:tblGrid>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15390" name="Oval 30"/>
          <p:cNvSpPr>
            <a:spLocks noChangeArrowheads="1"/>
          </p:cNvSpPr>
          <p:nvPr/>
        </p:nvSpPr>
        <p:spPr bwMode="auto">
          <a:xfrm>
            <a:off x="3779838" y="4724400"/>
            <a:ext cx="468312" cy="4333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5391" name="Oval 31"/>
          <p:cNvSpPr>
            <a:spLocks noChangeArrowheads="1"/>
          </p:cNvSpPr>
          <p:nvPr/>
        </p:nvSpPr>
        <p:spPr bwMode="auto">
          <a:xfrm>
            <a:off x="5795963" y="3968750"/>
            <a:ext cx="468312" cy="4333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5392" name="Oval 32"/>
          <p:cNvSpPr>
            <a:spLocks noChangeArrowheads="1"/>
          </p:cNvSpPr>
          <p:nvPr/>
        </p:nvSpPr>
        <p:spPr bwMode="auto">
          <a:xfrm>
            <a:off x="2808288" y="3213100"/>
            <a:ext cx="468312" cy="4333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altLang="cs-CZ"/>
              <a:t>8 Queens Problem</a:t>
            </a:r>
          </a:p>
        </p:txBody>
      </p:sp>
      <p:graphicFrame>
        <p:nvGraphicFramePr>
          <p:cNvPr id="81923" name="Group 3"/>
          <p:cNvGraphicFramePr>
            <a:graphicFrameLocks noGrp="1"/>
          </p:cNvGraphicFramePr>
          <p:nvPr>
            <p:ph sz="half" idx="2"/>
          </p:nvPr>
        </p:nvGraphicFramePr>
        <p:xfrm>
          <a:off x="2519363" y="2349500"/>
          <a:ext cx="4038600" cy="2952752"/>
        </p:xfrm>
        <a:graphic>
          <a:graphicData uri="http://schemas.openxmlformats.org/drawingml/2006/table">
            <a:tbl>
              <a:tblPr/>
              <a:tblGrid>
                <a:gridCol w="1009650">
                  <a:extLst>
                    <a:ext uri="{9D8B030D-6E8A-4147-A177-3AD203B41FA5}">
                      <a16:colId xmlns:a16="http://schemas.microsoft.com/office/drawing/2014/main" xmlns="" val="20000"/>
                    </a:ext>
                  </a:extLst>
                </a:gridCol>
                <a:gridCol w="1009650">
                  <a:extLst>
                    <a:ext uri="{9D8B030D-6E8A-4147-A177-3AD203B41FA5}">
                      <a16:colId xmlns:a16="http://schemas.microsoft.com/office/drawing/2014/main" xmlns="" val="20001"/>
                    </a:ext>
                  </a:extLst>
                </a:gridCol>
                <a:gridCol w="1009650">
                  <a:extLst>
                    <a:ext uri="{9D8B030D-6E8A-4147-A177-3AD203B41FA5}">
                      <a16:colId xmlns:a16="http://schemas.microsoft.com/office/drawing/2014/main" xmlns="" val="20002"/>
                    </a:ext>
                  </a:extLst>
                </a:gridCol>
                <a:gridCol w="1009650">
                  <a:extLst>
                    <a:ext uri="{9D8B030D-6E8A-4147-A177-3AD203B41FA5}">
                      <a16:colId xmlns:a16="http://schemas.microsoft.com/office/drawing/2014/main" xmlns="" val="20003"/>
                    </a:ext>
                  </a:extLst>
                </a:gridCol>
              </a:tblGrid>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16414" name="Oval 30"/>
          <p:cNvSpPr>
            <a:spLocks noChangeArrowheads="1"/>
          </p:cNvSpPr>
          <p:nvPr/>
        </p:nvSpPr>
        <p:spPr bwMode="auto">
          <a:xfrm>
            <a:off x="3779838" y="4724400"/>
            <a:ext cx="468312" cy="4333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6415" name="Oval 31"/>
          <p:cNvSpPr>
            <a:spLocks noChangeArrowheads="1"/>
          </p:cNvSpPr>
          <p:nvPr/>
        </p:nvSpPr>
        <p:spPr bwMode="auto">
          <a:xfrm>
            <a:off x="5795963" y="3968750"/>
            <a:ext cx="468312" cy="4333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6416" name="Oval 32"/>
          <p:cNvSpPr>
            <a:spLocks noChangeArrowheads="1"/>
          </p:cNvSpPr>
          <p:nvPr/>
        </p:nvSpPr>
        <p:spPr bwMode="auto">
          <a:xfrm>
            <a:off x="2808288" y="3213100"/>
            <a:ext cx="468312" cy="4333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6417" name="Oval 33"/>
          <p:cNvSpPr>
            <a:spLocks noChangeArrowheads="1"/>
          </p:cNvSpPr>
          <p:nvPr/>
        </p:nvSpPr>
        <p:spPr bwMode="auto">
          <a:xfrm>
            <a:off x="4787900" y="2492375"/>
            <a:ext cx="468313" cy="4333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457200" y="368300"/>
            <a:ext cx="1882775" cy="1692275"/>
          </a:xfrm>
        </p:spPr>
        <p:txBody>
          <a:bodyPr/>
          <a:lstStyle/>
          <a:p>
            <a:pPr marL="0" indent="0" algn="ctr" eaLnBrk="1" hangingPunct="1">
              <a:lnSpc>
                <a:spcPct val="90000"/>
              </a:lnSpc>
              <a:buFontTx/>
              <a:buNone/>
            </a:pPr>
            <a:r>
              <a:rPr lang="en-US" altLang="cs-CZ" sz="2400" b="1"/>
              <a:t>Tree of searched space</a:t>
            </a:r>
            <a:endParaRPr lang="cs-CZ" altLang="cs-CZ" sz="2400" b="1"/>
          </a:p>
        </p:txBody>
      </p:sp>
      <p:pic>
        <p:nvPicPr>
          <p:cNvPr id="17411" name="Obrázek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35263" y="255588"/>
            <a:ext cx="5329237" cy="646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457200" y="549275"/>
            <a:ext cx="8229600" cy="6048375"/>
          </a:xfrm>
        </p:spPr>
        <p:txBody>
          <a:bodyPr/>
          <a:lstStyle/>
          <a:p>
            <a:pPr eaLnBrk="1" hangingPunct="1">
              <a:lnSpc>
                <a:spcPct val="90000"/>
              </a:lnSpc>
              <a:defRPr/>
            </a:pPr>
            <a:r>
              <a:rPr lang="en-US" altLang="cs-CZ" dirty="0"/>
              <a:t>it must be implemented by </a:t>
            </a:r>
            <a:r>
              <a:rPr lang="en-US" altLang="cs-CZ" dirty="0">
                <a:solidFill>
                  <a:srgbClr val="FF0000"/>
                </a:solidFill>
              </a:rPr>
              <a:t>recursion</a:t>
            </a:r>
          </a:p>
          <a:p>
            <a:pPr marL="0" indent="0" algn="ctr" eaLnBrk="1" hangingPunct="1">
              <a:lnSpc>
                <a:spcPct val="90000"/>
              </a:lnSpc>
              <a:buFontTx/>
              <a:buNone/>
              <a:defRPr/>
            </a:pPr>
            <a:r>
              <a:rPr lang="en-US" altLang="cs-CZ" dirty="0"/>
              <a:t>or</a:t>
            </a:r>
          </a:p>
          <a:p>
            <a:pPr marL="0" indent="0" eaLnBrk="1" hangingPunct="1">
              <a:lnSpc>
                <a:spcPct val="90000"/>
              </a:lnSpc>
              <a:buFontTx/>
              <a:buNone/>
              <a:defRPr/>
            </a:pPr>
            <a:r>
              <a:rPr lang="en-US" altLang="cs-CZ" dirty="0"/>
              <a:t>the searching the solution space (tracing tree deep) must be done with stack in loop</a:t>
            </a:r>
          </a:p>
          <a:p>
            <a:pPr marL="857250" lvl="1" indent="-457200" eaLnBrk="1" hangingPunct="1">
              <a:lnSpc>
                <a:spcPct val="90000"/>
              </a:lnSpc>
              <a:defRPr/>
            </a:pPr>
            <a:r>
              <a:rPr lang="en-US" altLang="cs-CZ" dirty="0"/>
              <a:t>states are stored/got to/from the stack</a:t>
            </a:r>
          </a:p>
          <a:p>
            <a:pPr marL="857250" lvl="1" indent="-457200" eaLnBrk="1" hangingPunct="1">
              <a:lnSpc>
                <a:spcPct val="90000"/>
              </a:lnSpc>
              <a:defRPr/>
            </a:pPr>
            <a:r>
              <a:rPr lang="en-US" altLang="cs-CZ" dirty="0"/>
              <a:t>loop finishes when the stack is empty</a:t>
            </a:r>
            <a:endParaRPr lang="cs-CZ" alt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cs-CZ" sz="4000"/>
              <a:t>Searching Path in Labyrinth</a:t>
            </a:r>
            <a:endParaRPr lang="cs-CZ" altLang="cs-CZ" sz="4000"/>
          </a:p>
        </p:txBody>
      </p:sp>
      <p:graphicFrame>
        <p:nvGraphicFramePr>
          <p:cNvPr id="19569" name="Group 113"/>
          <p:cNvGraphicFramePr>
            <a:graphicFrameLocks noGrp="1"/>
          </p:cNvGraphicFramePr>
          <p:nvPr>
            <p:ph idx="1"/>
          </p:nvPr>
        </p:nvGraphicFramePr>
        <p:xfrm>
          <a:off x="1692275" y="1916113"/>
          <a:ext cx="5986463" cy="3273426"/>
        </p:xfrm>
        <a:graphic>
          <a:graphicData uri="http://schemas.openxmlformats.org/drawingml/2006/table">
            <a:tbl>
              <a:tblPr/>
              <a:tblGrid>
                <a:gridCol w="1497013">
                  <a:extLst>
                    <a:ext uri="{9D8B030D-6E8A-4147-A177-3AD203B41FA5}">
                      <a16:colId xmlns:a16="http://schemas.microsoft.com/office/drawing/2014/main" xmlns="" val="20000"/>
                    </a:ext>
                  </a:extLst>
                </a:gridCol>
                <a:gridCol w="1497012">
                  <a:extLst>
                    <a:ext uri="{9D8B030D-6E8A-4147-A177-3AD203B41FA5}">
                      <a16:colId xmlns:a16="http://schemas.microsoft.com/office/drawing/2014/main" xmlns="" val="20001"/>
                    </a:ext>
                  </a:extLst>
                </a:gridCol>
                <a:gridCol w="1495425">
                  <a:extLst>
                    <a:ext uri="{9D8B030D-6E8A-4147-A177-3AD203B41FA5}">
                      <a16:colId xmlns:a16="http://schemas.microsoft.com/office/drawing/2014/main" xmlns="" val="20002"/>
                    </a:ext>
                  </a:extLst>
                </a:gridCol>
                <a:gridCol w="1497013">
                  <a:extLst>
                    <a:ext uri="{9D8B030D-6E8A-4147-A177-3AD203B41FA5}">
                      <a16:colId xmlns:a16="http://schemas.microsoft.com/office/drawing/2014/main" xmlns="" val="20003"/>
                    </a:ext>
                  </a:extLst>
                </a:gridCol>
              </a:tblGrid>
              <a:tr h="10906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cs-CZ" sz="10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GB" altLang="cs-CZ" sz="1800" b="0" i="0" u="none" strike="noStrike" cap="none" normalizeH="0" baseline="0">
                        <a:ln>
                          <a:noFill/>
                        </a:ln>
                        <a:solidFill>
                          <a:schemeClr val="tx1"/>
                        </a:solidFill>
                        <a:effectLst/>
                        <a:latin typeface="Arial" panose="020B0604020202020204"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cs-CZ" sz="10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GB" altLang="cs-CZ" sz="1800" b="0" i="0" u="none" strike="noStrike" cap="none" normalizeH="0" baseline="0">
                        <a:ln>
                          <a:noFill/>
                        </a:ln>
                        <a:solidFill>
                          <a:schemeClr val="tx1"/>
                        </a:solidFill>
                        <a:effectLst/>
                        <a:latin typeface="Arial" panose="020B0604020202020204" pitchFamily="34"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969696"/>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cs-CZ" sz="10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GB" altLang="cs-CZ" sz="18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cap="fla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cs-CZ" sz="10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GB" altLang="cs-CZ" sz="18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969696"/>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10922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cs-CZ" sz="10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GB" altLang="cs-CZ" sz="1800" b="0" i="0" u="none" strike="noStrike" cap="none" normalizeH="0" baseline="0">
                        <a:ln>
                          <a:noFill/>
                        </a:ln>
                        <a:solidFill>
                          <a:schemeClr val="tx1"/>
                        </a:solidFill>
                        <a:effectLst/>
                        <a:latin typeface="Arial" panose="020B0604020202020204"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cs-CZ" sz="10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GB" altLang="cs-CZ" sz="18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cs-CZ" sz="10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GB" altLang="cs-CZ" sz="18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969696"/>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969696"/>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0906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cs-CZ" sz="10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GB" altLang="cs-CZ" sz="1800" b="0" i="0" u="none" strike="noStrike" cap="none" normalizeH="0" baseline="0">
                        <a:ln>
                          <a:noFill/>
                        </a:ln>
                        <a:solidFill>
                          <a:schemeClr val="tx1"/>
                        </a:solidFill>
                        <a:effectLst/>
                        <a:latin typeface="Arial" panose="020B0604020202020204" pitchFamily="34" charset="0"/>
                      </a:endParaRPr>
                    </a:p>
                  </a:txBody>
                  <a:tcPr anchor="b" horzOverflow="overflow">
                    <a:lnL w="25400" cap="flat" cmpd="sng" algn="ctr">
                      <a:solidFill>
                        <a:srgbClr val="000000"/>
                      </a:solidFill>
                      <a:prstDash val="solid"/>
                      <a:round/>
                      <a:headEnd type="none" w="med" len="med"/>
                      <a:tailEnd type="none" w="med" len="med"/>
                    </a:lnL>
                    <a:lnR w="12700" cap="flat" cmpd="sng" algn="ctr">
                      <a:solidFill>
                        <a:srgbClr val="969696"/>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cs-CZ" sz="10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GB" altLang="cs-CZ" sz="18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rgbClr val="969696"/>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969696"/>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cs-CZ" sz="10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GB" altLang="cs-CZ" sz="1800" b="0" i="0" u="none" strike="noStrike" cap="none" normalizeH="0" baseline="0">
                        <a:ln>
                          <a:noFill/>
                        </a:ln>
                        <a:solidFill>
                          <a:schemeClr val="tx1"/>
                        </a:solidFill>
                        <a:effectLst/>
                        <a:latin typeface="Arial" panose="020B0604020202020204"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en-GB" altLang="cs-CZ" sz="10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GB" altLang="cs-CZ" sz="1800" b="0" i="0" u="none" strike="noStrike" cap="none" normalizeH="0" baseline="0">
                        <a:ln>
                          <a:noFill/>
                        </a:ln>
                        <a:solidFill>
                          <a:schemeClr val="tx1"/>
                        </a:solidFill>
                        <a:effectLst/>
                        <a:latin typeface="Arial" panose="020B0604020202020204" pitchFamily="34" charset="0"/>
                      </a:endParaRPr>
                    </a:p>
                  </a:txBody>
                  <a:tcPr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20514" name="Oval 115"/>
          <p:cNvSpPr>
            <a:spLocks noChangeArrowheads="1"/>
          </p:cNvSpPr>
          <p:nvPr/>
        </p:nvSpPr>
        <p:spPr bwMode="auto">
          <a:xfrm>
            <a:off x="2195513" y="443706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20515" name="Line 116"/>
          <p:cNvSpPr>
            <a:spLocks noChangeShapeType="1"/>
          </p:cNvSpPr>
          <p:nvPr/>
        </p:nvSpPr>
        <p:spPr bwMode="auto">
          <a:xfrm>
            <a:off x="2627313" y="4652963"/>
            <a:ext cx="1296987"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0516" name="Line 117"/>
          <p:cNvSpPr>
            <a:spLocks noChangeShapeType="1"/>
          </p:cNvSpPr>
          <p:nvPr/>
        </p:nvSpPr>
        <p:spPr bwMode="auto">
          <a:xfrm>
            <a:off x="3924300" y="2492375"/>
            <a:ext cx="1439863"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0517" name="Line 118"/>
          <p:cNvSpPr>
            <a:spLocks noChangeShapeType="1"/>
          </p:cNvSpPr>
          <p:nvPr/>
        </p:nvSpPr>
        <p:spPr bwMode="auto">
          <a:xfrm flipV="1">
            <a:off x="5364163" y="1628775"/>
            <a:ext cx="0" cy="8636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0518" name="Line 119"/>
          <p:cNvSpPr>
            <a:spLocks noChangeShapeType="1"/>
          </p:cNvSpPr>
          <p:nvPr/>
        </p:nvSpPr>
        <p:spPr bwMode="auto">
          <a:xfrm>
            <a:off x="5580063" y="2492375"/>
            <a:ext cx="1439862"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0519" name="Line 120"/>
          <p:cNvSpPr>
            <a:spLocks noChangeShapeType="1"/>
          </p:cNvSpPr>
          <p:nvPr/>
        </p:nvSpPr>
        <p:spPr bwMode="auto">
          <a:xfrm>
            <a:off x="4211638" y="3573463"/>
            <a:ext cx="2808287"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0520" name="Line 121"/>
          <p:cNvSpPr>
            <a:spLocks noChangeShapeType="1"/>
          </p:cNvSpPr>
          <p:nvPr/>
        </p:nvSpPr>
        <p:spPr bwMode="auto">
          <a:xfrm>
            <a:off x="7019925" y="2492375"/>
            <a:ext cx="0" cy="1081088"/>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0521" name="Line 122"/>
          <p:cNvSpPr>
            <a:spLocks noChangeShapeType="1"/>
          </p:cNvSpPr>
          <p:nvPr/>
        </p:nvSpPr>
        <p:spPr bwMode="auto">
          <a:xfrm flipH="1" flipV="1">
            <a:off x="5580063" y="1628775"/>
            <a:ext cx="0" cy="863600"/>
          </a:xfrm>
          <a:prstGeom prst="line">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0522" name="Line 123"/>
          <p:cNvSpPr>
            <a:spLocks noChangeShapeType="1"/>
          </p:cNvSpPr>
          <p:nvPr/>
        </p:nvSpPr>
        <p:spPr bwMode="auto">
          <a:xfrm flipH="1">
            <a:off x="3924300" y="2492375"/>
            <a:ext cx="0" cy="2160588"/>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0523" name="Line 124"/>
          <p:cNvSpPr>
            <a:spLocks noChangeShapeType="1"/>
          </p:cNvSpPr>
          <p:nvPr/>
        </p:nvSpPr>
        <p:spPr bwMode="auto">
          <a:xfrm>
            <a:off x="2627313" y="4797425"/>
            <a:ext cx="1584325" cy="0"/>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0524" name="Line 125"/>
          <p:cNvSpPr>
            <a:spLocks noChangeShapeType="1"/>
          </p:cNvSpPr>
          <p:nvPr/>
        </p:nvSpPr>
        <p:spPr bwMode="auto">
          <a:xfrm>
            <a:off x="4211638" y="3573463"/>
            <a:ext cx="0" cy="1223962"/>
          </a:xfrm>
          <a:prstGeom prst="line">
            <a:avLst/>
          </a:prstGeom>
          <a:noFill/>
          <a:ln w="254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 name="TextovéPole 1"/>
          <p:cNvSpPr txBox="1"/>
          <p:nvPr/>
        </p:nvSpPr>
        <p:spPr>
          <a:xfrm>
            <a:off x="1799707" y="5410548"/>
            <a:ext cx="1223412" cy="369332"/>
          </a:xfrm>
          <a:prstGeom prst="rect">
            <a:avLst/>
          </a:prstGeom>
          <a:noFill/>
        </p:spPr>
        <p:txBody>
          <a:bodyPr wrap="none" rtlCol="0">
            <a:spAutoFit/>
          </a:bodyPr>
          <a:lstStyle/>
          <a:p>
            <a:r>
              <a:rPr lang="cs-CZ" dirty="0" err="1"/>
              <a:t>room</a:t>
            </a:r>
            <a:r>
              <a:rPr lang="cs-CZ" dirty="0"/>
              <a:t>[0][0]</a:t>
            </a:r>
          </a:p>
        </p:txBody>
      </p:sp>
      <p:sp>
        <p:nvSpPr>
          <p:cNvPr id="16" name="TextovéPole 15"/>
          <p:cNvSpPr txBox="1"/>
          <p:nvPr/>
        </p:nvSpPr>
        <p:spPr>
          <a:xfrm>
            <a:off x="3275806" y="5433845"/>
            <a:ext cx="1223412" cy="369332"/>
          </a:xfrm>
          <a:prstGeom prst="rect">
            <a:avLst/>
          </a:prstGeom>
          <a:noFill/>
        </p:spPr>
        <p:txBody>
          <a:bodyPr wrap="none" rtlCol="0">
            <a:spAutoFit/>
          </a:bodyPr>
          <a:lstStyle/>
          <a:p>
            <a:r>
              <a:rPr lang="cs-CZ" dirty="0"/>
              <a:t>room[1]</a:t>
            </a:r>
            <a:r>
              <a:rPr lang="en-US"/>
              <a:t>[</a:t>
            </a:r>
            <a:r>
              <a:rPr lang="cs-CZ"/>
              <a:t>0]</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457200" y="549275"/>
            <a:ext cx="8229600" cy="3600450"/>
          </a:xfrm>
        </p:spPr>
        <p:txBody>
          <a:bodyPr/>
          <a:lstStyle/>
          <a:p>
            <a:pPr eaLnBrk="1" hangingPunct="1"/>
            <a:r>
              <a:rPr lang="en-US" altLang="cs-CZ"/>
              <a:t>recursive backtracking algorithm</a:t>
            </a:r>
            <a:endParaRPr lang="cs-CZ" altLang="cs-CZ"/>
          </a:p>
          <a:p>
            <a:pPr lvl="1" eaLnBrk="1" hangingPunct="1"/>
            <a:r>
              <a:rPr lang="en-US" altLang="cs-CZ"/>
              <a:t>if it is possible</a:t>
            </a:r>
            <a:r>
              <a:rPr lang="cs-CZ" altLang="cs-CZ"/>
              <a:t>, </a:t>
            </a:r>
            <a:r>
              <a:rPr lang="en-US" altLang="cs-CZ"/>
              <a:t>try to go to each “world side” in each room</a:t>
            </a:r>
            <a:endParaRPr lang="cs-CZ" altLang="cs-CZ"/>
          </a:p>
          <a:p>
            <a:pPr lvl="1" eaLnBrk="1" hangingPunct="1"/>
            <a:r>
              <a:rPr lang="en-US" altLang="cs-CZ"/>
              <a:t>if I found exit, print path and do step back</a:t>
            </a:r>
            <a:endParaRPr lang="cs-CZ" altLang="cs-CZ"/>
          </a:p>
          <a:p>
            <a:pPr lvl="1" eaLnBrk="1" hangingPunct="1"/>
            <a:r>
              <a:rPr lang="en-US" altLang="cs-CZ"/>
              <a:t>do step back, if it is not possible to go to some world side or you returned from all neighbouring rooms </a:t>
            </a:r>
            <a:endParaRPr lang="cs-CZ" alt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33375"/>
            <a:ext cx="8229600" cy="935038"/>
          </a:xfrm>
        </p:spPr>
        <p:txBody>
          <a:bodyPr/>
          <a:lstStyle/>
          <a:p>
            <a:pPr eaLnBrk="1" hangingPunct="1"/>
            <a:r>
              <a:rPr lang="en-US" altLang="cs-CZ" sz="4000"/>
              <a:t>Recursion - application</a:t>
            </a:r>
          </a:p>
        </p:txBody>
      </p:sp>
      <p:sp>
        <p:nvSpPr>
          <p:cNvPr id="3075" name="Rectangle 3"/>
          <p:cNvSpPr>
            <a:spLocks noGrp="1" noChangeArrowheads="1"/>
          </p:cNvSpPr>
          <p:nvPr>
            <p:ph type="body" idx="1"/>
          </p:nvPr>
        </p:nvSpPr>
        <p:spPr>
          <a:xfrm>
            <a:off x="457200" y="1341438"/>
            <a:ext cx="8229600" cy="5256212"/>
          </a:xfrm>
        </p:spPr>
        <p:txBody>
          <a:bodyPr/>
          <a:lstStyle/>
          <a:p>
            <a:pPr eaLnBrk="1" hangingPunct="1">
              <a:lnSpc>
                <a:spcPct val="90000"/>
              </a:lnSpc>
              <a:buFontTx/>
              <a:buNone/>
            </a:pPr>
            <a:r>
              <a:rPr lang="en-US" altLang="cs-CZ">
                <a:solidFill>
                  <a:srgbClr val="FF0000"/>
                </a:solidFill>
              </a:rPr>
              <a:t>Backtracking</a:t>
            </a:r>
          </a:p>
          <a:p>
            <a:pPr eaLnBrk="1" hangingPunct="1">
              <a:lnSpc>
                <a:spcPct val="90000"/>
              </a:lnSpc>
            </a:pPr>
            <a:r>
              <a:rPr lang="en-US" altLang="cs-CZ"/>
              <a:t>it is used to search all possible solution of the problem</a:t>
            </a:r>
          </a:p>
          <a:p>
            <a:pPr eaLnBrk="1" hangingPunct="1">
              <a:lnSpc>
                <a:spcPct val="90000"/>
              </a:lnSpc>
            </a:pPr>
            <a:r>
              <a:rPr lang="en-US" altLang="cs-CZ"/>
              <a:t>principle:</a:t>
            </a:r>
          </a:p>
          <a:p>
            <a:pPr lvl="1" eaLnBrk="1" hangingPunct="1">
              <a:lnSpc>
                <a:spcPct val="90000"/>
              </a:lnSpc>
            </a:pPr>
            <a:r>
              <a:rPr lang="en-US" altLang="cs-CZ"/>
              <a:t>the solution is searched step by step; if the solution is found or the next step is not possible, the step back is done</a:t>
            </a:r>
          </a:p>
          <a:p>
            <a:pPr lvl="1" eaLnBrk="1" hangingPunct="1">
              <a:lnSpc>
                <a:spcPct val="90000"/>
              </a:lnSpc>
            </a:pPr>
            <a:r>
              <a:rPr lang="en-US" altLang="cs-CZ"/>
              <a:t>it is more effective than brute force technique</a:t>
            </a:r>
          </a:p>
          <a:p>
            <a:pPr eaLnBrk="1" hangingPunct="1">
              <a:lnSpc>
                <a:spcPct val="90000"/>
              </a:lnSpc>
            </a:pPr>
            <a:r>
              <a:rPr lang="en-US" altLang="cs-CZ"/>
              <a:t>typical task: </a:t>
            </a:r>
          </a:p>
          <a:p>
            <a:pPr lvl="1" eaLnBrk="1" hangingPunct="1">
              <a:lnSpc>
                <a:spcPct val="90000"/>
              </a:lnSpc>
            </a:pPr>
            <a:r>
              <a:rPr lang="en-US" altLang="cs-CZ"/>
              <a:t>path searching in the labyrinth</a:t>
            </a:r>
          </a:p>
          <a:p>
            <a:pPr lvl="1" eaLnBrk="1" hangingPunct="1">
              <a:lnSpc>
                <a:spcPct val="90000"/>
              </a:lnSpc>
            </a:pPr>
            <a:r>
              <a:rPr lang="en-US" altLang="cs-CZ"/>
              <a:t>8 Queens problem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549275"/>
            <a:ext cx="8229600" cy="1223963"/>
          </a:xfrm>
        </p:spPr>
        <p:txBody>
          <a:bodyPr/>
          <a:lstStyle/>
          <a:p>
            <a:pPr eaLnBrk="1" hangingPunct="1">
              <a:buFontTx/>
              <a:buNone/>
            </a:pPr>
            <a:r>
              <a:rPr lang="en-US" altLang="cs-CZ">
                <a:solidFill>
                  <a:schemeClr val="accent2"/>
                </a:solidFill>
              </a:rPr>
              <a:t>How to create algorithm</a:t>
            </a:r>
            <a:r>
              <a:rPr lang="cs-CZ" altLang="cs-CZ">
                <a:solidFill>
                  <a:schemeClr val="accent2"/>
                </a:solidFill>
              </a:rPr>
              <a:t>?</a:t>
            </a:r>
          </a:p>
          <a:p>
            <a:pPr eaLnBrk="1" hangingPunct="1">
              <a:buFontTx/>
              <a:buNone/>
            </a:pPr>
            <a:r>
              <a:rPr lang="en-US" altLang="cs-CZ"/>
              <a:t>We create it in pseudocode</a:t>
            </a:r>
            <a:r>
              <a:rPr lang="cs-CZ" altLang="cs-CZ"/>
              <a:t>.</a:t>
            </a:r>
          </a:p>
        </p:txBody>
      </p:sp>
      <p:sp>
        <p:nvSpPr>
          <p:cNvPr id="22532" name="Text Box 4"/>
          <p:cNvSpPr txBox="1">
            <a:spLocks noChangeArrowheads="1"/>
          </p:cNvSpPr>
          <p:nvPr/>
        </p:nvSpPr>
        <p:spPr bwMode="auto">
          <a:xfrm>
            <a:off x="468313" y="2133600"/>
            <a:ext cx="8207375" cy="310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cs-CZ" sz="2800"/>
              <a:t>Rules how to create recursive function</a:t>
            </a:r>
            <a:r>
              <a:rPr lang="cs-CZ" altLang="cs-CZ" sz="2800"/>
              <a:t>:</a:t>
            </a:r>
          </a:p>
          <a:p>
            <a:pPr eaLnBrk="1" hangingPunct="1">
              <a:spcBef>
                <a:spcPct val="50000"/>
              </a:spcBef>
              <a:buFontTx/>
              <a:buAutoNum type="alphaLcParenR"/>
            </a:pPr>
            <a:r>
              <a:rPr lang="en-US" altLang="cs-CZ" sz="2800"/>
              <a:t>stop condition</a:t>
            </a:r>
            <a:endParaRPr lang="cs-CZ" altLang="cs-CZ" sz="2800"/>
          </a:p>
          <a:p>
            <a:pPr lvl="1" eaLnBrk="1" hangingPunct="1">
              <a:spcBef>
                <a:spcPct val="50000"/>
              </a:spcBef>
              <a:buFontTx/>
              <a:buChar char="•"/>
            </a:pPr>
            <a:r>
              <a:rPr lang="en-US" altLang="cs-CZ" sz="2800" i="1"/>
              <a:t>exit found or I can’t go to next room </a:t>
            </a:r>
            <a:endParaRPr lang="cs-CZ" altLang="cs-CZ" sz="2800" i="1"/>
          </a:p>
          <a:p>
            <a:pPr eaLnBrk="1" hangingPunct="1">
              <a:spcBef>
                <a:spcPct val="50000"/>
              </a:spcBef>
              <a:buFontTx/>
              <a:buAutoNum type="alphaLcParenR"/>
            </a:pPr>
            <a:r>
              <a:rPr lang="en-US" altLang="cs-CZ" sz="2800"/>
              <a:t>simpler problem in recursive call </a:t>
            </a:r>
            <a:endParaRPr lang="cs-CZ" altLang="cs-CZ" sz="2800"/>
          </a:p>
          <a:p>
            <a:pPr lvl="1" eaLnBrk="1" hangingPunct="1">
              <a:spcBef>
                <a:spcPct val="50000"/>
              </a:spcBef>
              <a:buFontTx/>
              <a:buChar char="•"/>
            </a:pPr>
            <a:r>
              <a:rPr lang="en-US" altLang="cs-CZ" sz="2800" i="1"/>
              <a:t>I go to next room </a:t>
            </a:r>
            <a:r>
              <a:rPr lang="cs-CZ" altLang="cs-CZ" sz="2800" i="1"/>
              <a:t>(</a:t>
            </a:r>
            <a:r>
              <a:rPr lang="en-US" altLang="cs-CZ" sz="2800" i="1"/>
              <a:t>found path is longer</a:t>
            </a:r>
            <a:r>
              <a:rPr lang="cs-CZ" altLang="cs-CZ" sz="2800" i="1"/>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2">
                                            <p:txEl>
                                              <p:pRg st="0" end="0"/>
                                            </p:txEl>
                                          </p:spTgt>
                                        </p:tgtEl>
                                        <p:attrNameLst>
                                          <p:attrName>style.visibility</p:attrName>
                                        </p:attrNameLst>
                                      </p:cBhvr>
                                      <p:to>
                                        <p:strVal val="visible"/>
                                      </p:to>
                                    </p:set>
                                    <p:anim calcmode="lin" valueType="num">
                                      <p:cBhvr additive="base">
                                        <p:cTn id="19" dur="500" fill="hold"/>
                                        <p:tgtEl>
                                          <p:spTgt spid="22532">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532">
                                            <p:txEl>
                                              <p:pRg st="1" end="1"/>
                                            </p:txEl>
                                          </p:spTgt>
                                        </p:tgtEl>
                                        <p:attrNameLst>
                                          <p:attrName>style.visibility</p:attrName>
                                        </p:attrNameLst>
                                      </p:cBhvr>
                                      <p:to>
                                        <p:strVal val="visible"/>
                                      </p:to>
                                    </p:set>
                                    <p:anim calcmode="lin" valueType="num">
                                      <p:cBhvr additive="base">
                                        <p:cTn id="25" dur="500" fill="hold"/>
                                        <p:tgtEl>
                                          <p:spTgt spid="22532">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253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2532">
                                            <p:txEl>
                                              <p:pRg st="2" end="2"/>
                                            </p:txEl>
                                          </p:spTgt>
                                        </p:tgtEl>
                                        <p:attrNameLst>
                                          <p:attrName>style.visibility</p:attrName>
                                        </p:attrNameLst>
                                      </p:cBhvr>
                                      <p:to>
                                        <p:strVal val="visible"/>
                                      </p:to>
                                    </p:set>
                                    <p:anim calcmode="lin" valueType="num">
                                      <p:cBhvr additive="base">
                                        <p:cTn id="31" dur="500" fill="hold"/>
                                        <p:tgtEl>
                                          <p:spTgt spid="22532">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253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532">
                                            <p:txEl>
                                              <p:pRg st="3" end="3"/>
                                            </p:txEl>
                                          </p:spTgt>
                                        </p:tgtEl>
                                        <p:attrNameLst>
                                          <p:attrName>style.visibility</p:attrName>
                                        </p:attrNameLst>
                                      </p:cBhvr>
                                      <p:to>
                                        <p:strVal val="visible"/>
                                      </p:to>
                                    </p:set>
                                    <p:anim calcmode="lin" valueType="num">
                                      <p:cBhvr additive="base">
                                        <p:cTn id="37" dur="500" fill="hold"/>
                                        <p:tgtEl>
                                          <p:spTgt spid="22532">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253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2532">
                                            <p:txEl>
                                              <p:pRg st="4" end="4"/>
                                            </p:txEl>
                                          </p:spTgt>
                                        </p:tgtEl>
                                        <p:attrNameLst>
                                          <p:attrName>style.visibility</p:attrName>
                                        </p:attrNameLst>
                                      </p:cBhvr>
                                      <p:to>
                                        <p:strVal val="visible"/>
                                      </p:to>
                                    </p:set>
                                    <p:anim calcmode="lin" valueType="num">
                                      <p:cBhvr additive="base">
                                        <p:cTn id="43" dur="500" fill="hold"/>
                                        <p:tgtEl>
                                          <p:spTgt spid="22532">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253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P spid="22532"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549275"/>
            <a:ext cx="8229600" cy="5576888"/>
          </a:xfrm>
        </p:spPr>
        <p:txBody>
          <a:bodyPr/>
          <a:lstStyle/>
          <a:p>
            <a:pPr eaLnBrk="1" hangingPunct="1">
              <a:buFontTx/>
              <a:buNone/>
            </a:pPr>
            <a:r>
              <a:rPr lang="en-US" altLang="cs-CZ" sz="2000">
                <a:latin typeface="Courier New" panose="02070309020205020404" pitchFamily="49" charset="0"/>
                <a:cs typeface="Courier New" panose="02070309020205020404" pitchFamily="49" charset="0"/>
              </a:rPr>
              <a:t>go</a:t>
            </a:r>
            <a:r>
              <a:rPr lang="cs-CZ" altLang="cs-CZ" sz="2000">
                <a:latin typeface="Courier New" panose="02070309020205020404" pitchFamily="49" charset="0"/>
                <a:cs typeface="Courier New" panose="02070309020205020404" pitchFamily="49" charset="0"/>
              </a:rPr>
              <a:t>_</a:t>
            </a:r>
            <a:r>
              <a:rPr lang="en-US" altLang="cs-CZ" sz="2000">
                <a:latin typeface="Courier New" panose="02070309020205020404" pitchFamily="49" charset="0"/>
                <a:cs typeface="Courier New" panose="02070309020205020404" pitchFamily="49" charset="0"/>
              </a:rPr>
              <a:t>to</a:t>
            </a:r>
            <a:r>
              <a:rPr lang="cs-CZ" altLang="cs-CZ" sz="2000">
                <a:latin typeface="Courier New" panose="02070309020205020404" pitchFamily="49" charset="0"/>
                <a:cs typeface="Courier New" panose="02070309020205020404" pitchFamily="49" charset="0"/>
              </a:rPr>
              <a:t>_</a:t>
            </a:r>
            <a:r>
              <a:rPr lang="en-US" altLang="cs-CZ" sz="2000">
                <a:latin typeface="Courier New" panose="02070309020205020404" pitchFamily="49" charset="0"/>
                <a:cs typeface="Courier New" panose="02070309020205020404" pitchFamily="49" charset="0"/>
              </a:rPr>
              <a:t>room</a:t>
            </a:r>
            <a:r>
              <a:rPr lang="cs-CZ" altLang="cs-CZ" sz="2000">
                <a:latin typeface="Courier New" panose="02070309020205020404" pitchFamily="49" charset="0"/>
                <a:cs typeface="Courier New" panose="02070309020205020404" pitchFamily="49" charset="0"/>
              </a:rPr>
              <a:t>(</a:t>
            </a:r>
            <a:r>
              <a:rPr lang="en-US" altLang="cs-CZ" sz="2000">
                <a:latin typeface="Courier New" panose="02070309020205020404" pitchFamily="49" charset="0"/>
                <a:cs typeface="Courier New" panose="02070309020205020404" pitchFamily="49" charset="0"/>
              </a:rPr>
              <a:t>where</a:t>
            </a:r>
            <a:r>
              <a:rPr lang="cs-CZ" altLang="cs-CZ" sz="2000">
                <a:latin typeface="Courier New" panose="02070309020205020404" pitchFamily="49" charset="0"/>
                <a:cs typeface="Courier New" panose="02070309020205020404" pitchFamily="49" charset="0"/>
              </a:rPr>
              <a:t>)</a:t>
            </a:r>
          </a:p>
          <a:p>
            <a:pPr eaLnBrk="1" hangingPunct="1">
              <a:buFontTx/>
              <a:buNone/>
            </a:pPr>
            <a:r>
              <a:rPr lang="en-US" altLang="cs-CZ" sz="2000">
                <a:latin typeface="Courier New" panose="02070309020205020404" pitchFamily="49" charset="0"/>
                <a:cs typeface="Courier New" panose="02070309020205020404" pitchFamily="49" charset="0"/>
              </a:rPr>
              <a:t>{</a:t>
            </a:r>
          </a:p>
          <a:p>
            <a:pPr eaLnBrk="1" hangingPunct="1">
              <a:buFontTx/>
              <a:buNone/>
            </a:pPr>
            <a:r>
              <a:rPr lang="en-US" altLang="cs-CZ" sz="2000">
                <a:latin typeface="Courier New" panose="02070309020205020404" pitchFamily="49" charset="0"/>
                <a:cs typeface="Courier New" panose="02070309020205020404" pitchFamily="49" charset="0"/>
              </a:rPr>
              <a:t>   </a:t>
            </a:r>
            <a:r>
              <a:rPr lang="en-US" altLang="cs-CZ" sz="2000" b="1">
                <a:latin typeface="Courier New" panose="02070309020205020404" pitchFamily="49" charset="0"/>
                <a:cs typeface="Courier New" panose="02070309020205020404" pitchFamily="49" charset="0"/>
              </a:rPr>
              <a:t>if</a:t>
            </a:r>
            <a:r>
              <a:rPr lang="en-US" altLang="cs-CZ" sz="2000">
                <a:latin typeface="Courier New" panose="02070309020205020404" pitchFamily="49" charset="0"/>
                <a:cs typeface="Courier New" panose="02070309020205020404" pitchFamily="49" charset="0"/>
              </a:rPr>
              <a:t> (out_of) { print_path(); return;</a:t>
            </a:r>
            <a:r>
              <a:rPr lang="cs-CZ" altLang="cs-CZ" sz="2000">
                <a:latin typeface="Courier New" panose="02070309020205020404" pitchFamily="49" charset="0"/>
                <a:cs typeface="Courier New" panose="02070309020205020404" pitchFamily="49" charset="0"/>
              </a:rPr>
              <a:t> </a:t>
            </a:r>
            <a:r>
              <a:rPr lang="en-US" altLang="cs-CZ" sz="2000">
                <a:latin typeface="Courier New" panose="02070309020205020404" pitchFamily="49" charset="0"/>
                <a:cs typeface="Courier New" panose="02070309020205020404" pitchFamily="49" charset="0"/>
              </a:rPr>
              <a:t>}</a:t>
            </a:r>
          </a:p>
          <a:p>
            <a:pPr eaLnBrk="1" hangingPunct="1">
              <a:buFontTx/>
              <a:buNone/>
            </a:pPr>
            <a:r>
              <a:rPr lang="en-US" altLang="cs-CZ" sz="2000">
                <a:latin typeface="Courier New" panose="02070309020205020404" pitchFamily="49" charset="0"/>
                <a:cs typeface="Courier New" panose="02070309020205020404" pitchFamily="49" charset="0"/>
              </a:rPr>
              <a:t>   </a:t>
            </a:r>
            <a:r>
              <a:rPr lang="en-US" altLang="cs-CZ" sz="2000" b="1">
                <a:latin typeface="Courier New" panose="02070309020205020404" pitchFamily="49" charset="0"/>
                <a:cs typeface="Courier New" panose="02070309020205020404" pitchFamily="49" charset="0"/>
              </a:rPr>
              <a:t>else</a:t>
            </a:r>
          </a:p>
          <a:p>
            <a:pPr eaLnBrk="1" hangingPunct="1">
              <a:buFontTx/>
              <a:buNone/>
            </a:pPr>
            <a:r>
              <a:rPr lang="en-US" altLang="cs-CZ" sz="2000" b="1">
                <a:latin typeface="Courier New" panose="02070309020205020404" pitchFamily="49" charset="0"/>
                <a:cs typeface="Courier New" panose="02070309020205020404" pitchFamily="49" charset="0"/>
              </a:rPr>
              <a:t>  </a:t>
            </a:r>
            <a:r>
              <a:rPr lang="en-US" altLang="cs-CZ" sz="2000">
                <a:latin typeface="Courier New" panose="02070309020205020404" pitchFamily="49" charset="0"/>
                <a:cs typeface="Courier New" panose="02070309020205020404" pitchFamily="49" charset="0"/>
              </a:rPr>
              <a:t>{</a:t>
            </a:r>
          </a:p>
          <a:p>
            <a:pPr eaLnBrk="1" hangingPunct="1">
              <a:buFontTx/>
              <a:buNone/>
            </a:pPr>
            <a:r>
              <a:rPr lang="en-US" altLang="cs-CZ" sz="2000" b="1">
                <a:latin typeface="Courier New" panose="02070309020205020404" pitchFamily="49" charset="0"/>
                <a:cs typeface="Courier New" panose="02070309020205020404" pitchFamily="49" charset="0"/>
              </a:rPr>
              <a:t>    if</a:t>
            </a:r>
            <a:r>
              <a:rPr lang="en-US" altLang="cs-CZ" sz="2000">
                <a:latin typeface="Courier New" panose="02070309020205020404" pitchFamily="49" charset="0"/>
                <a:cs typeface="Courier New" panose="02070309020205020404" pitchFamily="49" charset="0"/>
              </a:rPr>
              <a:t> (can_to_north) go</a:t>
            </a:r>
            <a:r>
              <a:rPr lang="cs-CZ" altLang="cs-CZ" sz="2000">
                <a:latin typeface="Courier New" panose="02070309020205020404" pitchFamily="49" charset="0"/>
                <a:cs typeface="Courier New" panose="02070309020205020404" pitchFamily="49" charset="0"/>
              </a:rPr>
              <a:t>_</a:t>
            </a:r>
            <a:r>
              <a:rPr lang="en-US" altLang="cs-CZ" sz="2000">
                <a:latin typeface="Courier New" panose="02070309020205020404" pitchFamily="49" charset="0"/>
                <a:cs typeface="Courier New" panose="02070309020205020404" pitchFamily="49" charset="0"/>
              </a:rPr>
              <a:t>to</a:t>
            </a:r>
            <a:r>
              <a:rPr lang="cs-CZ" altLang="cs-CZ" sz="2000">
                <a:latin typeface="Courier New" panose="02070309020205020404" pitchFamily="49" charset="0"/>
                <a:cs typeface="Courier New" panose="02070309020205020404" pitchFamily="49" charset="0"/>
              </a:rPr>
              <a:t>_</a:t>
            </a:r>
            <a:r>
              <a:rPr lang="en-US" altLang="cs-CZ" sz="2000">
                <a:latin typeface="Courier New" panose="02070309020205020404" pitchFamily="49" charset="0"/>
                <a:cs typeface="Courier New" panose="02070309020205020404" pitchFamily="49" charset="0"/>
              </a:rPr>
              <a:t>room</a:t>
            </a:r>
            <a:r>
              <a:rPr lang="cs-CZ" altLang="cs-CZ" sz="2000">
                <a:latin typeface="Courier New" panose="02070309020205020404" pitchFamily="49" charset="0"/>
                <a:cs typeface="Courier New" panose="02070309020205020404" pitchFamily="49" charset="0"/>
              </a:rPr>
              <a:t>(</a:t>
            </a:r>
            <a:r>
              <a:rPr lang="en-US" altLang="cs-CZ" sz="2000">
                <a:latin typeface="Courier New" panose="02070309020205020404" pitchFamily="49" charset="0"/>
                <a:cs typeface="Courier New" panose="02070309020205020404" pitchFamily="49" charset="0"/>
              </a:rPr>
              <a:t>north</a:t>
            </a:r>
            <a:r>
              <a:rPr lang="cs-CZ" altLang="cs-CZ" sz="2000">
                <a:latin typeface="Courier New" panose="02070309020205020404" pitchFamily="49" charset="0"/>
                <a:cs typeface="Courier New" panose="02070309020205020404" pitchFamily="49" charset="0"/>
              </a:rPr>
              <a:t>)</a:t>
            </a:r>
            <a:r>
              <a:rPr lang="en-US" altLang="cs-CZ" sz="2000">
                <a:latin typeface="Courier New" panose="02070309020205020404" pitchFamily="49" charset="0"/>
                <a:cs typeface="Courier New" panose="02070309020205020404" pitchFamily="49" charset="0"/>
              </a:rPr>
              <a:t>;</a:t>
            </a:r>
          </a:p>
          <a:p>
            <a:pPr eaLnBrk="1" hangingPunct="1">
              <a:buFontTx/>
              <a:buNone/>
            </a:pPr>
            <a:r>
              <a:rPr lang="en-US" altLang="cs-CZ" sz="2000" b="1">
                <a:latin typeface="Courier New" panose="02070309020205020404" pitchFamily="49" charset="0"/>
                <a:cs typeface="Courier New" panose="02070309020205020404" pitchFamily="49" charset="0"/>
              </a:rPr>
              <a:t>    if</a:t>
            </a:r>
            <a:r>
              <a:rPr lang="en-US" altLang="cs-CZ" sz="2000">
                <a:latin typeface="Courier New" panose="02070309020205020404" pitchFamily="49" charset="0"/>
                <a:cs typeface="Courier New" panose="02070309020205020404" pitchFamily="49" charset="0"/>
              </a:rPr>
              <a:t> (can_to_south) go</a:t>
            </a:r>
            <a:r>
              <a:rPr lang="cs-CZ" altLang="cs-CZ" sz="2000">
                <a:latin typeface="Courier New" panose="02070309020205020404" pitchFamily="49" charset="0"/>
                <a:cs typeface="Courier New" panose="02070309020205020404" pitchFamily="49" charset="0"/>
              </a:rPr>
              <a:t>_</a:t>
            </a:r>
            <a:r>
              <a:rPr lang="en-US" altLang="cs-CZ" sz="2000">
                <a:latin typeface="Courier New" panose="02070309020205020404" pitchFamily="49" charset="0"/>
                <a:cs typeface="Courier New" panose="02070309020205020404" pitchFamily="49" charset="0"/>
              </a:rPr>
              <a:t>to</a:t>
            </a:r>
            <a:r>
              <a:rPr lang="cs-CZ" altLang="cs-CZ" sz="2000">
                <a:latin typeface="Courier New" panose="02070309020205020404" pitchFamily="49" charset="0"/>
                <a:cs typeface="Courier New" panose="02070309020205020404" pitchFamily="49" charset="0"/>
              </a:rPr>
              <a:t>_</a:t>
            </a:r>
            <a:r>
              <a:rPr lang="en-US" altLang="cs-CZ" sz="2000">
                <a:latin typeface="Courier New" panose="02070309020205020404" pitchFamily="49" charset="0"/>
                <a:cs typeface="Courier New" panose="02070309020205020404" pitchFamily="49" charset="0"/>
              </a:rPr>
              <a:t>room</a:t>
            </a:r>
            <a:r>
              <a:rPr lang="cs-CZ" altLang="cs-CZ" sz="2000">
                <a:latin typeface="Courier New" panose="02070309020205020404" pitchFamily="49" charset="0"/>
                <a:cs typeface="Courier New" panose="02070309020205020404" pitchFamily="49" charset="0"/>
              </a:rPr>
              <a:t>(</a:t>
            </a:r>
            <a:r>
              <a:rPr lang="en-US" altLang="cs-CZ" sz="2000">
                <a:latin typeface="Courier New" panose="02070309020205020404" pitchFamily="49" charset="0"/>
                <a:cs typeface="Courier New" panose="02070309020205020404" pitchFamily="49" charset="0"/>
              </a:rPr>
              <a:t>south</a:t>
            </a:r>
            <a:r>
              <a:rPr lang="cs-CZ" altLang="cs-CZ" sz="2000">
                <a:latin typeface="Courier New" panose="02070309020205020404" pitchFamily="49" charset="0"/>
                <a:cs typeface="Courier New" panose="02070309020205020404" pitchFamily="49" charset="0"/>
              </a:rPr>
              <a:t>)</a:t>
            </a:r>
            <a:r>
              <a:rPr lang="en-US" altLang="cs-CZ" sz="2000">
                <a:latin typeface="Courier New" panose="02070309020205020404" pitchFamily="49" charset="0"/>
                <a:cs typeface="Courier New" panose="02070309020205020404" pitchFamily="49" charset="0"/>
              </a:rPr>
              <a:t>;</a:t>
            </a:r>
          </a:p>
          <a:p>
            <a:pPr eaLnBrk="1" hangingPunct="1">
              <a:buFontTx/>
              <a:buNone/>
            </a:pPr>
            <a:r>
              <a:rPr lang="en-US" altLang="cs-CZ" sz="2000" b="1">
                <a:latin typeface="Courier New" panose="02070309020205020404" pitchFamily="49" charset="0"/>
                <a:cs typeface="Courier New" panose="02070309020205020404" pitchFamily="49" charset="0"/>
              </a:rPr>
              <a:t>    if</a:t>
            </a:r>
            <a:r>
              <a:rPr lang="en-US" altLang="cs-CZ" sz="2000">
                <a:latin typeface="Courier New" panose="02070309020205020404" pitchFamily="49" charset="0"/>
                <a:cs typeface="Courier New" panose="02070309020205020404" pitchFamily="49" charset="0"/>
              </a:rPr>
              <a:t> (can_to_east) go</a:t>
            </a:r>
            <a:r>
              <a:rPr lang="cs-CZ" altLang="cs-CZ" sz="2000">
                <a:latin typeface="Courier New" panose="02070309020205020404" pitchFamily="49" charset="0"/>
                <a:cs typeface="Courier New" panose="02070309020205020404" pitchFamily="49" charset="0"/>
              </a:rPr>
              <a:t>_</a:t>
            </a:r>
            <a:r>
              <a:rPr lang="en-US" altLang="cs-CZ" sz="2000">
                <a:latin typeface="Courier New" panose="02070309020205020404" pitchFamily="49" charset="0"/>
                <a:cs typeface="Courier New" panose="02070309020205020404" pitchFamily="49" charset="0"/>
              </a:rPr>
              <a:t>to</a:t>
            </a:r>
            <a:r>
              <a:rPr lang="cs-CZ" altLang="cs-CZ" sz="2000">
                <a:latin typeface="Courier New" panose="02070309020205020404" pitchFamily="49" charset="0"/>
                <a:cs typeface="Courier New" panose="02070309020205020404" pitchFamily="49" charset="0"/>
              </a:rPr>
              <a:t>_</a:t>
            </a:r>
            <a:r>
              <a:rPr lang="en-US" altLang="cs-CZ" sz="2000">
                <a:latin typeface="Courier New" panose="02070309020205020404" pitchFamily="49" charset="0"/>
                <a:cs typeface="Courier New" panose="02070309020205020404" pitchFamily="49" charset="0"/>
              </a:rPr>
              <a:t>room</a:t>
            </a:r>
            <a:r>
              <a:rPr lang="cs-CZ" altLang="cs-CZ" sz="2000">
                <a:latin typeface="Courier New" panose="02070309020205020404" pitchFamily="49" charset="0"/>
                <a:cs typeface="Courier New" panose="02070309020205020404" pitchFamily="49" charset="0"/>
              </a:rPr>
              <a:t>(</a:t>
            </a:r>
            <a:r>
              <a:rPr lang="en-US" altLang="cs-CZ" sz="2000">
                <a:latin typeface="Courier New" panose="02070309020205020404" pitchFamily="49" charset="0"/>
                <a:cs typeface="Courier New" panose="02070309020205020404" pitchFamily="49" charset="0"/>
              </a:rPr>
              <a:t>easth</a:t>
            </a:r>
            <a:r>
              <a:rPr lang="cs-CZ" altLang="cs-CZ" sz="2000">
                <a:latin typeface="Courier New" panose="02070309020205020404" pitchFamily="49" charset="0"/>
                <a:cs typeface="Courier New" panose="02070309020205020404" pitchFamily="49" charset="0"/>
              </a:rPr>
              <a:t>)</a:t>
            </a:r>
            <a:r>
              <a:rPr lang="en-US" altLang="cs-CZ" sz="2000">
                <a:latin typeface="Courier New" panose="02070309020205020404" pitchFamily="49" charset="0"/>
                <a:cs typeface="Courier New" panose="02070309020205020404" pitchFamily="49" charset="0"/>
              </a:rPr>
              <a:t>;</a:t>
            </a:r>
          </a:p>
          <a:p>
            <a:pPr eaLnBrk="1" hangingPunct="1">
              <a:buFontTx/>
              <a:buNone/>
            </a:pPr>
            <a:r>
              <a:rPr lang="en-US" altLang="cs-CZ" sz="2000" b="1">
                <a:latin typeface="Courier New" panose="02070309020205020404" pitchFamily="49" charset="0"/>
                <a:cs typeface="Courier New" panose="02070309020205020404" pitchFamily="49" charset="0"/>
              </a:rPr>
              <a:t>    if</a:t>
            </a:r>
            <a:r>
              <a:rPr lang="en-US" altLang="cs-CZ" sz="2000">
                <a:latin typeface="Courier New" panose="02070309020205020404" pitchFamily="49" charset="0"/>
                <a:cs typeface="Courier New" panose="02070309020205020404" pitchFamily="49" charset="0"/>
              </a:rPr>
              <a:t> (can_to_west) go</a:t>
            </a:r>
            <a:r>
              <a:rPr lang="cs-CZ" altLang="cs-CZ" sz="2000">
                <a:latin typeface="Courier New" panose="02070309020205020404" pitchFamily="49" charset="0"/>
                <a:cs typeface="Courier New" panose="02070309020205020404" pitchFamily="49" charset="0"/>
              </a:rPr>
              <a:t>_</a:t>
            </a:r>
            <a:r>
              <a:rPr lang="en-US" altLang="cs-CZ" sz="2000">
                <a:latin typeface="Courier New" panose="02070309020205020404" pitchFamily="49" charset="0"/>
                <a:cs typeface="Courier New" panose="02070309020205020404" pitchFamily="49" charset="0"/>
              </a:rPr>
              <a:t>to</a:t>
            </a:r>
            <a:r>
              <a:rPr lang="cs-CZ" altLang="cs-CZ" sz="2000">
                <a:latin typeface="Courier New" panose="02070309020205020404" pitchFamily="49" charset="0"/>
                <a:cs typeface="Courier New" panose="02070309020205020404" pitchFamily="49" charset="0"/>
              </a:rPr>
              <a:t>_</a:t>
            </a:r>
            <a:r>
              <a:rPr lang="en-US" altLang="cs-CZ" sz="2000">
                <a:latin typeface="Courier New" panose="02070309020205020404" pitchFamily="49" charset="0"/>
                <a:cs typeface="Courier New" panose="02070309020205020404" pitchFamily="49" charset="0"/>
              </a:rPr>
              <a:t>room</a:t>
            </a:r>
            <a:r>
              <a:rPr lang="cs-CZ" altLang="cs-CZ" sz="2000">
                <a:latin typeface="Courier New" panose="02070309020205020404" pitchFamily="49" charset="0"/>
                <a:cs typeface="Courier New" panose="02070309020205020404" pitchFamily="49" charset="0"/>
              </a:rPr>
              <a:t>(</a:t>
            </a:r>
            <a:r>
              <a:rPr lang="en-US" altLang="cs-CZ" sz="2000">
                <a:latin typeface="Courier New" panose="02070309020205020404" pitchFamily="49" charset="0"/>
                <a:cs typeface="Courier New" panose="02070309020205020404" pitchFamily="49" charset="0"/>
              </a:rPr>
              <a:t>west</a:t>
            </a:r>
            <a:r>
              <a:rPr lang="cs-CZ" altLang="cs-CZ" sz="2000">
                <a:latin typeface="Courier New" panose="02070309020205020404" pitchFamily="49" charset="0"/>
                <a:cs typeface="Courier New" panose="02070309020205020404" pitchFamily="49" charset="0"/>
              </a:rPr>
              <a:t>)</a:t>
            </a:r>
            <a:r>
              <a:rPr lang="en-US" altLang="cs-CZ" sz="2000">
                <a:latin typeface="Courier New" panose="02070309020205020404" pitchFamily="49" charset="0"/>
                <a:cs typeface="Courier New" panose="02070309020205020404" pitchFamily="49" charset="0"/>
              </a:rPr>
              <a:t>;</a:t>
            </a:r>
            <a:r>
              <a:rPr lang="en-US" altLang="cs-CZ" sz="2000" b="1">
                <a:latin typeface="Courier New" panose="02070309020205020404" pitchFamily="49" charset="0"/>
                <a:cs typeface="Courier New" panose="02070309020205020404" pitchFamily="49" charset="0"/>
              </a:rPr>
              <a:t> </a:t>
            </a:r>
          </a:p>
          <a:p>
            <a:pPr eaLnBrk="1" hangingPunct="1">
              <a:buFontTx/>
              <a:buNone/>
            </a:pPr>
            <a:r>
              <a:rPr lang="en-US" altLang="cs-CZ" sz="2000" b="1">
                <a:latin typeface="Courier New" panose="02070309020205020404" pitchFamily="49" charset="0"/>
                <a:cs typeface="Courier New" panose="02070309020205020404" pitchFamily="49" charset="0"/>
              </a:rPr>
              <a:t>  </a:t>
            </a:r>
            <a:r>
              <a:rPr lang="en-US" altLang="cs-CZ" sz="2000">
                <a:latin typeface="Courier New" panose="02070309020205020404" pitchFamily="49" charset="0"/>
                <a:cs typeface="Courier New" panose="02070309020205020404" pitchFamily="49" charset="0"/>
              </a:rPr>
              <a:t>}</a:t>
            </a:r>
            <a:endParaRPr lang="cs-CZ" altLang="cs-CZ" sz="2000">
              <a:latin typeface="Courier New" panose="02070309020205020404" pitchFamily="49" charset="0"/>
              <a:cs typeface="Courier New" panose="02070309020205020404" pitchFamily="49" charset="0"/>
            </a:endParaRPr>
          </a:p>
          <a:p>
            <a:pPr eaLnBrk="1" hangingPunct="1">
              <a:buFontTx/>
              <a:buNone/>
            </a:pPr>
            <a:r>
              <a:rPr lang="en-US" altLang="cs-CZ" sz="2000">
                <a:latin typeface="Courier New" panose="02070309020205020404" pitchFamily="49" charset="0"/>
                <a:cs typeface="Courier New" panose="02070309020205020404" pitchFamily="49" charset="0"/>
              </a:rPr>
              <a:t>}</a:t>
            </a:r>
            <a:endParaRPr lang="cs-CZ" altLang="cs-CZ" sz="200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10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10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10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10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1000" fill="hold"/>
                                        <p:tgtEl>
                                          <p:spTgt spid="23555">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235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3555">
                                            <p:txEl>
                                              <p:pRg st="5" end="5"/>
                                            </p:txEl>
                                          </p:spTgt>
                                        </p:tgtEl>
                                        <p:attrNameLst>
                                          <p:attrName>style.visibility</p:attrName>
                                        </p:attrNameLst>
                                      </p:cBhvr>
                                      <p:to>
                                        <p:strVal val="visible"/>
                                      </p:to>
                                    </p:set>
                                    <p:anim calcmode="lin" valueType="num">
                                      <p:cBhvr additive="base">
                                        <p:cTn id="37" dur="1000" fill="hold"/>
                                        <p:tgtEl>
                                          <p:spTgt spid="23555">
                                            <p:txEl>
                                              <p:pRg st="5" end="5"/>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235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3555">
                                            <p:txEl>
                                              <p:pRg st="6" end="6"/>
                                            </p:txEl>
                                          </p:spTgt>
                                        </p:tgtEl>
                                        <p:attrNameLst>
                                          <p:attrName>style.visibility</p:attrName>
                                        </p:attrNameLst>
                                      </p:cBhvr>
                                      <p:to>
                                        <p:strVal val="visible"/>
                                      </p:to>
                                    </p:set>
                                    <p:anim calcmode="lin" valueType="num">
                                      <p:cBhvr additive="base">
                                        <p:cTn id="43" dur="1000" fill="hold"/>
                                        <p:tgtEl>
                                          <p:spTgt spid="23555">
                                            <p:txEl>
                                              <p:pRg st="6" end="6"/>
                                            </p:txEl>
                                          </p:spTgt>
                                        </p:tgtEl>
                                        <p:attrNameLst>
                                          <p:attrName>ppt_x</p:attrName>
                                        </p:attrNameLst>
                                      </p:cBhvr>
                                      <p:tavLst>
                                        <p:tav tm="0">
                                          <p:val>
                                            <p:strVal val="0-#ppt_w/2"/>
                                          </p:val>
                                        </p:tav>
                                        <p:tav tm="100000">
                                          <p:val>
                                            <p:strVal val="#ppt_x"/>
                                          </p:val>
                                        </p:tav>
                                      </p:tavLst>
                                    </p:anim>
                                    <p:anim calcmode="lin" valueType="num">
                                      <p:cBhvr additive="base">
                                        <p:cTn id="44" dur="1000" fill="hold"/>
                                        <p:tgtEl>
                                          <p:spTgt spid="2355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3555">
                                            <p:txEl>
                                              <p:pRg st="7" end="7"/>
                                            </p:txEl>
                                          </p:spTgt>
                                        </p:tgtEl>
                                        <p:attrNameLst>
                                          <p:attrName>style.visibility</p:attrName>
                                        </p:attrNameLst>
                                      </p:cBhvr>
                                      <p:to>
                                        <p:strVal val="visible"/>
                                      </p:to>
                                    </p:set>
                                    <p:anim calcmode="lin" valueType="num">
                                      <p:cBhvr additive="base">
                                        <p:cTn id="49" dur="1000" fill="hold"/>
                                        <p:tgtEl>
                                          <p:spTgt spid="23555">
                                            <p:txEl>
                                              <p:pRg st="7" end="7"/>
                                            </p:txEl>
                                          </p:spTgt>
                                        </p:tgtEl>
                                        <p:attrNameLst>
                                          <p:attrName>ppt_x</p:attrName>
                                        </p:attrNameLst>
                                      </p:cBhvr>
                                      <p:tavLst>
                                        <p:tav tm="0">
                                          <p:val>
                                            <p:strVal val="0-#ppt_w/2"/>
                                          </p:val>
                                        </p:tav>
                                        <p:tav tm="100000">
                                          <p:val>
                                            <p:strVal val="#ppt_x"/>
                                          </p:val>
                                        </p:tav>
                                      </p:tavLst>
                                    </p:anim>
                                    <p:anim calcmode="lin" valueType="num">
                                      <p:cBhvr additive="base">
                                        <p:cTn id="50" dur="1000" fill="hold"/>
                                        <p:tgtEl>
                                          <p:spTgt spid="2355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3555">
                                            <p:txEl>
                                              <p:pRg st="8" end="8"/>
                                            </p:txEl>
                                          </p:spTgt>
                                        </p:tgtEl>
                                        <p:attrNameLst>
                                          <p:attrName>style.visibility</p:attrName>
                                        </p:attrNameLst>
                                      </p:cBhvr>
                                      <p:to>
                                        <p:strVal val="visible"/>
                                      </p:to>
                                    </p:set>
                                    <p:anim calcmode="lin" valueType="num">
                                      <p:cBhvr additive="base">
                                        <p:cTn id="55" dur="1000" fill="hold"/>
                                        <p:tgtEl>
                                          <p:spTgt spid="23555">
                                            <p:txEl>
                                              <p:pRg st="8" end="8"/>
                                            </p:txEl>
                                          </p:spTgt>
                                        </p:tgtEl>
                                        <p:attrNameLst>
                                          <p:attrName>ppt_x</p:attrName>
                                        </p:attrNameLst>
                                      </p:cBhvr>
                                      <p:tavLst>
                                        <p:tav tm="0">
                                          <p:val>
                                            <p:strVal val="0-#ppt_w/2"/>
                                          </p:val>
                                        </p:tav>
                                        <p:tav tm="100000">
                                          <p:val>
                                            <p:strVal val="#ppt_x"/>
                                          </p:val>
                                        </p:tav>
                                      </p:tavLst>
                                    </p:anim>
                                    <p:anim calcmode="lin" valueType="num">
                                      <p:cBhvr additive="base">
                                        <p:cTn id="56" dur="1000" fill="hold"/>
                                        <p:tgtEl>
                                          <p:spTgt spid="2355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3555">
                                            <p:txEl>
                                              <p:pRg st="9" end="9"/>
                                            </p:txEl>
                                          </p:spTgt>
                                        </p:tgtEl>
                                        <p:attrNameLst>
                                          <p:attrName>style.visibility</p:attrName>
                                        </p:attrNameLst>
                                      </p:cBhvr>
                                      <p:to>
                                        <p:strVal val="visible"/>
                                      </p:to>
                                    </p:set>
                                    <p:anim calcmode="lin" valueType="num">
                                      <p:cBhvr additive="base">
                                        <p:cTn id="61" dur="1000" fill="hold"/>
                                        <p:tgtEl>
                                          <p:spTgt spid="23555">
                                            <p:txEl>
                                              <p:pRg st="9" end="9"/>
                                            </p:txEl>
                                          </p:spTgt>
                                        </p:tgtEl>
                                        <p:attrNameLst>
                                          <p:attrName>ppt_x</p:attrName>
                                        </p:attrNameLst>
                                      </p:cBhvr>
                                      <p:tavLst>
                                        <p:tav tm="0">
                                          <p:val>
                                            <p:strVal val="0-#ppt_w/2"/>
                                          </p:val>
                                        </p:tav>
                                        <p:tav tm="100000">
                                          <p:val>
                                            <p:strVal val="#ppt_x"/>
                                          </p:val>
                                        </p:tav>
                                      </p:tavLst>
                                    </p:anim>
                                    <p:anim calcmode="lin" valueType="num">
                                      <p:cBhvr additive="base">
                                        <p:cTn id="62" dur="1000" fill="hold"/>
                                        <p:tgtEl>
                                          <p:spTgt spid="2355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3555">
                                            <p:txEl>
                                              <p:pRg st="10" end="10"/>
                                            </p:txEl>
                                          </p:spTgt>
                                        </p:tgtEl>
                                        <p:attrNameLst>
                                          <p:attrName>style.visibility</p:attrName>
                                        </p:attrNameLst>
                                      </p:cBhvr>
                                      <p:to>
                                        <p:strVal val="visible"/>
                                      </p:to>
                                    </p:set>
                                    <p:anim calcmode="lin" valueType="num">
                                      <p:cBhvr additive="base">
                                        <p:cTn id="67" dur="1000" fill="hold"/>
                                        <p:tgtEl>
                                          <p:spTgt spid="23555">
                                            <p:txEl>
                                              <p:pRg st="10" end="10"/>
                                            </p:txEl>
                                          </p:spTgt>
                                        </p:tgtEl>
                                        <p:attrNameLst>
                                          <p:attrName>ppt_x</p:attrName>
                                        </p:attrNameLst>
                                      </p:cBhvr>
                                      <p:tavLst>
                                        <p:tav tm="0">
                                          <p:val>
                                            <p:strVal val="0-#ppt_w/2"/>
                                          </p:val>
                                        </p:tav>
                                        <p:tav tm="100000">
                                          <p:val>
                                            <p:strVal val="#ppt_x"/>
                                          </p:val>
                                        </p:tav>
                                      </p:tavLst>
                                    </p:anim>
                                    <p:anim calcmode="lin" valueType="num">
                                      <p:cBhvr additive="base">
                                        <p:cTn id="68" dur="1000" fill="hold"/>
                                        <p:tgtEl>
                                          <p:spTgt spid="2355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57200" y="549275"/>
            <a:ext cx="8229600" cy="1295400"/>
          </a:xfrm>
        </p:spPr>
        <p:txBody>
          <a:bodyPr/>
          <a:lstStyle/>
          <a:p>
            <a:pPr eaLnBrk="1" hangingPunct="1">
              <a:buFontTx/>
              <a:buNone/>
            </a:pPr>
            <a:r>
              <a:rPr lang="en-US" altLang="cs-CZ"/>
              <a:t>Donald Knuth</a:t>
            </a:r>
          </a:p>
          <a:p>
            <a:pPr algn="ctr" eaLnBrk="1" hangingPunct="1">
              <a:buFontTx/>
              <a:buNone/>
            </a:pPr>
            <a:r>
              <a:rPr lang="en-US" altLang="cs-CZ"/>
              <a:t>Data + Algorithms = Programs</a:t>
            </a:r>
            <a:endParaRPr lang="cs-CZ" altLang="cs-CZ"/>
          </a:p>
        </p:txBody>
      </p:sp>
      <p:sp>
        <p:nvSpPr>
          <p:cNvPr id="24580" name="Text Box 4"/>
          <p:cNvSpPr txBox="1">
            <a:spLocks noChangeArrowheads="1"/>
          </p:cNvSpPr>
          <p:nvPr/>
        </p:nvSpPr>
        <p:spPr bwMode="auto">
          <a:xfrm>
            <a:off x="468313" y="3068638"/>
            <a:ext cx="80645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6700" indent="-266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cs-CZ" i="1">
                <a:solidFill>
                  <a:schemeClr val="accent2"/>
                </a:solidFill>
              </a:rPr>
              <a:t>Think about data structures and algorithm</a:t>
            </a:r>
            <a:r>
              <a:rPr lang="cs-CZ" altLang="cs-CZ" i="1">
                <a:solidFill>
                  <a:schemeClr val="accent2"/>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additive="base">
                                        <p:cTn id="7" dur="500" fill="hold"/>
                                        <p:tgtEl>
                                          <p:spTgt spid="24580"/>
                                        </p:tgtEl>
                                        <p:attrNameLst>
                                          <p:attrName>ppt_x</p:attrName>
                                        </p:attrNameLst>
                                      </p:cBhvr>
                                      <p:tavLst>
                                        <p:tav tm="0">
                                          <p:val>
                                            <p:strVal val="#ppt_x"/>
                                          </p:val>
                                        </p:tav>
                                        <p:tav tm="100000">
                                          <p:val>
                                            <p:strVal val="#ppt_x"/>
                                          </p:val>
                                        </p:tav>
                                      </p:tavLst>
                                    </p:anim>
                                    <p:anim calcmode="lin" valueType="num">
                                      <p:cBhvr additive="base">
                                        <p:cTn id="8" dur="500" fill="hold"/>
                                        <p:tgtEl>
                                          <p:spTgt spid="245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549275"/>
            <a:ext cx="8229600" cy="2016125"/>
          </a:xfrm>
        </p:spPr>
        <p:txBody>
          <a:bodyPr/>
          <a:lstStyle/>
          <a:p>
            <a:pPr eaLnBrk="1" hangingPunct="1">
              <a:lnSpc>
                <a:spcPct val="90000"/>
              </a:lnSpc>
            </a:pPr>
            <a:r>
              <a:rPr lang="en-US" altLang="cs-CZ"/>
              <a:t>labyrinth representation</a:t>
            </a:r>
            <a:endParaRPr lang="cs-CZ" altLang="cs-CZ"/>
          </a:p>
          <a:p>
            <a:pPr lvl="1" eaLnBrk="1" hangingPunct="1">
              <a:lnSpc>
                <a:spcPct val="90000"/>
              </a:lnSpc>
            </a:pPr>
            <a:r>
              <a:rPr lang="en-US" altLang="cs-CZ"/>
              <a:t>width and length</a:t>
            </a:r>
            <a:endParaRPr lang="cs-CZ" altLang="cs-CZ"/>
          </a:p>
          <a:p>
            <a:pPr lvl="1" eaLnBrk="1" hangingPunct="1">
              <a:lnSpc>
                <a:spcPct val="90000"/>
              </a:lnSpc>
            </a:pPr>
            <a:r>
              <a:rPr lang="en-US" altLang="cs-CZ"/>
              <a:t>dynamic two-dimensional array with info about rooms</a:t>
            </a:r>
            <a:endParaRPr lang="cs-CZ" altLang="cs-CZ"/>
          </a:p>
        </p:txBody>
      </p:sp>
      <p:sp>
        <p:nvSpPr>
          <p:cNvPr id="25604" name="Text Box 4"/>
          <p:cNvSpPr txBox="1">
            <a:spLocks noChangeArrowheads="1"/>
          </p:cNvSpPr>
          <p:nvPr/>
        </p:nvSpPr>
        <p:spPr bwMode="auto">
          <a:xfrm>
            <a:off x="971550" y="2852738"/>
            <a:ext cx="6624638" cy="222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eaLnBrk="1" hangingPunct="1">
              <a:spcBef>
                <a:spcPct val="0"/>
              </a:spcBef>
              <a:buFontTx/>
              <a:buNone/>
            </a:pPr>
            <a:r>
              <a:rPr lang="cs-CZ" altLang="cs-CZ" b="1" dirty="0" err="1">
                <a:latin typeface="Courier New" panose="02070309020205020404" pitchFamily="49" charset="0"/>
                <a:cs typeface="Courier New" panose="02070309020205020404" pitchFamily="49" charset="0"/>
              </a:rPr>
              <a:t>typedef</a:t>
            </a:r>
            <a:r>
              <a:rPr lang="cs-CZ" altLang="cs-CZ" dirty="0">
                <a:latin typeface="Courier New" panose="02070309020205020404" pitchFamily="49" charset="0"/>
                <a:cs typeface="Courier New" panose="02070309020205020404" pitchFamily="49" charset="0"/>
              </a:rPr>
              <a:t> </a:t>
            </a:r>
            <a:r>
              <a:rPr lang="cs-CZ" altLang="cs-CZ" dirty="0" err="1">
                <a:latin typeface="Courier New" panose="02070309020205020404" pitchFamily="49" charset="0"/>
                <a:cs typeface="Courier New" panose="02070309020205020404" pitchFamily="49" charset="0"/>
              </a:rPr>
              <a:t>struct</a:t>
            </a:r>
            <a:r>
              <a:rPr lang="cs-CZ" altLang="cs-CZ" dirty="0">
                <a:latin typeface="Courier New" panose="02070309020205020404" pitchFamily="49" charset="0"/>
                <a:cs typeface="Courier New" panose="02070309020205020404" pitchFamily="49" charset="0"/>
              </a:rPr>
              <a:t> </a:t>
            </a:r>
            <a:endParaRPr lang="en-US" altLang="cs-CZ" dirty="0">
              <a:latin typeface="Courier New" panose="02070309020205020404" pitchFamily="49" charset="0"/>
              <a:cs typeface="Courier New" panose="02070309020205020404" pitchFamily="49" charset="0"/>
            </a:endParaRPr>
          </a:p>
          <a:p>
            <a:pPr lvl="1" eaLnBrk="1" hangingPunct="1">
              <a:spcBef>
                <a:spcPct val="0"/>
              </a:spcBef>
              <a:buFontTx/>
              <a:buNone/>
            </a:pPr>
            <a:r>
              <a:rPr lang="en-US" altLang="cs-CZ" dirty="0">
                <a:latin typeface="Courier New" panose="02070309020205020404" pitchFamily="49" charset="0"/>
                <a:cs typeface="Courier New" panose="02070309020205020404" pitchFamily="49" charset="0"/>
              </a:rPr>
              <a:t>{</a:t>
            </a:r>
          </a:p>
          <a:p>
            <a:pPr lvl="1" eaLnBrk="1" hangingPunct="1">
              <a:spcBef>
                <a:spcPct val="0"/>
              </a:spcBef>
              <a:buFontTx/>
              <a:buNone/>
            </a:pPr>
            <a:r>
              <a:rPr lang="en-US" altLang="cs-CZ" dirty="0">
                <a:latin typeface="Courier New" panose="02070309020205020404" pitchFamily="49" charset="0"/>
                <a:cs typeface="Courier New" panose="02070309020205020404" pitchFamily="49" charset="0"/>
              </a:rPr>
              <a:t>  </a:t>
            </a:r>
            <a:r>
              <a:rPr lang="en-US" altLang="cs-CZ" b="1" dirty="0" err="1">
                <a:latin typeface="Courier New" panose="02070309020205020404" pitchFamily="49" charset="0"/>
                <a:cs typeface="Courier New" panose="02070309020205020404" pitchFamily="49" charset="0"/>
              </a:rPr>
              <a:t>int</a:t>
            </a:r>
            <a:r>
              <a:rPr lang="en-US" altLang="cs-CZ" dirty="0">
                <a:latin typeface="Courier New" panose="02070309020205020404" pitchFamily="49" charset="0"/>
                <a:cs typeface="Courier New" panose="02070309020205020404" pitchFamily="49" charset="0"/>
              </a:rPr>
              <a:t> </a:t>
            </a:r>
            <a:r>
              <a:rPr lang="en-US" altLang="cs-CZ" dirty="0" err="1">
                <a:latin typeface="Courier New" panose="02070309020205020404" pitchFamily="49" charset="0"/>
                <a:cs typeface="Courier New" panose="02070309020205020404" pitchFamily="49" charset="0"/>
              </a:rPr>
              <a:t>widt</a:t>
            </a:r>
            <a:r>
              <a:rPr lang="cs-CZ" altLang="cs-CZ" dirty="0">
                <a:latin typeface="Courier New" panose="02070309020205020404" pitchFamily="49" charset="0"/>
                <a:cs typeface="Courier New" panose="02070309020205020404" pitchFamily="49" charset="0"/>
              </a:rPr>
              <a:t>h</a:t>
            </a:r>
            <a:r>
              <a:rPr lang="en-US" altLang="cs-CZ" dirty="0">
                <a:latin typeface="Courier New" panose="02070309020205020404" pitchFamily="49" charset="0"/>
                <a:cs typeface="Courier New" panose="02070309020205020404" pitchFamily="49" charset="0"/>
              </a:rPr>
              <a:t>, </a:t>
            </a:r>
            <a:r>
              <a:rPr lang="en-US" altLang="cs-CZ" dirty="0" err="1">
                <a:latin typeface="Courier New" panose="02070309020205020404" pitchFamily="49" charset="0"/>
                <a:cs typeface="Courier New" panose="02070309020205020404" pitchFamily="49" charset="0"/>
              </a:rPr>
              <a:t>lenght</a:t>
            </a:r>
            <a:r>
              <a:rPr lang="en-US" altLang="cs-CZ" dirty="0">
                <a:latin typeface="Courier New" panose="02070309020205020404" pitchFamily="49" charset="0"/>
                <a:cs typeface="Courier New" panose="02070309020205020404" pitchFamily="49" charset="0"/>
              </a:rPr>
              <a:t>;</a:t>
            </a:r>
          </a:p>
          <a:p>
            <a:pPr lvl="1" eaLnBrk="1" hangingPunct="1">
              <a:spcBef>
                <a:spcPct val="0"/>
              </a:spcBef>
              <a:buFontTx/>
              <a:buNone/>
            </a:pPr>
            <a:r>
              <a:rPr lang="en-US" altLang="cs-CZ" dirty="0">
                <a:latin typeface="Courier New" panose="02070309020205020404" pitchFamily="49" charset="0"/>
                <a:cs typeface="Courier New" panose="02070309020205020404" pitchFamily="49" charset="0"/>
              </a:rPr>
              <a:t>  </a:t>
            </a:r>
            <a:r>
              <a:rPr lang="en-US" altLang="cs-CZ" dirty="0" err="1">
                <a:latin typeface="Courier New" panose="02070309020205020404" pitchFamily="49" charset="0"/>
                <a:cs typeface="Courier New" panose="02070309020205020404" pitchFamily="49" charset="0"/>
              </a:rPr>
              <a:t>TRoom</a:t>
            </a:r>
            <a:r>
              <a:rPr lang="en-US" altLang="cs-CZ" dirty="0">
                <a:latin typeface="Courier New" panose="02070309020205020404" pitchFamily="49" charset="0"/>
                <a:cs typeface="Courier New" panose="02070309020205020404" pitchFamily="49" charset="0"/>
              </a:rPr>
              <a:t> **room</a:t>
            </a:r>
            <a:r>
              <a:rPr lang="cs-CZ" altLang="cs-CZ" dirty="0">
                <a:latin typeface="Courier New" panose="02070309020205020404" pitchFamily="49" charset="0"/>
                <a:cs typeface="Courier New" panose="02070309020205020404" pitchFamily="49" charset="0"/>
              </a:rPr>
              <a:t>s</a:t>
            </a:r>
            <a:r>
              <a:rPr lang="en-US" altLang="cs-CZ" dirty="0">
                <a:latin typeface="Courier New" panose="02070309020205020404" pitchFamily="49" charset="0"/>
                <a:cs typeface="Courier New" panose="02070309020205020404" pitchFamily="49" charset="0"/>
              </a:rPr>
              <a:t>;</a:t>
            </a:r>
          </a:p>
          <a:p>
            <a:pPr lvl="1" eaLnBrk="1" hangingPunct="1">
              <a:spcBef>
                <a:spcPct val="0"/>
              </a:spcBef>
              <a:buFontTx/>
              <a:buNone/>
            </a:pPr>
            <a:r>
              <a:rPr lang="en-US" altLang="cs-CZ" dirty="0">
                <a:latin typeface="Courier New" panose="02070309020205020404" pitchFamily="49" charset="0"/>
                <a:cs typeface="Courier New" panose="02070309020205020404" pitchFamily="49" charset="0"/>
              </a:rPr>
              <a:t>} </a:t>
            </a:r>
            <a:r>
              <a:rPr lang="en-US" altLang="cs-CZ" dirty="0" err="1">
                <a:latin typeface="Courier New" panose="02070309020205020404" pitchFamily="49" charset="0"/>
                <a:cs typeface="Courier New" panose="02070309020205020404" pitchFamily="49" charset="0"/>
              </a:rPr>
              <a:t>TLabyrinth</a:t>
            </a:r>
            <a:r>
              <a:rPr lang="en-US" altLang="cs-CZ" dirty="0">
                <a:latin typeface="Courier New" panose="02070309020205020404" pitchFamily="49" charset="0"/>
                <a:cs typeface="Courier New" panose="02070309020205020404" pitchFamily="49" charset="0"/>
              </a:rPr>
              <a:t>;</a:t>
            </a:r>
            <a:endParaRPr lang="cs-CZ" altLang="cs-CZ" dirty="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5604"/>
                                        </p:tgtEl>
                                        <p:attrNameLst>
                                          <p:attrName>style.visibility</p:attrName>
                                        </p:attrNameLst>
                                      </p:cBhvr>
                                      <p:to>
                                        <p:strVal val="visible"/>
                                      </p:to>
                                    </p:set>
                                    <p:anim calcmode="lin" valueType="num">
                                      <p:cBhvr additive="base">
                                        <p:cTn id="25" dur="1000" fill="hold"/>
                                        <p:tgtEl>
                                          <p:spTgt spid="25604"/>
                                        </p:tgtEl>
                                        <p:attrNameLst>
                                          <p:attrName>ppt_x</p:attrName>
                                        </p:attrNameLst>
                                      </p:cBhvr>
                                      <p:tavLst>
                                        <p:tav tm="0">
                                          <p:val>
                                            <p:strVal val="#ppt_x"/>
                                          </p:val>
                                        </p:tav>
                                        <p:tav tm="100000">
                                          <p:val>
                                            <p:strVal val="#ppt_x"/>
                                          </p:val>
                                        </p:tav>
                                      </p:tavLst>
                                    </p:anim>
                                    <p:anim calcmode="lin" valueType="num">
                                      <p:cBhvr additive="base">
                                        <p:cTn id="26" dur="1000" fill="hold"/>
                                        <p:tgtEl>
                                          <p:spTgt spid="256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bldLvl="2"/>
      <p:bldP spid="2560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457200" y="549275"/>
            <a:ext cx="8229600" cy="1511300"/>
          </a:xfrm>
        </p:spPr>
        <p:txBody>
          <a:bodyPr/>
          <a:lstStyle/>
          <a:p>
            <a:pPr eaLnBrk="1" hangingPunct="1">
              <a:lnSpc>
                <a:spcPct val="90000"/>
              </a:lnSpc>
            </a:pPr>
            <a:r>
              <a:rPr lang="en-US" altLang="cs-CZ" dirty="0"/>
              <a:t>room representation</a:t>
            </a:r>
          </a:p>
          <a:p>
            <a:pPr lvl="1" eaLnBrk="1" hangingPunct="1">
              <a:lnSpc>
                <a:spcPct val="90000"/>
              </a:lnSpc>
            </a:pPr>
            <a:r>
              <a:rPr lang="en-US" altLang="cs-CZ" dirty="0"/>
              <a:t>info if “doors are opened” to each world side</a:t>
            </a:r>
          </a:p>
        </p:txBody>
      </p:sp>
      <p:sp>
        <p:nvSpPr>
          <p:cNvPr id="26627" name="Text Box 3"/>
          <p:cNvSpPr txBox="1">
            <a:spLocks noChangeArrowheads="1"/>
          </p:cNvSpPr>
          <p:nvPr/>
        </p:nvSpPr>
        <p:spPr bwMode="auto">
          <a:xfrm>
            <a:off x="395288" y="2276475"/>
            <a:ext cx="80645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eaLnBrk="1" hangingPunct="1">
              <a:spcBef>
                <a:spcPct val="0"/>
              </a:spcBef>
              <a:buFontTx/>
              <a:buNone/>
            </a:pPr>
            <a:r>
              <a:rPr lang="cs-CZ" altLang="cs-CZ" sz="2000" b="1" dirty="0" err="1">
                <a:latin typeface="Courier New" panose="02070309020205020404" pitchFamily="49" charset="0"/>
                <a:cs typeface="Courier New" panose="02070309020205020404" pitchFamily="49" charset="0"/>
              </a:rPr>
              <a:t>typedef</a:t>
            </a:r>
            <a:r>
              <a:rPr lang="cs-CZ" altLang="cs-CZ" sz="2000" dirty="0">
                <a:latin typeface="Courier New" panose="02070309020205020404" pitchFamily="49" charset="0"/>
                <a:cs typeface="Courier New" panose="02070309020205020404" pitchFamily="49" charset="0"/>
              </a:rPr>
              <a:t> </a:t>
            </a:r>
            <a:r>
              <a:rPr lang="cs-CZ" altLang="cs-CZ" sz="2000" b="1" dirty="0" err="1">
                <a:latin typeface="Courier New" panose="02070309020205020404" pitchFamily="49" charset="0"/>
                <a:cs typeface="Courier New" panose="02070309020205020404" pitchFamily="49" charset="0"/>
              </a:rPr>
              <a:t>enum</a:t>
            </a:r>
            <a:r>
              <a:rPr lang="cs-CZ" altLang="cs-CZ" sz="2000" dirty="0">
                <a:latin typeface="Courier New" panose="02070309020205020404" pitchFamily="49" charset="0"/>
                <a:cs typeface="Courier New" panose="02070309020205020404" pitchFamily="49" charset="0"/>
              </a:rPr>
              <a:t> </a:t>
            </a:r>
            <a:r>
              <a:rPr lang="en-US" altLang="cs-CZ" sz="2000" dirty="0">
                <a:latin typeface="Courier New" panose="02070309020205020404" pitchFamily="49" charset="0"/>
                <a:cs typeface="Courier New" panose="02070309020205020404" pitchFamily="49" charset="0"/>
              </a:rPr>
              <a:t>{ CLOSED=0,OPEN</a:t>
            </a:r>
            <a:r>
              <a:rPr lang="cs-CZ" altLang="cs-CZ" sz="2000" dirty="0">
                <a:latin typeface="Courier New" panose="02070309020205020404" pitchFamily="49" charset="0"/>
                <a:cs typeface="Courier New" panose="02070309020205020404" pitchFamily="49" charset="0"/>
              </a:rPr>
              <a:t>ED</a:t>
            </a:r>
            <a:r>
              <a:rPr lang="en-US" altLang="cs-CZ" sz="2000" dirty="0">
                <a:latin typeface="Courier New" panose="02070309020205020404" pitchFamily="49" charset="0"/>
                <a:cs typeface="Courier New" panose="02070309020205020404" pitchFamily="49" charset="0"/>
              </a:rPr>
              <a:t>=1</a:t>
            </a:r>
            <a:r>
              <a:rPr lang="cs-CZ" altLang="cs-CZ" sz="2000" dirty="0">
                <a:latin typeface="Courier New" panose="02070309020205020404" pitchFamily="49" charset="0"/>
                <a:cs typeface="Courier New" panose="02070309020205020404" pitchFamily="49" charset="0"/>
              </a:rPr>
              <a:t> </a:t>
            </a:r>
            <a:r>
              <a:rPr lang="en-US" altLang="cs-CZ" sz="2000" dirty="0">
                <a:latin typeface="Courier New" panose="02070309020205020404" pitchFamily="49" charset="0"/>
                <a:cs typeface="Courier New" panose="02070309020205020404" pitchFamily="49" charset="0"/>
              </a:rPr>
              <a:t>} </a:t>
            </a:r>
            <a:r>
              <a:rPr lang="en-US" altLang="cs-CZ" sz="2000" dirty="0" err="1">
                <a:latin typeface="Courier New" panose="02070309020205020404" pitchFamily="49" charset="0"/>
                <a:cs typeface="Courier New" panose="02070309020205020404" pitchFamily="49" charset="0"/>
              </a:rPr>
              <a:t>TDoorState</a:t>
            </a:r>
            <a:r>
              <a:rPr lang="en-US" altLang="cs-CZ" sz="2000" dirty="0">
                <a:latin typeface="Courier New" panose="02070309020205020404" pitchFamily="49" charset="0"/>
                <a:cs typeface="Courier New" panose="02070309020205020404" pitchFamily="49" charset="0"/>
              </a:rPr>
              <a:t>;</a:t>
            </a:r>
          </a:p>
          <a:p>
            <a:pPr lvl="1" eaLnBrk="1" hangingPunct="1">
              <a:spcBef>
                <a:spcPct val="0"/>
              </a:spcBef>
              <a:buFontTx/>
              <a:buNone/>
            </a:pPr>
            <a:endParaRPr lang="cs-CZ" altLang="cs-CZ" sz="2000" b="1" dirty="0">
              <a:latin typeface="Courier New" panose="02070309020205020404" pitchFamily="49" charset="0"/>
              <a:cs typeface="Courier New" panose="02070309020205020404" pitchFamily="49" charset="0"/>
            </a:endParaRPr>
          </a:p>
          <a:p>
            <a:pPr lvl="1" eaLnBrk="1" hangingPunct="1">
              <a:spcBef>
                <a:spcPct val="0"/>
              </a:spcBef>
              <a:buFontTx/>
              <a:buNone/>
            </a:pPr>
            <a:r>
              <a:rPr lang="cs-CZ" altLang="cs-CZ" sz="2000" b="1" dirty="0" err="1">
                <a:latin typeface="Courier New" panose="02070309020205020404" pitchFamily="49" charset="0"/>
                <a:cs typeface="Courier New" panose="02070309020205020404" pitchFamily="49" charset="0"/>
              </a:rPr>
              <a:t>typedef</a:t>
            </a:r>
            <a:r>
              <a:rPr lang="cs-CZ" altLang="cs-CZ" sz="2000" dirty="0">
                <a:latin typeface="Courier New" panose="02070309020205020404" pitchFamily="49" charset="0"/>
                <a:cs typeface="Courier New" panose="02070309020205020404" pitchFamily="49" charset="0"/>
              </a:rPr>
              <a:t> </a:t>
            </a:r>
            <a:r>
              <a:rPr lang="cs-CZ" altLang="cs-CZ" sz="2000" b="1" dirty="0" err="1">
                <a:latin typeface="Courier New" panose="02070309020205020404" pitchFamily="49" charset="0"/>
                <a:cs typeface="Courier New" panose="02070309020205020404" pitchFamily="49" charset="0"/>
              </a:rPr>
              <a:t>struct</a:t>
            </a:r>
            <a:r>
              <a:rPr lang="cs-CZ" altLang="cs-CZ" sz="2000" dirty="0">
                <a:latin typeface="Courier New" panose="02070309020205020404" pitchFamily="49" charset="0"/>
                <a:cs typeface="Courier New" panose="02070309020205020404" pitchFamily="49" charset="0"/>
              </a:rPr>
              <a:t> </a:t>
            </a:r>
            <a:endParaRPr lang="en-US" altLang="cs-CZ" sz="2000" dirty="0">
              <a:latin typeface="Courier New" panose="02070309020205020404" pitchFamily="49" charset="0"/>
              <a:cs typeface="Courier New" panose="02070309020205020404" pitchFamily="49" charset="0"/>
            </a:endParaRPr>
          </a:p>
          <a:p>
            <a:pPr lvl="1" eaLnBrk="1" hangingPunct="1">
              <a:spcBef>
                <a:spcPct val="0"/>
              </a:spcBef>
              <a:buFontTx/>
              <a:buNone/>
            </a:pPr>
            <a:r>
              <a:rPr lang="en-US" altLang="cs-CZ" sz="2000" dirty="0">
                <a:latin typeface="Courier New" panose="02070309020205020404" pitchFamily="49" charset="0"/>
                <a:cs typeface="Courier New" panose="02070309020205020404" pitchFamily="49" charset="0"/>
              </a:rPr>
              <a:t>{</a:t>
            </a:r>
          </a:p>
          <a:p>
            <a:pPr lvl="1" eaLnBrk="1" hangingPunct="1">
              <a:spcBef>
                <a:spcPct val="0"/>
              </a:spcBef>
              <a:buFontTx/>
              <a:buNone/>
            </a:pPr>
            <a:r>
              <a:rPr lang="en-US" altLang="cs-CZ" sz="2000" dirty="0">
                <a:latin typeface="Courier New" panose="02070309020205020404" pitchFamily="49" charset="0"/>
                <a:cs typeface="Courier New" panose="02070309020205020404" pitchFamily="49" charset="0"/>
              </a:rPr>
              <a:t>  </a:t>
            </a:r>
            <a:r>
              <a:rPr lang="en-US" altLang="cs-CZ" sz="2000" dirty="0" err="1">
                <a:latin typeface="Courier New" panose="02070309020205020404" pitchFamily="49" charset="0"/>
                <a:cs typeface="Courier New" panose="02070309020205020404" pitchFamily="49" charset="0"/>
              </a:rPr>
              <a:t>TDoorState</a:t>
            </a:r>
            <a:r>
              <a:rPr lang="cs-CZ" altLang="cs-CZ" sz="2000" dirty="0">
                <a:latin typeface="Courier New" panose="02070309020205020404" pitchFamily="49" charset="0"/>
                <a:cs typeface="Courier New" panose="02070309020205020404" pitchFamily="49" charset="0"/>
              </a:rPr>
              <a:t> </a:t>
            </a:r>
            <a:r>
              <a:rPr lang="en-US" altLang="cs-CZ" sz="2000" dirty="0">
                <a:latin typeface="Courier New" panose="02070309020205020404" pitchFamily="49" charset="0"/>
                <a:cs typeface="Courier New" panose="02070309020205020404" pitchFamily="49" charset="0"/>
              </a:rPr>
              <a:t>north</a:t>
            </a:r>
            <a:r>
              <a:rPr lang="cs-CZ" altLang="cs-CZ" sz="2000" dirty="0">
                <a:latin typeface="Courier New" panose="02070309020205020404" pitchFamily="49" charset="0"/>
                <a:cs typeface="Courier New" panose="02070309020205020404" pitchFamily="49" charset="0"/>
              </a:rPr>
              <a:t>_</a:t>
            </a:r>
            <a:r>
              <a:rPr lang="cs-CZ" altLang="cs-CZ" sz="2000" dirty="0" err="1">
                <a:latin typeface="Courier New" panose="02070309020205020404" pitchFamily="49" charset="0"/>
                <a:cs typeface="Courier New" panose="02070309020205020404" pitchFamily="49" charset="0"/>
              </a:rPr>
              <a:t>door</a:t>
            </a:r>
            <a:r>
              <a:rPr lang="en-US" altLang="cs-CZ" sz="2000" dirty="0">
                <a:latin typeface="Courier New" panose="02070309020205020404" pitchFamily="49" charset="0"/>
                <a:cs typeface="Courier New" panose="02070309020205020404" pitchFamily="49" charset="0"/>
              </a:rPr>
              <a:t>;</a:t>
            </a:r>
          </a:p>
          <a:p>
            <a:pPr lvl="1" eaLnBrk="1" hangingPunct="1">
              <a:spcBef>
                <a:spcPct val="0"/>
              </a:spcBef>
              <a:buFontTx/>
              <a:buNone/>
            </a:pPr>
            <a:r>
              <a:rPr lang="cs-CZ" altLang="cs-CZ" sz="2000" dirty="0">
                <a:latin typeface="Courier New" panose="02070309020205020404" pitchFamily="49" charset="0"/>
                <a:cs typeface="Courier New" panose="02070309020205020404" pitchFamily="49" charset="0"/>
              </a:rPr>
              <a:t> </a:t>
            </a:r>
            <a:r>
              <a:rPr lang="en-US" altLang="cs-CZ" sz="2000" dirty="0">
                <a:latin typeface="Courier New" panose="02070309020205020404" pitchFamily="49" charset="0"/>
                <a:cs typeface="Courier New" panose="02070309020205020404" pitchFamily="49" charset="0"/>
              </a:rPr>
              <a:t> </a:t>
            </a:r>
            <a:r>
              <a:rPr lang="en-US" altLang="cs-CZ" sz="2000" dirty="0" err="1">
                <a:latin typeface="Courier New" panose="02070309020205020404" pitchFamily="49" charset="0"/>
                <a:cs typeface="Courier New" panose="02070309020205020404" pitchFamily="49" charset="0"/>
              </a:rPr>
              <a:t>TDoorState</a:t>
            </a:r>
            <a:r>
              <a:rPr lang="en-US" altLang="cs-CZ" sz="2000" dirty="0">
                <a:latin typeface="Courier New" panose="02070309020205020404" pitchFamily="49" charset="0"/>
                <a:cs typeface="Courier New" panose="02070309020205020404" pitchFamily="49" charset="0"/>
              </a:rPr>
              <a:t> south</a:t>
            </a:r>
            <a:r>
              <a:rPr lang="cs-CZ" altLang="cs-CZ" sz="2000" dirty="0">
                <a:latin typeface="Courier New" panose="02070309020205020404" pitchFamily="49" charset="0"/>
                <a:cs typeface="Courier New" panose="02070309020205020404" pitchFamily="49" charset="0"/>
              </a:rPr>
              <a:t>_</a:t>
            </a:r>
            <a:r>
              <a:rPr lang="cs-CZ" altLang="cs-CZ" sz="2000" dirty="0" err="1">
                <a:latin typeface="Courier New" panose="02070309020205020404" pitchFamily="49" charset="0"/>
                <a:cs typeface="Courier New" panose="02070309020205020404" pitchFamily="49" charset="0"/>
              </a:rPr>
              <a:t>door</a:t>
            </a:r>
            <a:r>
              <a:rPr lang="en-US" altLang="cs-CZ" sz="2000" dirty="0">
                <a:latin typeface="Courier New" panose="02070309020205020404" pitchFamily="49" charset="0"/>
                <a:cs typeface="Courier New" panose="02070309020205020404" pitchFamily="49" charset="0"/>
              </a:rPr>
              <a:t>;</a:t>
            </a:r>
            <a:endParaRPr lang="cs-CZ" altLang="cs-CZ" sz="2000" dirty="0">
              <a:latin typeface="Courier New" panose="02070309020205020404" pitchFamily="49" charset="0"/>
              <a:cs typeface="Courier New" panose="02070309020205020404" pitchFamily="49" charset="0"/>
            </a:endParaRPr>
          </a:p>
          <a:p>
            <a:pPr lvl="1" eaLnBrk="1" hangingPunct="1">
              <a:spcBef>
                <a:spcPct val="0"/>
              </a:spcBef>
              <a:buFontTx/>
              <a:buNone/>
            </a:pPr>
            <a:r>
              <a:rPr lang="cs-CZ" altLang="cs-CZ" sz="2000" dirty="0">
                <a:latin typeface="Courier New" panose="02070309020205020404" pitchFamily="49" charset="0"/>
                <a:cs typeface="Courier New" panose="02070309020205020404" pitchFamily="49" charset="0"/>
              </a:rPr>
              <a:t>  </a:t>
            </a:r>
            <a:r>
              <a:rPr lang="en-US" altLang="cs-CZ" sz="2000" dirty="0" err="1">
                <a:latin typeface="Courier New" panose="02070309020205020404" pitchFamily="49" charset="0"/>
                <a:cs typeface="Courier New" panose="02070309020205020404" pitchFamily="49" charset="0"/>
              </a:rPr>
              <a:t>etc</a:t>
            </a:r>
            <a:r>
              <a:rPr lang="cs-CZ" altLang="cs-CZ" sz="2000" dirty="0">
                <a:latin typeface="Courier New" panose="02070309020205020404" pitchFamily="49" charset="0"/>
                <a:cs typeface="Courier New" panose="02070309020205020404" pitchFamily="49" charset="0"/>
              </a:rPr>
              <a:t>;</a:t>
            </a:r>
          </a:p>
          <a:p>
            <a:pPr lvl="1" eaLnBrk="1" hangingPunct="1">
              <a:spcBef>
                <a:spcPct val="0"/>
              </a:spcBef>
              <a:buFontTx/>
              <a:buNone/>
            </a:pPr>
            <a:r>
              <a:rPr lang="cs-CZ" altLang="cs-CZ" sz="2000" dirty="0">
                <a:latin typeface="Courier New" panose="02070309020205020404" pitchFamily="49" charset="0"/>
                <a:cs typeface="Courier New" panose="02070309020205020404" pitchFamily="49" charset="0"/>
              </a:rPr>
              <a:t>  </a:t>
            </a:r>
            <a:endParaRPr lang="en-US" altLang="cs-CZ" sz="2000" dirty="0">
              <a:latin typeface="Courier New" panose="02070309020205020404" pitchFamily="49" charset="0"/>
              <a:cs typeface="Courier New" panose="02070309020205020404" pitchFamily="49" charset="0"/>
            </a:endParaRPr>
          </a:p>
          <a:p>
            <a:pPr lvl="1" eaLnBrk="1" hangingPunct="1">
              <a:spcBef>
                <a:spcPct val="0"/>
              </a:spcBef>
              <a:buFontTx/>
              <a:buNone/>
            </a:pPr>
            <a:r>
              <a:rPr lang="en-US" altLang="cs-CZ" sz="2000" dirty="0">
                <a:latin typeface="Courier New" panose="02070309020205020404" pitchFamily="49" charset="0"/>
                <a:cs typeface="Courier New" panose="02070309020205020404" pitchFamily="49" charset="0"/>
              </a:rPr>
              <a:t>} </a:t>
            </a:r>
            <a:r>
              <a:rPr lang="en-US" altLang="cs-CZ" sz="2000" dirty="0" err="1">
                <a:latin typeface="Courier New" panose="02070309020205020404" pitchFamily="49" charset="0"/>
                <a:cs typeface="Courier New" panose="02070309020205020404" pitchFamily="49" charset="0"/>
              </a:rPr>
              <a:t>TRoom</a:t>
            </a:r>
            <a:r>
              <a:rPr lang="en-US" altLang="cs-CZ" sz="2000" dirty="0">
                <a:latin typeface="Courier New" panose="02070309020205020404" pitchFamily="49" charset="0"/>
                <a:cs typeface="Courier New" panose="02070309020205020404" pitchFamily="49" charset="0"/>
              </a:rPr>
              <a:t>;</a:t>
            </a:r>
            <a:endParaRPr lang="cs-CZ" altLang="cs-CZ" sz="2000" dirty="0">
              <a:latin typeface="Courier New" panose="02070309020205020404" pitchFamily="49" charset="0"/>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 calcmode="lin" valueType="num">
                                      <p:cBhvr additive="base">
                                        <p:cTn id="7" dur="500" fill="hold"/>
                                        <p:tgtEl>
                                          <p:spTgt spid="2662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6">
                                            <p:txEl>
                                              <p:pRg st="1" end="1"/>
                                            </p:txEl>
                                          </p:spTgt>
                                        </p:tgtEl>
                                        <p:attrNameLst>
                                          <p:attrName>style.visibility</p:attrName>
                                        </p:attrNameLst>
                                      </p:cBhvr>
                                      <p:to>
                                        <p:strVal val="visible"/>
                                      </p:to>
                                    </p:set>
                                    <p:anim calcmode="lin" valueType="num">
                                      <p:cBhvr additive="base">
                                        <p:cTn id="13" dur="500" fill="hold"/>
                                        <p:tgtEl>
                                          <p:spTgt spid="2662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27"/>
                                        </p:tgtEl>
                                        <p:attrNameLst>
                                          <p:attrName>style.visibility</p:attrName>
                                        </p:attrNameLst>
                                      </p:cBhvr>
                                      <p:to>
                                        <p:strVal val="visible"/>
                                      </p:to>
                                    </p:set>
                                    <p:anim calcmode="lin" valueType="num">
                                      <p:cBhvr additive="base">
                                        <p:cTn id="19" dur="1000" fill="hold"/>
                                        <p:tgtEl>
                                          <p:spTgt spid="26627"/>
                                        </p:tgtEl>
                                        <p:attrNameLst>
                                          <p:attrName>ppt_x</p:attrName>
                                        </p:attrNameLst>
                                      </p:cBhvr>
                                      <p:tavLst>
                                        <p:tav tm="0">
                                          <p:val>
                                            <p:strVal val="#ppt_x"/>
                                          </p:val>
                                        </p:tav>
                                        <p:tav tm="100000">
                                          <p:val>
                                            <p:strVal val="#ppt_x"/>
                                          </p:val>
                                        </p:tav>
                                      </p:tavLst>
                                    </p:anim>
                                    <p:anim calcmode="lin" valueType="num">
                                      <p:cBhvr additive="base">
                                        <p:cTn id="20" dur="1000" fill="hold"/>
                                        <p:tgtEl>
                                          <p:spTgt spid="266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bldLvl="2"/>
      <p:bldP spid="2662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539750" y="765175"/>
            <a:ext cx="7993063" cy="4392613"/>
          </a:xfrm>
        </p:spPr>
        <p:txBody>
          <a:bodyPr/>
          <a:lstStyle/>
          <a:p>
            <a:pPr eaLnBrk="1" hangingPunct="1"/>
            <a:r>
              <a:rPr lang="en-US" altLang="cs-CZ" sz="2800"/>
              <a:t>how to store path (visited rooms within path)</a:t>
            </a:r>
            <a:endParaRPr lang="cs-CZ" altLang="cs-CZ" sz="2800"/>
          </a:p>
          <a:p>
            <a:pPr lvl="1" eaLnBrk="1" hangingPunct="1"/>
            <a:r>
              <a:rPr lang="en-US" altLang="cs-CZ" sz="2400"/>
              <a:t>the length of the path is not known in advance</a:t>
            </a:r>
            <a:endParaRPr lang="cs-CZ" altLang="cs-CZ" sz="2400"/>
          </a:p>
          <a:p>
            <a:pPr lvl="1" eaLnBrk="1" hangingPunct="1"/>
            <a:r>
              <a:rPr lang="en-US" altLang="cs-CZ" sz="2400"/>
              <a:t>back-tracking algorithm </a:t>
            </a:r>
            <a:r>
              <a:rPr lang="en-US" altLang="cs-CZ" sz="2400">
                <a:sym typeface="Symbol" panose="05050102010706020507" pitchFamily="18" charset="2"/>
              </a:rPr>
              <a:t> if I enter to the next room I add the room to the end</a:t>
            </a:r>
            <a:r>
              <a:rPr lang="cs-CZ" altLang="cs-CZ" sz="2400"/>
              <a:t>, </a:t>
            </a:r>
            <a:r>
              <a:rPr lang="en-US" altLang="cs-CZ" sz="2400"/>
              <a:t>if I do step back, I remove the room from the end of the path</a:t>
            </a:r>
            <a:endParaRPr lang="cs-CZ" altLang="cs-CZ" sz="2400"/>
          </a:p>
          <a:p>
            <a:pPr lvl="1" eaLnBrk="1" hangingPunct="1"/>
            <a:r>
              <a:rPr lang="en-US" altLang="cs-CZ" sz="2400"/>
              <a:t>double linked list</a:t>
            </a:r>
            <a:endParaRPr lang="cs-CZ" altLang="cs-CZ" sz="2400"/>
          </a:p>
          <a:p>
            <a:pPr eaLnBrk="1" hangingPunct="1"/>
            <a:r>
              <a:rPr lang="en-US" altLang="cs-CZ" sz="2800"/>
              <a:t>prevention against infinity loop</a:t>
            </a:r>
          </a:p>
          <a:p>
            <a:pPr lvl="1" eaLnBrk="1" hangingPunct="1"/>
            <a:r>
              <a:rPr lang="en-US" altLang="cs-CZ" sz="2400"/>
              <a:t>Boolean array with visited rooms</a:t>
            </a:r>
          </a:p>
          <a:p>
            <a:pPr lvl="1" eaLnBrk="1" hangingPunct="1"/>
            <a:r>
              <a:rPr lang="en-US" altLang="cs-CZ" sz="2400"/>
              <a:t>direct test: I will not enter the room from which I came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 calcmode="lin" valueType="num">
                                      <p:cBhvr additive="base">
                                        <p:cTn id="7" dur="500" fill="hold"/>
                                        <p:tgtEl>
                                          <p:spTgt spid="2969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8">
                                            <p:txEl>
                                              <p:pRg st="1" end="1"/>
                                            </p:txEl>
                                          </p:spTgt>
                                        </p:tgtEl>
                                        <p:attrNameLst>
                                          <p:attrName>style.visibility</p:attrName>
                                        </p:attrNameLst>
                                      </p:cBhvr>
                                      <p:to>
                                        <p:strVal val="visible"/>
                                      </p:to>
                                    </p:set>
                                    <p:anim calcmode="lin" valueType="num">
                                      <p:cBhvr additive="base">
                                        <p:cTn id="13" dur="500" fill="hold"/>
                                        <p:tgtEl>
                                          <p:spTgt spid="2969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698">
                                            <p:txEl>
                                              <p:pRg st="2" end="2"/>
                                            </p:txEl>
                                          </p:spTgt>
                                        </p:tgtEl>
                                        <p:attrNameLst>
                                          <p:attrName>style.visibility</p:attrName>
                                        </p:attrNameLst>
                                      </p:cBhvr>
                                      <p:to>
                                        <p:strVal val="visible"/>
                                      </p:to>
                                    </p:set>
                                    <p:anim calcmode="lin" valueType="num">
                                      <p:cBhvr additive="base">
                                        <p:cTn id="19" dur="500" fill="hold"/>
                                        <p:tgtEl>
                                          <p:spTgt spid="2969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698">
                                            <p:txEl>
                                              <p:pRg st="3" end="3"/>
                                            </p:txEl>
                                          </p:spTgt>
                                        </p:tgtEl>
                                        <p:attrNameLst>
                                          <p:attrName>style.visibility</p:attrName>
                                        </p:attrNameLst>
                                      </p:cBhvr>
                                      <p:to>
                                        <p:strVal val="visible"/>
                                      </p:to>
                                    </p:set>
                                    <p:anim calcmode="lin" valueType="num">
                                      <p:cBhvr additive="base">
                                        <p:cTn id="25" dur="500" fill="hold"/>
                                        <p:tgtEl>
                                          <p:spTgt spid="2969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69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698">
                                            <p:txEl>
                                              <p:pRg st="4" end="4"/>
                                            </p:txEl>
                                          </p:spTgt>
                                        </p:tgtEl>
                                        <p:attrNameLst>
                                          <p:attrName>style.visibility</p:attrName>
                                        </p:attrNameLst>
                                      </p:cBhvr>
                                      <p:to>
                                        <p:strVal val="visible"/>
                                      </p:to>
                                    </p:set>
                                    <p:anim calcmode="lin" valueType="num">
                                      <p:cBhvr additive="base">
                                        <p:cTn id="31" dur="500" fill="hold"/>
                                        <p:tgtEl>
                                          <p:spTgt spid="2969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69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698">
                                            <p:txEl>
                                              <p:pRg st="5" end="5"/>
                                            </p:txEl>
                                          </p:spTgt>
                                        </p:tgtEl>
                                        <p:attrNameLst>
                                          <p:attrName>style.visibility</p:attrName>
                                        </p:attrNameLst>
                                      </p:cBhvr>
                                      <p:to>
                                        <p:strVal val="visible"/>
                                      </p:to>
                                    </p:set>
                                    <p:anim calcmode="lin" valueType="num">
                                      <p:cBhvr additive="base">
                                        <p:cTn id="37" dur="500" fill="hold"/>
                                        <p:tgtEl>
                                          <p:spTgt spid="29698">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69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698">
                                            <p:txEl>
                                              <p:pRg st="6" end="6"/>
                                            </p:txEl>
                                          </p:spTgt>
                                        </p:tgtEl>
                                        <p:attrNameLst>
                                          <p:attrName>style.visibility</p:attrName>
                                        </p:attrNameLst>
                                      </p:cBhvr>
                                      <p:to>
                                        <p:strVal val="visible"/>
                                      </p:to>
                                    </p:set>
                                    <p:anim calcmode="lin" valueType="num">
                                      <p:cBhvr additive="base">
                                        <p:cTn id="43" dur="500" fill="hold"/>
                                        <p:tgtEl>
                                          <p:spTgt spid="29698">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69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457200" y="549275"/>
            <a:ext cx="8229600" cy="5576888"/>
          </a:xfrm>
        </p:spPr>
        <p:txBody>
          <a:bodyPr/>
          <a:lstStyle/>
          <a:p>
            <a:pPr eaLnBrk="1" hangingPunct="1"/>
            <a:r>
              <a:rPr lang="en-US" altLang="cs-CZ"/>
              <a:t>header of recursive procedure</a:t>
            </a:r>
            <a:endParaRPr lang="cs-CZ" altLang="cs-CZ"/>
          </a:p>
          <a:p>
            <a:pPr eaLnBrk="1" hangingPunct="1">
              <a:buFontTx/>
              <a:buNone/>
            </a:pPr>
            <a:endParaRPr lang="cs-CZ" altLang="cs-CZ" sz="2400">
              <a:latin typeface="Courier New" panose="02070309020205020404" pitchFamily="49" charset="0"/>
              <a:cs typeface="Courier New" panose="02070309020205020404" pitchFamily="49" charset="0"/>
            </a:endParaRPr>
          </a:p>
          <a:p>
            <a:pPr eaLnBrk="1" hangingPunct="1">
              <a:buFontTx/>
              <a:buNone/>
            </a:pPr>
            <a:r>
              <a:rPr lang="cs-CZ" altLang="cs-CZ" sz="2400" b="1">
                <a:latin typeface="Courier New" panose="02070309020205020404" pitchFamily="49" charset="0"/>
                <a:cs typeface="Courier New" panose="02070309020205020404" pitchFamily="49" charset="0"/>
              </a:rPr>
              <a:t>void</a:t>
            </a:r>
            <a:r>
              <a:rPr lang="cs-CZ" altLang="cs-CZ" sz="2400">
                <a:latin typeface="Courier New" panose="02070309020205020404" pitchFamily="49" charset="0"/>
                <a:cs typeface="Courier New" panose="02070309020205020404" pitchFamily="49" charset="0"/>
              </a:rPr>
              <a:t> </a:t>
            </a:r>
            <a:r>
              <a:rPr lang="en-US" altLang="cs-CZ" sz="2400">
                <a:latin typeface="Courier New" panose="02070309020205020404" pitchFamily="49" charset="0"/>
                <a:cs typeface="Courier New" panose="02070309020205020404" pitchFamily="49" charset="0"/>
              </a:rPr>
              <a:t>go</a:t>
            </a:r>
            <a:r>
              <a:rPr lang="cs-CZ" altLang="cs-CZ" sz="2400">
                <a:latin typeface="Courier New" panose="02070309020205020404" pitchFamily="49" charset="0"/>
                <a:cs typeface="Courier New" panose="02070309020205020404" pitchFamily="49" charset="0"/>
              </a:rPr>
              <a:t>_</a:t>
            </a:r>
            <a:r>
              <a:rPr lang="en-US" altLang="cs-CZ" sz="2400">
                <a:latin typeface="Courier New" panose="02070309020205020404" pitchFamily="49" charset="0"/>
                <a:cs typeface="Courier New" panose="02070309020205020404" pitchFamily="49" charset="0"/>
              </a:rPr>
              <a:t>t</a:t>
            </a:r>
            <a:r>
              <a:rPr lang="cs-CZ" altLang="cs-CZ" sz="2400">
                <a:latin typeface="Courier New" panose="02070309020205020404" pitchFamily="49" charset="0"/>
                <a:cs typeface="Courier New" panose="02070309020205020404" pitchFamily="49" charset="0"/>
              </a:rPr>
              <a:t>o_</a:t>
            </a:r>
            <a:r>
              <a:rPr lang="en-US" altLang="cs-CZ" sz="2400">
                <a:latin typeface="Courier New" panose="02070309020205020404" pitchFamily="49" charset="0"/>
                <a:cs typeface="Courier New" panose="02070309020205020404" pitchFamily="49" charset="0"/>
              </a:rPr>
              <a:t>room</a:t>
            </a:r>
            <a:r>
              <a:rPr lang="cs-CZ" altLang="cs-CZ" sz="2400">
                <a:latin typeface="Courier New" panose="02070309020205020404" pitchFamily="49" charset="0"/>
                <a:cs typeface="Courier New" panose="02070309020205020404" pitchFamily="49" charset="0"/>
              </a:rPr>
              <a:t>(T</a:t>
            </a:r>
            <a:r>
              <a:rPr lang="en-US" altLang="cs-CZ" sz="2400">
                <a:latin typeface="Courier New" panose="02070309020205020404" pitchFamily="49" charset="0"/>
                <a:cs typeface="Courier New" panose="02070309020205020404" pitchFamily="49" charset="0"/>
              </a:rPr>
              <a:t>Labyrinth</a:t>
            </a:r>
            <a:r>
              <a:rPr lang="cs-CZ" altLang="cs-CZ" sz="2400">
                <a:latin typeface="Courier New" panose="02070309020205020404" pitchFamily="49" charset="0"/>
                <a:cs typeface="Courier New" panose="02070309020205020404" pitchFamily="49" charset="0"/>
              </a:rPr>
              <a:t> *</a:t>
            </a:r>
            <a:r>
              <a:rPr lang="en-US" altLang="cs-CZ" sz="2400">
                <a:latin typeface="Courier New" panose="02070309020205020404" pitchFamily="49" charset="0"/>
                <a:cs typeface="Courier New" panose="02070309020205020404" pitchFamily="49" charset="0"/>
              </a:rPr>
              <a:t>labyrinth</a:t>
            </a:r>
            <a:r>
              <a:rPr lang="cs-CZ" altLang="cs-CZ" sz="2400">
                <a:latin typeface="Courier New" panose="02070309020205020404" pitchFamily="49" charset="0"/>
                <a:cs typeface="Courier New" panose="02070309020205020404" pitchFamily="49" charset="0"/>
              </a:rPr>
              <a:t>,</a:t>
            </a:r>
          </a:p>
          <a:p>
            <a:pPr eaLnBrk="1" hangingPunct="1">
              <a:buFontTx/>
              <a:buNone/>
            </a:pPr>
            <a:r>
              <a:rPr lang="cs-CZ" altLang="cs-CZ" sz="2400">
                <a:latin typeface="Courier New" panose="02070309020205020404" pitchFamily="49" charset="0"/>
                <a:cs typeface="Courier New" panose="02070309020205020404" pitchFamily="49" charset="0"/>
              </a:rPr>
              <a:t>                 T</a:t>
            </a:r>
            <a:r>
              <a:rPr lang="en-US" altLang="cs-CZ" sz="2400">
                <a:latin typeface="Courier New" panose="02070309020205020404" pitchFamily="49" charset="0"/>
                <a:cs typeface="Courier New" panose="02070309020205020404" pitchFamily="49" charset="0"/>
              </a:rPr>
              <a:t>WorldSides</a:t>
            </a:r>
            <a:r>
              <a:rPr lang="cs-CZ" altLang="cs-CZ" sz="2400">
                <a:latin typeface="Courier New" panose="02070309020205020404" pitchFamily="49" charset="0"/>
                <a:cs typeface="Courier New" panose="02070309020205020404" pitchFamily="49" charset="0"/>
              </a:rPr>
              <a:t> </a:t>
            </a:r>
            <a:r>
              <a:rPr lang="en-US" altLang="cs-CZ" sz="2400">
                <a:latin typeface="Courier New" panose="02070309020205020404" pitchFamily="49" charset="0"/>
                <a:cs typeface="Courier New" panose="02070309020205020404" pitchFamily="49" charset="0"/>
              </a:rPr>
              <a:t>where_to_go</a:t>
            </a:r>
            <a:r>
              <a:rPr lang="cs-CZ" altLang="cs-CZ" sz="2400">
                <a:latin typeface="Courier New" panose="02070309020205020404" pitchFamily="49" charset="0"/>
                <a:cs typeface="Courier New" panose="02070309020205020404" pitchFamily="49" charset="0"/>
              </a:rPr>
              <a:t>,</a:t>
            </a:r>
          </a:p>
          <a:p>
            <a:pPr eaLnBrk="1" hangingPunct="1">
              <a:buFontTx/>
              <a:buNone/>
            </a:pPr>
            <a:r>
              <a:rPr lang="cs-CZ" altLang="cs-CZ" sz="2400">
                <a:latin typeface="Courier New" panose="02070309020205020404" pitchFamily="49" charset="0"/>
                <a:cs typeface="Courier New" panose="02070309020205020404" pitchFamily="49" charset="0"/>
              </a:rPr>
              <a:t>                 int x, int y,</a:t>
            </a:r>
          </a:p>
          <a:p>
            <a:pPr eaLnBrk="1" hangingPunct="1">
              <a:buFontTx/>
              <a:buNone/>
            </a:pPr>
            <a:r>
              <a:rPr lang="cs-CZ" altLang="cs-CZ" sz="2400">
                <a:latin typeface="Courier New" panose="02070309020205020404" pitchFamily="49" charset="0"/>
                <a:cs typeface="Courier New" panose="02070309020205020404" pitchFamily="49" charset="0"/>
              </a:rPr>
              <a:t>                 T</a:t>
            </a:r>
            <a:r>
              <a:rPr lang="en-US" altLang="cs-CZ" sz="2400">
                <a:latin typeface="Courier New" panose="02070309020205020404" pitchFamily="49" charset="0"/>
                <a:cs typeface="Courier New" panose="02070309020205020404" pitchFamily="49" charset="0"/>
              </a:rPr>
              <a:t>Path</a:t>
            </a:r>
            <a:r>
              <a:rPr lang="cs-CZ" altLang="cs-CZ" sz="2400">
                <a:latin typeface="Courier New" panose="02070309020205020404" pitchFamily="49" charset="0"/>
                <a:cs typeface="Courier New" panose="02070309020205020404" pitchFamily="49" charset="0"/>
              </a:rPr>
              <a:t> *</a:t>
            </a:r>
            <a:r>
              <a:rPr lang="en-US" altLang="cs-CZ" sz="2400">
                <a:latin typeface="Courier New" panose="02070309020205020404" pitchFamily="49" charset="0"/>
                <a:cs typeface="Courier New" panose="02070309020205020404" pitchFamily="49" charset="0"/>
              </a:rPr>
              <a:t>path</a:t>
            </a:r>
            <a:r>
              <a:rPr lang="cs-CZ" altLang="cs-CZ" sz="2400">
                <a:latin typeface="Courier New" panose="02070309020205020404" pitchFamily="49" charset="0"/>
                <a:cs typeface="Courier New" panose="02070309020205020404" pitchFamily="49" charset="0"/>
              </a:rPr>
              <a:t>);</a:t>
            </a:r>
          </a:p>
          <a:p>
            <a:pPr eaLnBrk="1" hangingPunct="1">
              <a:buFontTx/>
              <a:buNone/>
            </a:pPr>
            <a:endParaRPr lang="cs-CZ" altLang="cs-CZ" sz="2400">
              <a:latin typeface="Courier New" panose="02070309020205020404" pitchFamily="49" charset="0"/>
              <a:cs typeface="Courier New" panose="02070309020205020404" pitchFamily="49"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altLang="cs-CZ" dirty="0" err="1"/>
              <a:t>Task</a:t>
            </a:r>
            <a:r>
              <a:rPr lang="cs-CZ" altLang="cs-CZ" dirty="0"/>
              <a:t> – </a:t>
            </a:r>
            <a:r>
              <a:rPr lang="en-US" altLang="cs-CZ" dirty="0"/>
              <a:t>Domino game</a:t>
            </a:r>
            <a:endParaRPr lang="cs-CZ" altLang="cs-CZ" dirty="0"/>
          </a:p>
        </p:txBody>
      </p:sp>
      <p:sp>
        <p:nvSpPr>
          <p:cNvPr id="4099" name="Rectangle 3"/>
          <p:cNvSpPr>
            <a:spLocks noGrp="1" noChangeArrowheads="1"/>
          </p:cNvSpPr>
          <p:nvPr>
            <p:ph type="body" idx="1"/>
          </p:nvPr>
        </p:nvSpPr>
        <p:spPr>
          <a:xfrm>
            <a:off x="457200" y="1304764"/>
            <a:ext cx="8229600" cy="4821399"/>
          </a:xfrm>
        </p:spPr>
        <p:txBody>
          <a:bodyPr/>
          <a:lstStyle/>
          <a:p>
            <a:pPr marL="0" indent="0" eaLnBrk="1" hangingPunct="1">
              <a:lnSpc>
                <a:spcPct val="80000"/>
              </a:lnSpc>
              <a:buFontTx/>
              <a:buNone/>
            </a:pPr>
            <a:r>
              <a:rPr lang="en-US" altLang="cs-CZ" sz="2800" dirty="0"/>
              <a:t>Domino tile has two fields. Each field can be empty or it can contain 1 – 6 points.</a:t>
            </a:r>
          </a:p>
          <a:p>
            <a:pPr marL="0" indent="0" eaLnBrk="1" hangingPunct="1">
              <a:lnSpc>
                <a:spcPct val="80000"/>
              </a:lnSpc>
              <a:buFontTx/>
              <a:buNone/>
            </a:pPr>
            <a:endParaRPr lang="en-US" altLang="cs-CZ" sz="2800" dirty="0"/>
          </a:p>
          <a:p>
            <a:pPr marL="0" indent="0" eaLnBrk="1" hangingPunct="1">
              <a:lnSpc>
                <a:spcPct val="80000"/>
              </a:lnSpc>
              <a:buFontTx/>
              <a:buNone/>
            </a:pPr>
            <a:endParaRPr lang="en-US" altLang="cs-CZ" sz="2800" dirty="0"/>
          </a:p>
          <a:p>
            <a:pPr marL="0" indent="0" eaLnBrk="1" hangingPunct="1">
              <a:lnSpc>
                <a:spcPct val="80000"/>
              </a:lnSpc>
              <a:buFontTx/>
              <a:buNone/>
            </a:pPr>
            <a:endParaRPr lang="en-US" altLang="cs-CZ" sz="2800" dirty="0"/>
          </a:p>
          <a:p>
            <a:pPr marL="0" indent="0" eaLnBrk="1" hangingPunct="1">
              <a:lnSpc>
                <a:spcPct val="80000"/>
              </a:lnSpc>
              <a:buFontTx/>
              <a:buNone/>
            </a:pPr>
            <a:r>
              <a:rPr lang="en-US" altLang="cs-CZ" sz="2800" dirty="0"/>
              <a:t>Tiles are put into chain so that </a:t>
            </a:r>
            <a:r>
              <a:rPr lang="en-US" altLang="cs-CZ" sz="2800" dirty="0" err="1"/>
              <a:t>neighbouring</a:t>
            </a:r>
            <a:r>
              <a:rPr lang="en-US" altLang="cs-CZ" sz="2800" dirty="0"/>
              <a:t> tiles have the same count of points in adjacent tiles. No tile can be joined to the tile with empty field.</a:t>
            </a:r>
          </a:p>
          <a:p>
            <a:pPr marL="0" indent="0" eaLnBrk="1" hangingPunct="1">
              <a:lnSpc>
                <a:spcPct val="80000"/>
              </a:lnSpc>
              <a:buFontTx/>
              <a:buNone/>
            </a:pPr>
            <a:r>
              <a:rPr lang="en-US" altLang="cs-CZ" sz="2800" dirty="0"/>
              <a:t>Create program which reads set of tiles from the file (each row contains pair of numbers 0 – 6 representing one tile), tiles with the same count of points can repeat in the file. The program writes the longest chain which can be created from the set and the count of tiles in the chain.</a:t>
            </a:r>
            <a:endParaRPr lang="cs-CZ" altLang="cs-CZ" sz="2800" dirty="0"/>
          </a:p>
          <a:p>
            <a:pPr eaLnBrk="1" hangingPunct="1">
              <a:lnSpc>
                <a:spcPct val="80000"/>
              </a:lnSpc>
              <a:buFontTx/>
              <a:buNone/>
            </a:pPr>
            <a:r>
              <a:rPr lang="cs-CZ" altLang="cs-CZ" sz="2800" dirty="0"/>
              <a:t>	</a:t>
            </a:r>
          </a:p>
        </p:txBody>
      </p:sp>
      <p:sp>
        <p:nvSpPr>
          <p:cNvPr id="2" name="Obdélník 1"/>
          <p:cNvSpPr/>
          <p:nvPr/>
        </p:nvSpPr>
        <p:spPr>
          <a:xfrm>
            <a:off x="2159732" y="2240868"/>
            <a:ext cx="1836204" cy="72008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Přímá spojnice 3"/>
          <p:cNvCxnSpPr>
            <a:stCxn id="2" idx="0"/>
            <a:endCxn id="2" idx="2"/>
          </p:cNvCxnSpPr>
          <p:nvPr/>
        </p:nvCxnSpPr>
        <p:spPr>
          <a:xfrm>
            <a:off x="3077834" y="2240868"/>
            <a:ext cx="0"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Obdélník 7"/>
          <p:cNvSpPr/>
          <p:nvPr/>
        </p:nvSpPr>
        <p:spPr>
          <a:xfrm>
            <a:off x="4283968" y="2240868"/>
            <a:ext cx="1836204" cy="72008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Přímá spojnice 8"/>
          <p:cNvCxnSpPr>
            <a:stCxn id="8" idx="0"/>
            <a:endCxn id="8" idx="2"/>
          </p:cNvCxnSpPr>
          <p:nvPr/>
        </p:nvCxnSpPr>
        <p:spPr>
          <a:xfrm>
            <a:off x="5202070" y="2240868"/>
            <a:ext cx="0"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Ovál 5"/>
          <p:cNvSpPr/>
          <p:nvPr/>
        </p:nvSpPr>
        <p:spPr>
          <a:xfrm>
            <a:off x="2519772" y="2528900"/>
            <a:ext cx="144016" cy="1440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ál 10"/>
          <p:cNvSpPr/>
          <p:nvPr/>
        </p:nvSpPr>
        <p:spPr>
          <a:xfrm>
            <a:off x="3239852" y="2708936"/>
            <a:ext cx="144000" cy="144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ál 11"/>
          <p:cNvSpPr/>
          <p:nvPr/>
        </p:nvSpPr>
        <p:spPr>
          <a:xfrm>
            <a:off x="3743924" y="2312876"/>
            <a:ext cx="144000" cy="144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ál 12"/>
          <p:cNvSpPr/>
          <p:nvPr/>
        </p:nvSpPr>
        <p:spPr>
          <a:xfrm>
            <a:off x="4427984" y="2708936"/>
            <a:ext cx="144000" cy="144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ál 13"/>
          <p:cNvSpPr/>
          <p:nvPr/>
        </p:nvSpPr>
        <p:spPr>
          <a:xfrm>
            <a:off x="4932056" y="2312876"/>
            <a:ext cx="144000" cy="144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ál 14"/>
          <p:cNvSpPr/>
          <p:nvPr/>
        </p:nvSpPr>
        <p:spPr>
          <a:xfrm>
            <a:off x="5364088" y="2708936"/>
            <a:ext cx="144000" cy="144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ál 15"/>
          <p:cNvSpPr/>
          <p:nvPr/>
        </p:nvSpPr>
        <p:spPr>
          <a:xfrm>
            <a:off x="5868160" y="2312876"/>
            <a:ext cx="144000" cy="144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ál 16"/>
          <p:cNvSpPr/>
          <p:nvPr/>
        </p:nvSpPr>
        <p:spPr>
          <a:xfrm>
            <a:off x="5616116" y="2528900"/>
            <a:ext cx="144016" cy="1440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0777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31800" y="368300"/>
            <a:ext cx="8229600" cy="6048375"/>
          </a:xfrm>
        </p:spPr>
        <p:txBody>
          <a:bodyPr/>
          <a:lstStyle/>
          <a:p>
            <a:pPr eaLnBrk="1" hangingPunct="1">
              <a:lnSpc>
                <a:spcPct val="90000"/>
              </a:lnSpc>
              <a:buFontTx/>
              <a:buNone/>
            </a:pPr>
            <a:r>
              <a:rPr lang="en-US" altLang="cs-CZ" dirty="0">
                <a:solidFill>
                  <a:srgbClr val="FF0000"/>
                </a:solidFill>
              </a:rPr>
              <a:t>Divide and Conquer</a:t>
            </a:r>
          </a:p>
          <a:p>
            <a:pPr eaLnBrk="1" hangingPunct="1">
              <a:lnSpc>
                <a:spcPct val="90000"/>
              </a:lnSpc>
            </a:pPr>
            <a:r>
              <a:rPr lang="en-US" altLang="cs-CZ" dirty="0"/>
              <a:t>principle:</a:t>
            </a:r>
          </a:p>
          <a:p>
            <a:pPr lvl="1" eaLnBrk="1" hangingPunct="1">
              <a:lnSpc>
                <a:spcPct val="90000"/>
              </a:lnSpc>
            </a:pPr>
            <a:r>
              <a:rPr lang="en-US" altLang="cs-CZ" dirty="0"/>
              <a:t>divide state space into two (several) smaller subspaces</a:t>
            </a:r>
          </a:p>
          <a:p>
            <a:pPr lvl="1" eaLnBrk="1" hangingPunct="1">
              <a:lnSpc>
                <a:spcPct val="90000"/>
              </a:lnSpc>
            </a:pPr>
            <a:r>
              <a:rPr lang="en-US" altLang="cs-CZ" dirty="0"/>
              <a:t>solve the problem on each (smaller) space – recursively </a:t>
            </a:r>
          </a:p>
          <a:p>
            <a:pPr lvl="1" eaLnBrk="1" hangingPunct="1">
              <a:lnSpc>
                <a:spcPct val="90000"/>
              </a:lnSpc>
            </a:pPr>
            <a:r>
              <a:rPr lang="en-US" altLang="cs-CZ" dirty="0"/>
              <a:t>merge solutions</a:t>
            </a:r>
          </a:p>
          <a:p>
            <a:pPr eaLnBrk="1" hangingPunct="1">
              <a:lnSpc>
                <a:spcPct val="90000"/>
              </a:lnSpc>
            </a:pPr>
            <a:r>
              <a:rPr lang="en-US" altLang="cs-CZ" dirty="0"/>
              <a:t>task: </a:t>
            </a:r>
          </a:p>
          <a:p>
            <a:pPr lvl="1" eaLnBrk="1" hangingPunct="1">
              <a:lnSpc>
                <a:spcPct val="90000"/>
              </a:lnSpc>
            </a:pPr>
            <a:r>
              <a:rPr lang="en-US" altLang="cs-CZ" dirty="0"/>
              <a:t>Towers of Hanoi</a:t>
            </a:r>
          </a:p>
          <a:p>
            <a:pPr lvl="1" eaLnBrk="1" hangingPunct="1">
              <a:lnSpc>
                <a:spcPct val="90000"/>
              </a:lnSpc>
            </a:pPr>
            <a:r>
              <a:rPr lang="en-US" altLang="cs-CZ" dirty="0"/>
              <a:t>sorting: </a:t>
            </a:r>
            <a:r>
              <a:rPr lang="en-US" altLang="cs-CZ" dirty="0" err="1"/>
              <a:t>QuickSort</a:t>
            </a:r>
            <a:endParaRPr lang="en-US" altLang="cs-CZ" dirty="0"/>
          </a:p>
        </p:txBody>
      </p:sp>
    </p:spTree>
    <p:extLst>
      <p:ext uri="{BB962C8B-B14F-4D97-AF65-F5344CB8AC3E}">
        <p14:creationId xmlns:p14="http://schemas.microsoft.com/office/powerpoint/2010/main" val="3165424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altLang="cs-CZ"/>
              <a:t>8 </a:t>
            </a:r>
            <a:r>
              <a:rPr lang="en-US" altLang="cs-CZ"/>
              <a:t>Queens Problem</a:t>
            </a:r>
            <a:endParaRPr lang="cs-CZ" altLang="cs-CZ"/>
          </a:p>
        </p:txBody>
      </p:sp>
      <p:sp>
        <p:nvSpPr>
          <p:cNvPr id="4099" name="Rectangle 3"/>
          <p:cNvSpPr>
            <a:spLocks noGrp="1" noChangeArrowheads="1"/>
          </p:cNvSpPr>
          <p:nvPr>
            <p:ph type="body" idx="1"/>
          </p:nvPr>
        </p:nvSpPr>
        <p:spPr/>
        <p:txBody>
          <a:bodyPr/>
          <a:lstStyle/>
          <a:p>
            <a:pPr eaLnBrk="1" hangingPunct="1"/>
            <a:r>
              <a:rPr lang="en-US" altLang="cs-CZ"/>
              <a:t>task</a:t>
            </a:r>
            <a:r>
              <a:rPr lang="cs-CZ" altLang="cs-CZ"/>
              <a:t>:</a:t>
            </a:r>
          </a:p>
          <a:p>
            <a:pPr lvl="1" eaLnBrk="1" hangingPunct="1"/>
            <a:r>
              <a:rPr lang="en-US" altLang="cs-CZ"/>
              <a:t>place nonattacking </a:t>
            </a:r>
            <a:r>
              <a:rPr lang="cs-CZ" altLang="cs-CZ"/>
              <a:t>8 </a:t>
            </a:r>
            <a:r>
              <a:rPr lang="en-US" altLang="cs-CZ"/>
              <a:t>queens</a:t>
            </a:r>
            <a:r>
              <a:rPr lang="cs-CZ" altLang="cs-CZ"/>
              <a:t> </a:t>
            </a:r>
            <a:r>
              <a:rPr lang="en-US" altLang="cs-CZ"/>
              <a:t>on </a:t>
            </a:r>
            <a:r>
              <a:rPr lang="cs-CZ" altLang="cs-CZ"/>
              <a:t>8x8 </a:t>
            </a:r>
            <a:r>
              <a:rPr lang="en-US" altLang="cs-CZ"/>
              <a:t>chess</a:t>
            </a:r>
            <a:endParaRPr lang="cs-CZ" altLang="cs-CZ"/>
          </a:p>
          <a:p>
            <a:pPr eaLnBrk="1" hangingPunct="1"/>
            <a:r>
              <a:rPr lang="cs-CZ" altLang="cs-CZ"/>
              <a:t>princip</a:t>
            </a:r>
            <a:r>
              <a:rPr lang="en-US" altLang="cs-CZ"/>
              <a:t>le</a:t>
            </a:r>
            <a:r>
              <a:rPr lang="cs-CZ" altLang="cs-CZ"/>
              <a:t>:</a:t>
            </a:r>
          </a:p>
          <a:p>
            <a:pPr lvl="1" eaLnBrk="1" hangingPunct="1"/>
            <a:r>
              <a:rPr lang="en-US" altLang="cs-CZ"/>
              <a:t>place queen on the 1. row, 1 column </a:t>
            </a:r>
          </a:p>
          <a:p>
            <a:pPr lvl="1" eaLnBrk="1" hangingPunct="1"/>
            <a:r>
              <a:rPr lang="en-US" altLang="cs-CZ"/>
              <a:t>place next queen on the 2. row and 3. column </a:t>
            </a:r>
          </a:p>
          <a:p>
            <a:pPr lvl="1" eaLnBrk="1" hangingPunct="1"/>
            <a:r>
              <a:rPr lang="en-US" altLang="cs-CZ"/>
              <a:t>place next queen on the 3. row etc.</a:t>
            </a:r>
          </a:p>
          <a:p>
            <a:pPr lvl="2" eaLnBrk="1" hangingPunct="1"/>
            <a:r>
              <a:rPr lang="en-US" altLang="cs-CZ"/>
              <a:t>if it is not possible, return to the 2. row and try move queen to the next column</a:t>
            </a:r>
          </a:p>
          <a:p>
            <a:pPr lvl="2" eaLnBrk="1" hangingPunct="1"/>
            <a:r>
              <a:rPr lang="en-US" altLang="cs-CZ"/>
              <a:t>etc.</a:t>
            </a:r>
            <a:endParaRPr lang="cs-CZ" alt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altLang="cs-CZ"/>
              <a:t>8 Queens Problem</a:t>
            </a:r>
          </a:p>
        </p:txBody>
      </p:sp>
      <p:sp>
        <p:nvSpPr>
          <p:cNvPr id="5123" name="Rectangle 3"/>
          <p:cNvSpPr>
            <a:spLocks noGrp="1" noChangeArrowheads="1"/>
          </p:cNvSpPr>
          <p:nvPr>
            <p:ph type="body" sz="half" idx="1"/>
          </p:nvPr>
        </p:nvSpPr>
        <p:spPr>
          <a:xfrm>
            <a:off x="457200" y="1484313"/>
            <a:ext cx="8110538" cy="496887"/>
          </a:xfrm>
        </p:spPr>
        <p:txBody>
          <a:bodyPr/>
          <a:lstStyle/>
          <a:p>
            <a:pPr eaLnBrk="1" hangingPunct="1">
              <a:lnSpc>
                <a:spcPct val="90000"/>
              </a:lnSpc>
            </a:pPr>
            <a:r>
              <a:rPr lang="cs-CZ" altLang="cs-CZ" sz="2800"/>
              <a:t>demonstration:  </a:t>
            </a:r>
            <a:r>
              <a:rPr lang="en-US" altLang="cs-CZ" sz="2800"/>
              <a:t>4 Queens</a:t>
            </a:r>
            <a:r>
              <a:rPr lang="cs-CZ" altLang="cs-CZ" sz="2800"/>
              <a:t> </a:t>
            </a:r>
            <a:r>
              <a:rPr lang="en-US" altLang="cs-CZ" sz="2800"/>
              <a:t>Problem</a:t>
            </a:r>
            <a:endParaRPr lang="cs-CZ" altLang="cs-CZ" sz="2800"/>
          </a:p>
        </p:txBody>
      </p:sp>
      <p:graphicFrame>
        <p:nvGraphicFramePr>
          <p:cNvPr id="69672" name="Group 40"/>
          <p:cNvGraphicFramePr>
            <a:graphicFrameLocks noGrp="1"/>
          </p:cNvGraphicFramePr>
          <p:nvPr>
            <p:ph sz="half" idx="2"/>
          </p:nvPr>
        </p:nvGraphicFramePr>
        <p:xfrm>
          <a:off x="2592388" y="2492375"/>
          <a:ext cx="4038600" cy="2952752"/>
        </p:xfrm>
        <a:graphic>
          <a:graphicData uri="http://schemas.openxmlformats.org/drawingml/2006/table">
            <a:tbl>
              <a:tblPr/>
              <a:tblGrid>
                <a:gridCol w="1009650">
                  <a:extLst>
                    <a:ext uri="{9D8B030D-6E8A-4147-A177-3AD203B41FA5}">
                      <a16:colId xmlns:a16="http://schemas.microsoft.com/office/drawing/2014/main" xmlns="" val="20000"/>
                    </a:ext>
                  </a:extLst>
                </a:gridCol>
                <a:gridCol w="1009650">
                  <a:extLst>
                    <a:ext uri="{9D8B030D-6E8A-4147-A177-3AD203B41FA5}">
                      <a16:colId xmlns:a16="http://schemas.microsoft.com/office/drawing/2014/main" xmlns="" val="20001"/>
                    </a:ext>
                  </a:extLst>
                </a:gridCol>
                <a:gridCol w="1009650">
                  <a:extLst>
                    <a:ext uri="{9D8B030D-6E8A-4147-A177-3AD203B41FA5}">
                      <a16:colId xmlns:a16="http://schemas.microsoft.com/office/drawing/2014/main" xmlns="" val="20002"/>
                    </a:ext>
                  </a:extLst>
                </a:gridCol>
                <a:gridCol w="1009650">
                  <a:extLst>
                    <a:ext uri="{9D8B030D-6E8A-4147-A177-3AD203B41FA5}">
                      <a16:colId xmlns:a16="http://schemas.microsoft.com/office/drawing/2014/main" xmlns="" val="20003"/>
                    </a:ext>
                  </a:extLst>
                </a:gridCol>
              </a:tblGrid>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5151" name="Oval 41"/>
          <p:cNvSpPr>
            <a:spLocks noChangeArrowheads="1"/>
          </p:cNvSpPr>
          <p:nvPr/>
        </p:nvSpPr>
        <p:spPr bwMode="auto">
          <a:xfrm>
            <a:off x="2879725" y="4868863"/>
            <a:ext cx="468313" cy="4333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altLang="cs-CZ"/>
              <a:t>8 Queens Problem</a:t>
            </a:r>
          </a:p>
        </p:txBody>
      </p:sp>
      <p:graphicFrame>
        <p:nvGraphicFramePr>
          <p:cNvPr id="71684" name="Group 4"/>
          <p:cNvGraphicFramePr>
            <a:graphicFrameLocks noGrp="1"/>
          </p:cNvGraphicFramePr>
          <p:nvPr>
            <p:ph sz="half" idx="2"/>
          </p:nvPr>
        </p:nvGraphicFramePr>
        <p:xfrm>
          <a:off x="2519363" y="2349500"/>
          <a:ext cx="4038600" cy="2952752"/>
        </p:xfrm>
        <a:graphic>
          <a:graphicData uri="http://schemas.openxmlformats.org/drawingml/2006/table">
            <a:tbl>
              <a:tblPr/>
              <a:tblGrid>
                <a:gridCol w="1009650">
                  <a:extLst>
                    <a:ext uri="{9D8B030D-6E8A-4147-A177-3AD203B41FA5}">
                      <a16:colId xmlns:a16="http://schemas.microsoft.com/office/drawing/2014/main" xmlns="" val="20000"/>
                    </a:ext>
                  </a:extLst>
                </a:gridCol>
                <a:gridCol w="1009650">
                  <a:extLst>
                    <a:ext uri="{9D8B030D-6E8A-4147-A177-3AD203B41FA5}">
                      <a16:colId xmlns:a16="http://schemas.microsoft.com/office/drawing/2014/main" xmlns="" val="20001"/>
                    </a:ext>
                  </a:extLst>
                </a:gridCol>
                <a:gridCol w="1009650">
                  <a:extLst>
                    <a:ext uri="{9D8B030D-6E8A-4147-A177-3AD203B41FA5}">
                      <a16:colId xmlns:a16="http://schemas.microsoft.com/office/drawing/2014/main" xmlns="" val="20002"/>
                    </a:ext>
                  </a:extLst>
                </a:gridCol>
                <a:gridCol w="1009650">
                  <a:extLst>
                    <a:ext uri="{9D8B030D-6E8A-4147-A177-3AD203B41FA5}">
                      <a16:colId xmlns:a16="http://schemas.microsoft.com/office/drawing/2014/main" xmlns="" val="20003"/>
                    </a:ext>
                  </a:extLst>
                </a:gridCol>
              </a:tblGrid>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6174" name="Oval 31"/>
          <p:cNvSpPr>
            <a:spLocks noChangeArrowheads="1"/>
          </p:cNvSpPr>
          <p:nvPr/>
        </p:nvSpPr>
        <p:spPr bwMode="auto">
          <a:xfrm>
            <a:off x="2806700" y="4725988"/>
            <a:ext cx="468313" cy="4333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6175" name="Oval 32"/>
          <p:cNvSpPr>
            <a:spLocks noChangeArrowheads="1"/>
          </p:cNvSpPr>
          <p:nvPr/>
        </p:nvSpPr>
        <p:spPr bwMode="auto">
          <a:xfrm>
            <a:off x="4786313" y="3970338"/>
            <a:ext cx="468312" cy="4333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altLang="cs-CZ"/>
              <a:t>8 Queens Problem</a:t>
            </a:r>
          </a:p>
        </p:txBody>
      </p:sp>
      <p:graphicFrame>
        <p:nvGraphicFramePr>
          <p:cNvPr id="72707" name="Group 3"/>
          <p:cNvGraphicFramePr>
            <a:graphicFrameLocks noGrp="1"/>
          </p:cNvGraphicFramePr>
          <p:nvPr>
            <p:ph sz="half" idx="2"/>
          </p:nvPr>
        </p:nvGraphicFramePr>
        <p:xfrm>
          <a:off x="2519363" y="2349500"/>
          <a:ext cx="4038600" cy="2952752"/>
        </p:xfrm>
        <a:graphic>
          <a:graphicData uri="http://schemas.openxmlformats.org/drawingml/2006/table">
            <a:tbl>
              <a:tblPr/>
              <a:tblGrid>
                <a:gridCol w="1009650">
                  <a:extLst>
                    <a:ext uri="{9D8B030D-6E8A-4147-A177-3AD203B41FA5}">
                      <a16:colId xmlns:a16="http://schemas.microsoft.com/office/drawing/2014/main" xmlns="" val="20000"/>
                    </a:ext>
                  </a:extLst>
                </a:gridCol>
                <a:gridCol w="1009650">
                  <a:extLst>
                    <a:ext uri="{9D8B030D-6E8A-4147-A177-3AD203B41FA5}">
                      <a16:colId xmlns:a16="http://schemas.microsoft.com/office/drawing/2014/main" xmlns="" val="20001"/>
                    </a:ext>
                  </a:extLst>
                </a:gridCol>
                <a:gridCol w="1009650">
                  <a:extLst>
                    <a:ext uri="{9D8B030D-6E8A-4147-A177-3AD203B41FA5}">
                      <a16:colId xmlns:a16="http://schemas.microsoft.com/office/drawing/2014/main" xmlns="" val="20002"/>
                    </a:ext>
                  </a:extLst>
                </a:gridCol>
                <a:gridCol w="1009650">
                  <a:extLst>
                    <a:ext uri="{9D8B030D-6E8A-4147-A177-3AD203B41FA5}">
                      <a16:colId xmlns:a16="http://schemas.microsoft.com/office/drawing/2014/main" xmlns="" val="20003"/>
                    </a:ext>
                  </a:extLst>
                </a:gridCol>
              </a:tblGrid>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7198" name="Oval 30"/>
          <p:cNvSpPr>
            <a:spLocks noChangeArrowheads="1"/>
          </p:cNvSpPr>
          <p:nvPr/>
        </p:nvSpPr>
        <p:spPr bwMode="auto">
          <a:xfrm>
            <a:off x="2806700" y="4725988"/>
            <a:ext cx="468313" cy="4333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7199" name="Oval 31"/>
          <p:cNvSpPr>
            <a:spLocks noChangeArrowheads="1"/>
          </p:cNvSpPr>
          <p:nvPr/>
        </p:nvSpPr>
        <p:spPr bwMode="auto">
          <a:xfrm>
            <a:off x="4786313" y="3970338"/>
            <a:ext cx="468312" cy="4333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7200" name="Rectangle 33"/>
          <p:cNvSpPr>
            <a:spLocks noChangeArrowheads="1"/>
          </p:cNvSpPr>
          <p:nvPr/>
        </p:nvSpPr>
        <p:spPr bwMode="auto">
          <a:xfrm>
            <a:off x="2771775" y="3176588"/>
            <a:ext cx="3529013" cy="468312"/>
          </a:xfrm>
          <a:prstGeom prst="rect">
            <a:avLst/>
          </a:prstGeom>
          <a:noFill/>
          <a:ln w="254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7201" name="Text Box 34"/>
          <p:cNvSpPr txBox="1">
            <a:spLocks noChangeArrowheads="1"/>
          </p:cNvSpPr>
          <p:nvPr/>
        </p:nvSpPr>
        <p:spPr bwMode="auto">
          <a:xfrm>
            <a:off x="6840538" y="3860800"/>
            <a:ext cx="1944687"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800" b="1">
                <a:solidFill>
                  <a:srgbClr val="FF0000"/>
                </a:solidFill>
              </a:rPr>
              <a:t>next queen can’t be placed</a:t>
            </a:r>
            <a:r>
              <a:rPr lang="cs-CZ" altLang="cs-CZ" sz="1800" b="1">
                <a:solidFill>
                  <a:srgbClr val="FF0000"/>
                </a:solidFill>
              </a:rPr>
              <a:t>, </a:t>
            </a:r>
            <a:r>
              <a:rPr lang="en-US" altLang="cs-CZ" sz="1800" b="1">
                <a:solidFill>
                  <a:srgbClr val="000099"/>
                </a:solidFill>
              </a:rPr>
              <a:t>back step is executed</a:t>
            </a:r>
            <a:endParaRPr lang="cs-CZ" altLang="cs-CZ" sz="1800" b="1">
              <a:solidFill>
                <a:srgbClr val="000099"/>
              </a:solidFill>
            </a:endParaRPr>
          </a:p>
        </p:txBody>
      </p:sp>
      <p:sp>
        <p:nvSpPr>
          <p:cNvPr id="7202" name="Line 35"/>
          <p:cNvSpPr>
            <a:spLocks noChangeShapeType="1"/>
          </p:cNvSpPr>
          <p:nvPr/>
        </p:nvSpPr>
        <p:spPr bwMode="auto">
          <a:xfrm flipH="1" flipV="1">
            <a:off x="6732588" y="3465513"/>
            <a:ext cx="719137" cy="323850"/>
          </a:xfrm>
          <a:prstGeom prst="line">
            <a:avLst/>
          </a:prstGeom>
          <a:noFill/>
          <a:ln w="254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altLang="cs-CZ"/>
              <a:t>8 Queens Problem</a:t>
            </a:r>
          </a:p>
        </p:txBody>
      </p:sp>
      <p:graphicFrame>
        <p:nvGraphicFramePr>
          <p:cNvPr id="73731" name="Group 3"/>
          <p:cNvGraphicFramePr>
            <a:graphicFrameLocks noGrp="1"/>
          </p:cNvGraphicFramePr>
          <p:nvPr>
            <p:ph sz="half" idx="2"/>
          </p:nvPr>
        </p:nvGraphicFramePr>
        <p:xfrm>
          <a:off x="2519363" y="2349500"/>
          <a:ext cx="4038600" cy="2952752"/>
        </p:xfrm>
        <a:graphic>
          <a:graphicData uri="http://schemas.openxmlformats.org/drawingml/2006/table">
            <a:tbl>
              <a:tblPr/>
              <a:tblGrid>
                <a:gridCol w="1009650">
                  <a:extLst>
                    <a:ext uri="{9D8B030D-6E8A-4147-A177-3AD203B41FA5}">
                      <a16:colId xmlns:a16="http://schemas.microsoft.com/office/drawing/2014/main" xmlns="" val="20000"/>
                    </a:ext>
                  </a:extLst>
                </a:gridCol>
                <a:gridCol w="1009650">
                  <a:extLst>
                    <a:ext uri="{9D8B030D-6E8A-4147-A177-3AD203B41FA5}">
                      <a16:colId xmlns:a16="http://schemas.microsoft.com/office/drawing/2014/main" xmlns="" val="20001"/>
                    </a:ext>
                  </a:extLst>
                </a:gridCol>
                <a:gridCol w="1009650">
                  <a:extLst>
                    <a:ext uri="{9D8B030D-6E8A-4147-A177-3AD203B41FA5}">
                      <a16:colId xmlns:a16="http://schemas.microsoft.com/office/drawing/2014/main" xmlns="" val="20002"/>
                    </a:ext>
                  </a:extLst>
                </a:gridCol>
                <a:gridCol w="1009650">
                  <a:extLst>
                    <a:ext uri="{9D8B030D-6E8A-4147-A177-3AD203B41FA5}">
                      <a16:colId xmlns:a16="http://schemas.microsoft.com/office/drawing/2014/main" xmlns="" val="20003"/>
                    </a:ext>
                  </a:extLst>
                </a:gridCol>
              </a:tblGrid>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8222" name="Oval 30"/>
          <p:cNvSpPr>
            <a:spLocks noChangeArrowheads="1"/>
          </p:cNvSpPr>
          <p:nvPr/>
        </p:nvSpPr>
        <p:spPr bwMode="auto">
          <a:xfrm>
            <a:off x="2806700" y="4725988"/>
            <a:ext cx="468313" cy="4333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8223" name="Oval 31"/>
          <p:cNvSpPr>
            <a:spLocks noChangeArrowheads="1"/>
          </p:cNvSpPr>
          <p:nvPr/>
        </p:nvSpPr>
        <p:spPr bwMode="auto">
          <a:xfrm>
            <a:off x="5795963" y="3970338"/>
            <a:ext cx="468312" cy="4333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altLang="cs-CZ"/>
              <a:t>8 Queens Problem</a:t>
            </a:r>
          </a:p>
        </p:txBody>
      </p:sp>
      <p:graphicFrame>
        <p:nvGraphicFramePr>
          <p:cNvPr id="74755" name="Group 3"/>
          <p:cNvGraphicFramePr>
            <a:graphicFrameLocks noGrp="1"/>
          </p:cNvGraphicFramePr>
          <p:nvPr>
            <p:ph sz="half" idx="2"/>
          </p:nvPr>
        </p:nvGraphicFramePr>
        <p:xfrm>
          <a:off x="2519363" y="2349500"/>
          <a:ext cx="4038600" cy="2952752"/>
        </p:xfrm>
        <a:graphic>
          <a:graphicData uri="http://schemas.openxmlformats.org/drawingml/2006/table">
            <a:tbl>
              <a:tblPr/>
              <a:tblGrid>
                <a:gridCol w="1009650">
                  <a:extLst>
                    <a:ext uri="{9D8B030D-6E8A-4147-A177-3AD203B41FA5}">
                      <a16:colId xmlns:a16="http://schemas.microsoft.com/office/drawing/2014/main" xmlns="" val="20000"/>
                    </a:ext>
                  </a:extLst>
                </a:gridCol>
                <a:gridCol w="1009650">
                  <a:extLst>
                    <a:ext uri="{9D8B030D-6E8A-4147-A177-3AD203B41FA5}">
                      <a16:colId xmlns:a16="http://schemas.microsoft.com/office/drawing/2014/main" xmlns="" val="20001"/>
                    </a:ext>
                  </a:extLst>
                </a:gridCol>
                <a:gridCol w="1009650">
                  <a:extLst>
                    <a:ext uri="{9D8B030D-6E8A-4147-A177-3AD203B41FA5}">
                      <a16:colId xmlns:a16="http://schemas.microsoft.com/office/drawing/2014/main" xmlns="" val="20002"/>
                    </a:ext>
                  </a:extLst>
                </a:gridCol>
                <a:gridCol w="1009650">
                  <a:extLst>
                    <a:ext uri="{9D8B030D-6E8A-4147-A177-3AD203B41FA5}">
                      <a16:colId xmlns:a16="http://schemas.microsoft.com/office/drawing/2014/main" xmlns="" val="20003"/>
                    </a:ext>
                  </a:extLst>
                </a:gridCol>
              </a:tblGrid>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9246" name="Oval 30"/>
          <p:cNvSpPr>
            <a:spLocks noChangeArrowheads="1"/>
          </p:cNvSpPr>
          <p:nvPr/>
        </p:nvSpPr>
        <p:spPr bwMode="auto">
          <a:xfrm>
            <a:off x="2806700" y="4725988"/>
            <a:ext cx="468313" cy="4333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9247" name="Oval 31"/>
          <p:cNvSpPr>
            <a:spLocks noChangeArrowheads="1"/>
          </p:cNvSpPr>
          <p:nvPr/>
        </p:nvSpPr>
        <p:spPr bwMode="auto">
          <a:xfrm>
            <a:off x="5795963" y="3970338"/>
            <a:ext cx="468312" cy="4333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9248" name="Oval 32"/>
          <p:cNvSpPr>
            <a:spLocks noChangeArrowheads="1"/>
          </p:cNvSpPr>
          <p:nvPr/>
        </p:nvSpPr>
        <p:spPr bwMode="auto">
          <a:xfrm>
            <a:off x="3816350" y="3213100"/>
            <a:ext cx="468313" cy="4333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altLang="cs-CZ"/>
              <a:t>8 Queens Problem</a:t>
            </a:r>
          </a:p>
        </p:txBody>
      </p:sp>
      <p:graphicFrame>
        <p:nvGraphicFramePr>
          <p:cNvPr id="75779" name="Group 3"/>
          <p:cNvGraphicFramePr>
            <a:graphicFrameLocks noGrp="1"/>
          </p:cNvGraphicFramePr>
          <p:nvPr>
            <p:ph sz="half" idx="2"/>
          </p:nvPr>
        </p:nvGraphicFramePr>
        <p:xfrm>
          <a:off x="2519363" y="2349500"/>
          <a:ext cx="4038600" cy="2952752"/>
        </p:xfrm>
        <a:graphic>
          <a:graphicData uri="http://schemas.openxmlformats.org/drawingml/2006/table">
            <a:tbl>
              <a:tblPr/>
              <a:tblGrid>
                <a:gridCol w="1009650">
                  <a:extLst>
                    <a:ext uri="{9D8B030D-6E8A-4147-A177-3AD203B41FA5}">
                      <a16:colId xmlns:a16="http://schemas.microsoft.com/office/drawing/2014/main" xmlns="" val="20000"/>
                    </a:ext>
                  </a:extLst>
                </a:gridCol>
                <a:gridCol w="1009650">
                  <a:extLst>
                    <a:ext uri="{9D8B030D-6E8A-4147-A177-3AD203B41FA5}">
                      <a16:colId xmlns:a16="http://schemas.microsoft.com/office/drawing/2014/main" xmlns="" val="20001"/>
                    </a:ext>
                  </a:extLst>
                </a:gridCol>
                <a:gridCol w="1009650">
                  <a:extLst>
                    <a:ext uri="{9D8B030D-6E8A-4147-A177-3AD203B41FA5}">
                      <a16:colId xmlns:a16="http://schemas.microsoft.com/office/drawing/2014/main" xmlns="" val="20002"/>
                    </a:ext>
                  </a:extLst>
                </a:gridCol>
                <a:gridCol w="1009650">
                  <a:extLst>
                    <a:ext uri="{9D8B030D-6E8A-4147-A177-3AD203B41FA5}">
                      <a16:colId xmlns:a16="http://schemas.microsoft.com/office/drawing/2014/main" xmlns="" val="20003"/>
                    </a:ext>
                  </a:extLst>
                </a:gridCol>
              </a:tblGrid>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7381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s-CZ" altLang="cs-CZ" sz="2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10270" name="Oval 30"/>
          <p:cNvSpPr>
            <a:spLocks noChangeArrowheads="1"/>
          </p:cNvSpPr>
          <p:nvPr/>
        </p:nvSpPr>
        <p:spPr bwMode="auto">
          <a:xfrm>
            <a:off x="2806700" y="4725988"/>
            <a:ext cx="468313" cy="4333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0271" name="Oval 31"/>
          <p:cNvSpPr>
            <a:spLocks noChangeArrowheads="1"/>
          </p:cNvSpPr>
          <p:nvPr/>
        </p:nvSpPr>
        <p:spPr bwMode="auto">
          <a:xfrm>
            <a:off x="5795963" y="3970338"/>
            <a:ext cx="468312" cy="4333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0272" name="Oval 32"/>
          <p:cNvSpPr>
            <a:spLocks noChangeArrowheads="1"/>
          </p:cNvSpPr>
          <p:nvPr/>
        </p:nvSpPr>
        <p:spPr bwMode="auto">
          <a:xfrm>
            <a:off x="3816350" y="3213100"/>
            <a:ext cx="468313" cy="43338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0273" name="Rectangle 33"/>
          <p:cNvSpPr>
            <a:spLocks noChangeArrowheads="1"/>
          </p:cNvSpPr>
          <p:nvPr/>
        </p:nvSpPr>
        <p:spPr bwMode="auto">
          <a:xfrm>
            <a:off x="2771775" y="2490788"/>
            <a:ext cx="3529013" cy="468312"/>
          </a:xfrm>
          <a:prstGeom prst="rect">
            <a:avLst/>
          </a:prstGeom>
          <a:noFill/>
          <a:ln w="254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cs-CZ" altLang="cs-CZ" sz="1800"/>
          </a:p>
        </p:txBody>
      </p:sp>
      <p:sp>
        <p:nvSpPr>
          <p:cNvPr id="10274" name="Text Box 34"/>
          <p:cNvSpPr txBox="1">
            <a:spLocks noChangeArrowheads="1"/>
          </p:cNvSpPr>
          <p:nvPr/>
        </p:nvSpPr>
        <p:spPr bwMode="auto">
          <a:xfrm>
            <a:off x="6840538" y="3175000"/>
            <a:ext cx="1944687"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1800" b="1">
                <a:solidFill>
                  <a:srgbClr val="FF0000"/>
                </a:solidFill>
              </a:rPr>
              <a:t>next queen can’t be placed</a:t>
            </a:r>
            <a:r>
              <a:rPr lang="cs-CZ" altLang="cs-CZ" sz="1800" b="1">
                <a:solidFill>
                  <a:srgbClr val="FF0000"/>
                </a:solidFill>
              </a:rPr>
              <a:t>, </a:t>
            </a:r>
            <a:r>
              <a:rPr lang="en-US" altLang="cs-CZ" sz="1800" b="1">
                <a:solidFill>
                  <a:srgbClr val="000099"/>
                </a:solidFill>
              </a:rPr>
              <a:t>back step is executed</a:t>
            </a:r>
            <a:endParaRPr lang="cs-CZ" altLang="cs-CZ" sz="1800" b="1">
              <a:solidFill>
                <a:srgbClr val="000099"/>
              </a:solidFill>
            </a:endParaRPr>
          </a:p>
        </p:txBody>
      </p:sp>
      <p:sp>
        <p:nvSpPr>
          <p:cNvPr id="10275" name="Line 35"/>
          <p:cNvSpPr>
            <a:spLocks noChangeShapeType="1"/>
          </p:cNvSpPr>
          <p:nvPr/>
        </p:nvSpPr>
        <p:spPr bwMode="auto">
          <a:xfrm flipH="1" flipV="1">
            <a:off x="6732588" y="2779713"/>
            <a:ext cx="719137" cy="323850"/>
          </a:xfrm>
          <a:prstGeom prst="line">
            <a:avLst/>
          </a:prstGeom>
          <a:noFill/>
          <a:ln w="254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626</TotalTime>
  <Words>782</Words>
  <Application>Microsoft Office PowerPoint</Application>
  <PresentationFormat>Předvádění na obrazovce (4:3)</PresentationFormat>
  <Paragraphs>128</Paragraphs>
  <Slides>28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28</vt:i4>
      </vt:variant>
    </vt:vector>
  </HeadingPairs>
  <TitlesOfParts>
    <vt:vector size="32" baseType="lpstr">
      <vt:lpstr>Arial</vt:lpstr>
      <vt:lpstr>Courier New</vt:lpstr>
      <vt:lpstr>Symbol</vt:lpstr>
      <vt:lpstr>Výchozí návrh</vt:lpstr>
      <vt:lpstr>Recursion 2</vt:lpstr>
      <vt:lpstr>Recursion - application</vt:lpstr>
      <vt:lpstr>8 Queens Problem</vt:lpstr>
      <vt:lpstr>8 Queens Problem</vt:lpstr>
      <vt:lpstr>8 Queens Problem</vt:lpstr>
      <vt:lpstr>8 Queens Problem</vt:lpstr>
      <vt:lpstr>8 Queens Problem</vt:lpstr>
      <vt:lpstr>8 Queens Problem</vt:lpstr>
      <vt:lpstr>8 Queens Problem</vt:lpstr>
      <vt:lpstr>8 Queens Problem</vt:lpstr>
      <vt:lpstr>8 Queens Problem</vt:lpstr>
      <vt:lpstr>8 Queens Problem</vt:lpstr>
      <vt:lpstr>8 Queens Problem</vt:lpstr>
      <vt:lpstr>8 Queens Problem</vt:lpstr>
      <vt:lpstr>8 Queens Problem</vt:lpstr>
      <vt:lpstr>Prezentace aplikace PowerPoint</vt:lpstr>
      <vt:lpstr>Prezentace aplikace PowerPoint</vt:lpstr>
      <vt:lpstr>Searching Path in Labyrinth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Task – Domino game</vt:lpstr>
      <vt:lpstr>Prezentace aplikace PowerPoint</vt:lpstr>
    </vt:vector>
  </TitlesOfParts>
  <Company>FD ČVUT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Rekurze</dc:title>
  <dc:creator>fabera</dc:creator>
  <cp:lastModifiedBy>V. F.</cp:lastModifiedBy>
  <cp:revision>127</cp:revision>
  <dcterms:created xsi:type="dcterms:W3CDTF">2006-10-31T12:29:52Z</dcterms:created>
  <dcterms:modified xsi:type="dcterms:W3CDTF">2023-03-16T17:44:17Z</dcterms:modified>
</cp:coreProperties>
</file>