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0"/>
  </p:notesMasterIdLst>
  <p:sldIdLst>
    <p:sldId id="256" r:id="rId2"/>
    <p:sldId id="261" r:id="rId3"/>
    <p:sldId id="262" r:id="rId4"/>
    <p:sldId id="263" r:id="rId5"/>
    <p:sldId id="324" r:id="rId6"/>
    <p:sldId id="311" r:id="rId7"/>
    <p:sldId id="312" r:id="rId8"/>
    <p:sldId id="31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4" r:id="rId18"/>
    <p:sldId id="299" r:id="rId19"/>
    <p:sldId id="300" r:id="rId20"/>
    <p:sldId id="301" r:id="rId21"/>
    <p:sldId id="275" r:id="rId22"/>
    <p:sldId id="276" r:id="rId23"/>
    <p:sldId id="279" r:id="rId24"/>
    <p:sldId id="325" r:id="rId25"/>
    <p:sldId id="285" r:id="rId26"/>
    <p:sldId id="326" r:id="rId27"/>
    <p:sldId id="327" r:id="rId28"/>
    <p:sldId id="277" r:id="rId29"/>
    <p:sldId id="329" r:id="rId30"/>
    <p:sldId id="328" r:id="rId31"/>
    <p:sldId id="330" r:id="rId32"/>
    <p:sldId id="331" r:id="rId33"/>
    <p:sldId id="332" r:id="rId34"/>
    <p:sldId id="333" r:id="rId35"/>
    <p:sldId id="280" r:id="rId36"/>
    <p:sldId id="334" r:id="rId37"/>
    <p:sldId id="335" r:id="rId38"/>
    <p:sldId id="336" r:id="rId39"/>
    <p:sldId id="281" r:id="rId40"/>
    <p:sldId id="283" r:id="rId41"/>
    <p:sldId id="282" r:id="rId42"/>
    <p:sldId id="284" r:id="rId43"/>
    <p:sldId id="288" r:id="rId44"/>
    <p:sldId id="289" r:id="rId45"/>
    <p:sldId id="297" r:id="rId46"/>
    <p:sldId id="298" r:id="rId47"/>
    <p:sldId id="290" r:id="rId48"/>
    <p:sldId id="291" r:id="rId49"/>
    <p:sldId id="337" r:id="rId50"/>
    <p:sldId id="346" r:id="rId51"/>
    <p:sldId id="338" r:id="rId52"/>
    <p:sldId id="339" r:id="rId53"/>
    <p:sldId id="302" r:id="rId54"/>
    <p:sldId id="303" r:id="rId55"/>
    <p:sldId id="304" r:id="rId56"/>
    <p:sldId id="295" r:id="rId57"/>
    <p:sldId id="315" r:id="rId58"/>
    <p:sldId id="318" r:id="rId59"/>
    <p:sldId id="319" r:id="rId60"/>
    <p:sldId id="320" r:id="rId61"/>
    <p:sldId id="321" r:id="rId62"/>
    <p:sldId id="322" r:id="rId63"/>
    <p:sldId id="340" r:id="rId64"/>
    <p:sldId id="341" r:id="rId65"/>
    <p:sldId id="342" r:id="rId66"/>
    <p:sldId id="343" r:id="rId67"/>
    <p:sldId id="344" r:id="rId68"/>
    <p:sldId id="345" r:id="rId69"/>
  </p:sldIdLst>
  <p:sldSz cx="9144000" cy="6858000" type="screen4x3"/>
  <p:notesSz cx="7099300" cy="102346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810" autoAdjust="0"/>
    <p:restoredTop sz="91023" autoAdjust="0"/>
  </p:normalViewPr>
  <p:slideViewPr>
    <p:cSldViewPr>
      <p:cViewPr varScale="1">
        <p:scale>
          <a:sx n="67" d="100"/>
          <a:sy n="67" d="100"/>
        </p:scale>
        <p:origin x="8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6B8FAED-847A-49C7-8EF9-08535EE32A57}" type="datetimeFigureOut">
              <a:rPr lang="cs-CZ"/>
              <a:pPr>
                <a:defRPr/>
              </a:pPr>
              <a:t>23.03.2023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17CE271-ACDE-4055-9366-F8F93867E6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644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865B50-200B-4B32-A580-95576EE4BE46}" type="slidenum">
              <a:rPr lang="cs-CZ" altLang="cs-CZ" sz="1200" smtClean="0"/>
              <a:pPr/>
              <a:t>26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4248548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70D1AD-ADA8-446E-BC40-134B890B7691}" type="slidenum">
              <a:rPr lang="cs-CZ" altLang="cs-CZ" sz="1200" smtClean="0"/>
              <a:pPr/>
              <a:t>30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421352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1F5EF5-4B77-4D0B-976C-98AE0FD007E1}" type="slidenum">
              <a:rPr lang="cs-CZ" altLang="cs-CZ" sz="1200" smtClean="0"/>
              <a:pPr/>
              <a:t>38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234771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5FE8A-EE5D-43CF-B309-EFB279B0E80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107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41B0C-014C-450B-A00F-51CE6B18205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03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7AC01-FE29-49AD-9659-6EAEEE00BEC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3451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0CDB5-9AD0-48AD-8E17-DF424483919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87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D2268-1F7C-4334-9B37-7B1B0E660B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161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3A6AF-504F-4111-998C-D002886DD9D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080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F4267-6DE7-4620-AF61-9C86E1C1658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7441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0D1EF-0283-42D9-968C-E00EE721FC5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1809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6F833-1A91-47AA-87EF-E06469D6C8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201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E8AB5-3BB1-4EA6-9BA7-8B7778446C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0210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8B8A0-B4B7-4370-A810-E3D66C3278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716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CD11D6D-43C2-4597-A381-50580E96A5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2286000"/>
            <a:ext cx="8568952" cy="1295400"/>
          </a:xfrm>
        </p:spPr>
        <p:txBody>
          <a:bodyPr/>
          <a:lstStyle/>
          <a:p>
            <a:r>
              <a:rPr lang="en-US" altLang="cs-CZ" b="1" dirty="0"/>
              <a:t>Object oriented programming</a:t>
            </a:r>
            <a:endParaRPr lang="en-US" alt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248400" cy="609600"/>
          </a:xfrm>
        </p:spPr>
        <p:txBody>
          <a:bodyPr/>
          <a:lstStyle/>
          <a:p>
            <a:r>
              <a:rPr lang="en-US" altLang="cs-CZ" dirty="0"/>
              <a:t>Introduction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0350"/>
            <a:ext cx="7772400" cy="62642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cs-CZ" dirty="0"/>
              <a:t>data structure called object (in program) is a model of the object in the real word</a:t>
            </a:r>
          </a:p>
          <a:p>
            <a:r>
              <a:rPr lang="en-US" altLang="cs-CZ" dirty="0"/>
              <a:t>object is characterized with</a:t>
            </a:r>
            <a:r>
              <a:rPr lang="cs-CZ" altLang="cs-CZ" dirty="0"/>
              <a:t>:</a:t>
            </a:r>
          </a:p>
          <a:p>
            <a:pPr lvl="1"/>
            <a:r>
              <a:rPr lang="en-US" altLang="cs-CZ" i="1" dirty="0"/>
              <a:t>piece of information about object (data) </a:t>
            </a:r>
            <a:r>
              <a:rPr lang="en-US" altLang="cs-CZ" dirty="0"/>
              <a:t>– implemented as data structures (imagine variables) - </a:t>
            </a:r>
            <a:r>
              <a:rPr lang="en-US" altLang="cs-CZ" b="1" dirty="0">
                <a:solidFill>
                  <a:srgbClr val="FF0000"/>
                </a:solidFill>
              </a:rPr>
              <a:t>attributes </a:t>
            </a:r>
            <a:r>
              <a:rPr lang="en-US" altLang="cs-CZ" dirty="0"/>
              <a:t>in OOP terminology</a:t>
            </a:r>
            <a:endParaRPr lang="en-US" altLang="cs-CZ" b="1" dirty="0">
              <a:solidFill>
                <a:srgbClr val="FF0000"/>
              </a:solidFill>
            </a:endParaRPr>
          </a:p>
          <a:p>
            <a:pPr lvl="1"/>
            <a:r>
              <a:rPr lang="en-US" altLang="cs-CZ" i="1" dirty="0"/>
              <a:t>operations </a:t>
            </a:r>
            <a:r>
              <a:rPr lang="en-US" altLang="cs-CZ" dirty="0"/>
              <a:t>processed</a:t>
            </a:r>
            <a:r>
              <a:rPr lang="en-US" altLang="cs-CZ" i="1" dirty="0"/>
              <a:t> </a:t>
            </a:r>
            <a:r>
              <a:rPr lang="en-US" altLang="cs-CZ" dirty="0"/>
              <a:t>with attributes (realized by procedures and functions -</a:t>
            </a:r>
            <a:r>
              <a:rPr lang="en-US" altLang="cs-CZ" b="1" dirty="0">
                <a:solidFill>
                  <a:srgbClr val="FF0000"/>
                </a:solidFill>
              </a:rPr>
              <a:t> methods </a:t>
            </a:r>
            <a:r>
              <a:rPr lang="en-US" altLang="cs-CZ" dirty="0"/>
              <a:t>in OOP terminology</a:t>
            </a:r>
            <a:endParaRPr lang="en-US" altLang="cs-CZ" b="1" dirty="0"/>
          </a:p>
          <a:p>
            <a:pPr lvl="1"/>
            <a:r>
              <a:rPr lang="en-US" altLang="cs-CZ" dirty="0"/>
              <a:t>own activity is implemented sometimes - threads in JAVA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cs-CZ" dirty="0"/>
              <a:t>attributes and methods are closely bound (syntactically and semantically); </a:t>
            </a:r>
            <a:r>
              <a:rPr lang="en-US" altLang="cs-CZ" dirty="0">
                <a:solidFill>
                  <a:srgbClr val="FF3300"/>
                </a:solidFill>
              </a:rPr>
              <a:t>object</a:t>
            </a:r>
            <a:r>
              <a:rPr lang="en-US" altLang="cs-CZ" dirty="0">
                <a:solidFill>
                  <a:srgbClr val="FFFF00"/>
                </a:solidFill>
              </a:rPr>
              <a:t> </a:t>
            </a:r>
            <a:r>
              <a:rPr lang="en-US" altLang="cs-CZ" dirty="0"/>
              <a:t>is an </a:t>
            </a:r>
            <a:r>
              <a:rPr lang="en-US" altLang="cs-CZ" dirty="0">
                <a:solidFill>
                  <a:schemeClr val="accent2"/>
                </a:solidFill>
              </a:rPr>
              <a:t>encapsulation of attributes and methods</a:t>
            </a:r>
          </a:p>
          <a:p>
            <a:r>
              <a:rPr lang="en-US" altLang="cs-CZ" dirty="0"/>
              <a:t>objects communicate each other by calling methods (= pass messages)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762000"/>
          </a:xfrm>
        </p:spPr>
        <p:txBody>
          <a:bodyPr/>
          <a:lstStyle/>
          <a:p>
            <a:r>
              <a:rPr lang="en-US" altLang="cs-CZ" sz="3600" b="1" dirty="0"/>
              <a:t>Object oriented analyses</a:t>
            </a:r>
            <a:endParaRPr lang="en-US" altLang="cs-CZ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760"/>
            <a:ext cx="7848600" cy="4876800"/>
          </a:xfrm>
        </p:spPr>
        <p:txBody>
          <a:bodyPr/>
          <a:lstStyle/>
          <a:p>
            <a:r>
              <a:rPr lang="en-US" altLang="cs-CZ" dirty="0"/>
              <a:t>simplify</a:t>
            </a:r>
            <a:r>
              <a:rPr lang="cs-CZ" altLang="cs-CZ" dirty="0"/>
              <a:t>: </a:t>
            </a:r>
            <a:r>
              <a:rPr lang="en-US" altLang="cs-CZ" dirty="0"/>
              <a:t>OOA is based on searching object and relationships among them in the real world </a:t>
            </a:r>
          </a:p>
          <a:p>
            <a:r>
              <a:rPr lang="en-US" altLang="cs-CZ" dirty="0"/>
              <a:t>object: a pair (</a:t>
            </a:r>
            <a:r>
              <a:rPr lang="en-US" altLang="cs-CZ" b="1" dirty="0"/>
              <a:t>D,F</a:t>
            </a:r>
            <a:r>
              <a:rPr lang="en-US" altLang="cs-CZ" dirty="0"/>
              <a:t>): </a:t>
            </a:r>
            <a:r>
              <a:rPr lang="en-US" altLang="cs-CZ" b="1" dirty="0"/>
              <a:t>D</a:t>
            </a:r>
            <a:r>
              <a:rPr lang="en-US" altLang="cs-CZ" dirty="0"/>
              <a:t> - attributes, </a:t>
            </a:r>
            <a:r>
              <a:rPr lang="en-US" altLang="cs-CZ" b="1" dirty="0"/>
              <a:t>F</a:t>
            </a:r>
            <a:r>
              <a:rPr lang="en-US" altLang="cs-CZ" dirty="0"/>
              <a:t> - methods</a:t>
            </a:r>
          </a:p>
          <a:p>
            <a:pPr lvl="1"/>
            <a:r>
              <a:rPr lang="en-US" altLang="cs-CZ" dirty="0"/>
              <a:t>we identify attributes and describe them by names (identifiers) and data types</a:t>
            </a:r>
            <a:endParaRPr lang="cs-CZ" altLang="cs-CZ" dirty="0"/>
          </a:p>
          <a:p>
            <a:pPr lvl="1"/>
            <a:r>
              <a:rPr lang="en-US" altLang="cs-CZ" dirty="0"/>
              <a:t>we describe </a:t>
            </a:r>
            <a:r>
              <a:rPr lang="cs-CZ" altLang="cs-CZ" dirty="0"/>
              <a:t>met</a:t>
            </a:r>
            <a:r>
              <a:rPr lang="en-US" altLang="cs-CZ" dirty="0"/>
              <a:t>h</a:t>
            </a:r>
            <a:r>
              <a:rPr lang="cs-CZ" altLang="cs-CZ" dirty="0"/>
              <a:t>od</a:t>
            </a:r>
            <a:r>
              <a:rPr lang="en-US" altLang="cs-CZ" dirty="0"/>
              <a:t>s by name, their behavior informally by words firstly, then formally – for example by state machine</a:t>
            </a:r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4813"/>
            <a:ext cx="7772400" cy="3634532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cs-CZ" dirty="0"/>
              <a:t>exception and errors should be also described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en-US" altLang="cs-CZ" dirty="0"/>
              <a:t>output of OOA is some structure diagram</a:t>
            </a:r>
            <a:r>
              <a:rPr lang="cs-CZ" altLang="cs-CZ" dirty="0"/>
              <a:t> (</a:t>
            </a:r>
            <a:r>
              <a:rPr lang="en-US" altLang="cs-CZ" dirty="0"/>
              <a:t>e.g.</a:t>
            </a:r>
            <a:r>
              <a:rPr lang="cs-CZ" altLang="cs-CZ" dirty="0"/>
              <a:t> </a:t>
            </a:r>
            <a:r>
              <a:rPr lang="cs-CZ" altLang="cs-CZ" dirty="0" err="1"/>
              <a:t>Codad</a:t>
            </a:r>
            <a:r>
              <a:rPr lang="en-US" altLang="cs-CZ" dirty="0"/>
              <a:t>'s</a:t>
            </a:r>
            <a:r>
              <a:rPr lang="cs-CZ" altLang="cs-CZ" dirty="0"/>
              <a:t> no</a:t>
            </a:r>
            <a:r>
              <a:rPr lang="en-US" altLang="cs-CZ" dirty="0" err="1"/>
              <a:t>tation</a:t>
            </a:r>
            <a:r>
              <a:rPr lang="cs-CZ" altLang="cs-CZ" dirty="0"/>
              <a:t> – </a:t>
            </a:r>
            <a:r>
              <a:rPr lang="en-US" altLang="cs-CZ" dirty="0"/>
              <a:t>see below</a:t>
            </a:r>
            <a:r>
              <a:rPr lang="cs-CZ" altLang="cs-CZ" dirty="0"/>
              <a:t>, </a:t>
            </a:r>
            <a:r>
              <a:rPr lang="en-US" altLang="cs-CZ" dirty="0"/>
              <a:t>class diagram in </a:t>
            </a:r>
            <a:r>
              <a:rPr lang="cs-CZ" altLang="cs-CZ" b="1" dirty="0"/>
              <a:t>UML</a:t>
            </a:r>
            <a:r>
              <a:rPr lang="cs-CZ" altLang="cs-CZ" dirty="0"/>
              <a:t>) </a:t>
            </a:r>
            <a:r>
              <a:rPr lang="en-US" altLang="cs-CZ" dirty="0"/>
              <a:t>or objects definitions written in programming language or ODL (Object Definition Language)</a:t>
            </a:r>
            <a:endParaRPr lang="cs-CZ" altLang="cs-CZ" dirty="0"/>
          </a:p>
        </p:txBody>
      </p:sp>
      <p:grpSp>
        <p:nvGrpSpPr>
          <p:cNvPr id="15363" name="Group 12"/>
          <p:cNvGrpSpPr>
            <a:grpSpLocks/>
          </p:cNvGrpSpPr>
          <p:nvPr/>
        </p:nvGrpSpPr>
        <p:grpSpPr bwMode="auto">
          <a:xfrm>
            <a:off x="5410200" y="4725144"/>
            <a:ext cx="2209800" cy="1524000"/>
            <a:chOff x="480" y="2832"/>
            <a:chExt cx="1392" cy="960"/>
          </a:xfrm>
        </p:grpSpPr>
        <p:sp>
          <p:nvSpPr>
            <p:cNvPr id="15373" name="AutoShape 5"/>
            <p:cNvSpPr>
              <a:spLocks noChangeArrowheads="1"/>
            </p:cNvSpPr>
            <p:nvPr/>
          </p:nvSpPr>
          <p:spPr bwMode="auto">
            <a:xfrm>
              <a:off x="528" y="2880"/>
              <a:ext cx="1296" cy="288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2400" b="1" dirty="0" err="1"/>
                <a:t>Obje</a:t>
              </a:r>
              <a:r>
                <a:rPr lang="en-US" altLang="cs-CZ" sz="2400" b="1" dirty="0"/>
                <a:t>c</a:t>
              </a:r>
              <a:r>
                <a:rPr lang="cs-CZ" altLang="cs-CZ" sz="2400" b="1" dirty="0"/>
                <a:t>t 2</a:t>
              </a:r>
            </a:p>
          </p:txBody>
        </p:sp>
        <p:sp>
          <p:nvSpPr>
            <p:cNvPr id="15374" name="Text Box 9"/>
            <p:cNvSpPr txBox="1">
              <a:spLocks noChangeArrowheads="1"/>
            </p:cNvSpPr>
            <p:nvPr/>
          </p:nvSpPr>
          <p:spPr bwMode="auto">
            <a:xfrm>
              <a:off x="530" y="3168"/>
              <a:ext cx="1294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2400" dirty="0"/>
                <a:t>atribut</a:t>
              </a:r>
              <a:r>
                <a:rPr lang="en-US" altLang="cs-CZ" sz="2400" dirty="0" err="1"/>
                <a:t>es</a:t>
              </a:r>
              <a:endParaRPr lang="cs-CZ" altLang="cs-CZ" sz="2400" dirty="0"/>
            </a:p>
          </p:txBody>
        </p:sp>
        <p:sp>
          <p:nvSpPr>
            <p:cNvPr id="15375" name="Text Box 10"/>
            <p:cNvSpPr txBox="1">
              <a:spLocks noChangeArrowheads="1"/>
            </p:cNvSpPr>
            <p:nvPr/>
          </p:nvSpPr>
          <p:spPr bwMode="auto">
            <a:xfrm>
              <a:off x="528" y="3456"/>
              <a:ext cx="1294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2400" dirty="0"/>
                <a:t>met</a:t>
              </a:r>
              <a:r>
                <a:rPr lang="en-US" altLang="cs-CZ" sz="2400" dirty="0"/>
                <a:t>h</a:t>
              </a:r>
              <a:r>
                <a:rPr lang="cs-CZ" altLang="cs-CZ" sz="2400" dirty="0"/>
                <a:t>od</a:t>
              </a:r>
              <a:r>
                <a:rPr lang="en-US" altLang="cs-CZ" sz="2400" dirty="0"/>
                <a:t>s</a:t>
              </a:r>
              <a:endParaRPr lang="cs-CZ" altLang="cs-CZ" sz="2400" dirty="0"/>
            </a:p>
          </p:txBody>
        </p:sp>
        <p:sp>
          <p:nvSpPr>
            <p:cNvPr id="15376" name="Rectangle 11"/>
            <p:cNvSpPr>
              <a:spLocks noChangeArrowheads="1"/>
            </p:cNvSpPr>
            <p:nvPr/>
          </p:nvSpPr>
          <p:spPr bwMode="auto">
            <a:xfrm>
              <a:off x="480" y="2832"/>
              <a:ext cx="1392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grpSp>
        <p:nvGrpSpPr>
          <p:cNvPr id="15364" name="Group 13"/>
          <p:cNvGrpSpPr>
            <a:grpSpLocks/>
          </p:cNvGrpSpPr>
          <p:nvPr/>
        </p:nvGrpSpPr>
        <p:grpSpPr bwMode="auto">
          <a:xfrm>
            <a:off x="1524000" y="4725144"/>
            <a:ext cx="2209800" cy="1524000"/>
            <a:chOff x="480" y="2832"/>
            <a:chExt cx="1392" cy="960"/>
          </a:xfrm>
        </p:grpSpPr>
        <p:sp>
          <p:nvSpPr>
            <p:cNvPr id="15369" name="AutoShape 14"/>
            <p:cNvSpPr>
              <a:spLocks noChangeArrowheads="1"/>
            </p:cNvSpPr>
            <p:nvPr/>
          </p:nvSpPr>
          <p:spPr bwMode="auto">
            <a:xfrm>
              <a:off x="528" y="2880"/>
              <a:ext cx="1296" cy="288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2400" b="1" dirty="0" err="1"/>
                <a:t>Obje</a:t>
              </a:r>
              <a:r>
                <a:rPr lang="en-US" altLang="cs-CZ" sz="2400" b="1" dirty="0"/>
                <a:t>c</a:t>
              </a:r>
              <a:r>
                <a:rPr lang="cs-CZ" altLang="cs-CZ" sz="2400" b="1" dirty="0"/>
                <a:t>t 1</a:t>
              </a:r>
            </a:p>
          </p:txBody>
        </p:sp>
        <p:sp>
          <p:nvSpPr>
            <p:cNvPr id="15370" name="Text Box 15"/>
            <p:cNvSpPr txBox="1">
              <a:spLocks noChangeArrowheads="1"/>
            </p:cNvSpPr>
            <p:nvPr/>
          </p:nvSpPr>
          <p:spPr bwMode="auto">
            <a:xfrm>
              <a:off x="530" y="3168"/>
              <a:ext cx="1294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2400" dirty="0"/>
                <a:t>a</a:t>
              </a:r>
              <a:r>
                <a:rPr lang="en-US" altLang="cs-CZ" sz="2400" dirty="0"/>
                <a:t>t</a:t>
              </a:r>
              <a:r>
                <a:rPr lang="cs-CZ" altLang="cs-CZ" sz="2400" dirty="0"/>
                <a:t>tribut</a:t>
              </a:r>
              <a:r>
                <a:rPr lang="en-US" altLang="cs-CZ" sz="2400" dirty="0" err="1"/>
                <a:t>es</a:t>
              </a:r>
              <a:endParaRPr lang="cs-CZ" altLang="cs-CZ" sz="2400" dirty="0"/>
            </a:p>
          </p:txBody>
        </p:sp>
        <p:sp>
          <p:nvSpPr>
            <p:cNvPr id="15371" name="Text Box 16"/>
            <p:cNvSpPr txBox="1">
              <a:spLocks noChangeArrowheads="1"/>
            </p:cNvSpPr>
            <p:nvPr/>
          </p:nvSpPr>
          <p:spPr bwMode="auto">
            <a:xfrm>
              <a:off x="528" y="3456"/>
              <a:ext cx="1294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cs-CZ" altLang="cs-CZ" sz="2400" dirty="0"/>
                <a:t>met</a:t>
              </a:r>
              <a:r>
                <a:rPr lang="en-US" altLang="cs-CZ" sz="2400" dirty="0"/>
                <a:t>h</a:t>
              </a:r>
              <a:r>
                <a:rPr lang="cs-CZ" altLang="cs-CZ" sz="2400" dirty="0"/>
                <a:t>od</a:t>
              </a:r>
              <a:r>
                <a:rPr lang="en-US" altLang="cs-CZ" sz="2400" dirty="0"/>
                <a:t>s</a:t>
              </a:r>
              <a:endParaRPr lang="cs-CZ" altLang="cs-CZ" sz="2400" dirty="0"/>
            </a:p>
          </p:txBody>
        </p:sp>
        <p:sp>
          <p:nvSpPr>
            <p:cNvPr id="15372" name="Rectangle 17"/>
            <p:cNvSpPr>
              <a:spLocks noChangeArrowheads="1"/>
            </p:cNvSpPr>
            <p:nvPr/>
          </p:nvSpPr>
          <p:spPr bwMode="auto">
            <a:xfrm>
              <a:off x="480" y="2832"/>
              <a:ext cx="1392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15365" name="Line 18"/>
          <p:cNvSpPr>
            <a:spLocks noChangeShapeType="1"/>
          </p:cNvSpPr>
          <p:nvPr/>
        </p:nvSpPr>
        <p:spPr bwMode="auto">
          <a:xfrm>
            <a:off x="3733800" y="5487144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66" name="Text Box 19"/>
          <p:cNvSpPr txBox="1">
            <a:spLocks noChangeArrowheads="1"/>
          </p:cNvSpPr>
          <p:nvPr/>
        </p:nvSpPr>
        <p:spPr bwMode="auto">
          <a:xfrm>
            <a:off x="3886200" y="5028357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1</a:t>
            </a:r>
          </a:p>
        </p:txBody>
      </p:sp>
      <p:sp>
        <p:nvSpPr>
          <p:cNvPr id="15367" name="Text Box 20"/>
          <p:cNvSpPr txBox="1">
            <a:spLocks noChangeArrowheads="1"/>
          </p:cNvSpPr>
          <p:nvPr/>
        </p:nvSpPr>
        <p:spPr bwMode="auto">
          <a:xfrm>
            <a:off x="4953000" y="5028357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/>
              <a:t>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altLang="cs-CZ" dirty="0"/>
              <a:t>	</a:t>
            </a:r>
            <a:r>
              <a:rPr lang="en-US" altLang="cs-CZ" dirty="0"/>
              <a:t>Object oriented analyses</a:t>
            </a:r>
          </a:p>
          <a:p>
            <a:r>
              <a:rPr lang="en-US" altLang="cs-CZ" dirty="0"/>
              <a:t>data and list of methods are designed firstly, detailed algorithm after</a:t>
            </a:r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4664"/>
            <a:ext cx="7696200" cy="6048672"/>
          </a:xfrm>
        </p:spPr>
        <p:txBody>
          <a:bodyPr/>
          <a:lstStyle/>
          <a:p>
            <a:r>
              <a:rPr lang="en-US" altLang="cs-CZ" dirty="0"/>
              <a:t>special instruments of Object Oriented Approach</a:t>
            </a:r>
            <a:r>
              <a:rPr lang="cs-CZ" altLang="cs-CZ" dirty="0"/>
              <a:t>:</a:t>
            </a:r>
          </a:p>
          <a:p>
            <a:pPr lvl="1"/>
            <a:r>
              <a:rPr lang="en-US" altLang="cs-CZ" i="1" dirty="0">
                <a:solidFill>
                  <a:srgbClr val="FF3300"/>
                </a:solidFill>
              </a:rPr>
              <a:t>inheritance</a:t>
            </a:r>
            <a:r>
              <a:rPr lang="en-US" altLang="cs-CZ" dirty="0">
                <a:solidFill>
                  <a:srgbClr val="FF3300"/>
                </a:solidFill>
              </a:rPr>
              <a:t> </a:t>
            </a:r>
            <a:r>
              <a:rPr lang="en-US" altLang="cs-CZ" dirty="0"/>
              <a:t>– some object (child) inherits features (attributes and methods) from another object (parent)</a:t>
            </a:r>
          </a:p>
          <a:p>
            <a:pPr lvl="2"/>
            <a:r>
              <a:rPr lang="en-US" altLang="cs-CZ" dirty="0"/>
              <a:t>specialization</a:t>
            </a:r>
          </a:p>
          <a:p>
            <a:pPr lvl="2"/>
            <a:r>
              <a:rPr lang="en-US" altLang="cs-CZ" dirty="0"/>
              <a:t>it is possible to redefine methods of define new additional attributes and methods</a:t>
            </a:r>
          </a:p>
          <a:p>
            <a:pPr lvl="1"/>
            <a:r>
              <a:rPr lang="en-US" altLang="cs-CZ" i="1" dirty="0">
                <a:solidFill>
                  <a:srgbClr val="FF3300"/>
                </a:solidFill>
              </a:rPr>
              <a:t>polymorphism</a:t>
            </a:r>
            <a:r>
              <a:rPr lang="en-US" altLang="cs-CZ" dirty="0"/>
              <a:t> – the same syntax for several elements – implemented by overloading methods and operators (remember operators &lt;&lt;, &gt;&gt;)</a:t>
            </a:r>
          </a:p>
          <a:p>
            <a:pPr lvl="1"/>
            <a:r>
              <a:rPr lang="en-US" altLang="cs-CZ" i="1" dirty="0">
                <a:solidFill>
                  <a:srgbClr val="FF3300"/>
                </a:solidFill>
              </a:rPr>
              <a:t>genericity</a:t>
            </a:r>
            <a:endParaRPr lang="en-US" altLang="cs-CZ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43000"/>
          </a:xfrm>
        </p:spPr>
        <p:txBody>
          <a:bodyPr/>
          <a:lstStyle/>
          <a:p>
            <a:r>
              <a:rPr lang="cs-CZ" altLang="cs-CZ" b="1" dirty="0"/>
              <a:t>OOP </a:t>
            </a:r>
            <a:r>
              <a:rPr lang="en-US" altLang="cs-CZ" b="1" dirty="0"/>
              <a:t>in</a:t>
            </a:r>
            <a:r>
              <a:rPr lang="cs-CZ" altLang="cs-CZ" b="1" dirty="0"/>
              <a:t> C++</a:t>
            </a:r>
            <a:endParaRPr lang="cs-CZ" altLang="cs-CZ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 err="1">
                <a:solidFill>
                  <a:srgbClr val="FF3300"/>
                </a:solidFill>
              </a:rPr>
              <a:t>class</a:t>
            </a:r>
            <a:r>
              <a:rPr lang="en-US" altLang="cs-CZ" dirty="0">
                <a:solidFill>
                  <a:srgbClr val="FF3300"/>
                </a:solidFill>
              </a:rPr>
              <a:t> - </a:t>
            </a:r>
            <a:r>
              <a:rPr lang="en-US" altLang="cs-CZ" dirty="0"/>
              <a:t>new data type to describe object in C++</a:t>
            </a:r>
            <a:endParaRPr lang="cs-CZ" altLang="cs-CZ" dirty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cs-CZ" dirty="0"/>
              <a:t>best practice:</a:t>
            </a:r>
          </a:p>
          <a:p>
            <a:pPr lvl="1">
              <a:lnSpc>
                <a:spcPct val="90000"/>
              </a:lnSpc>
            </a:pPr>
            <a:r>
              <a:rPr lang="en-US" altLang="cs-CZ" dirty="0"/>
              <a:t>classes are declared usually in header files</a:t>
            </a:r>
            <a:r>
              <a:rPr lang="cs-CZ" altLang="cs-CZ" dirty="0"/>
              <a:t> </a:t>
            </a:r>
            <a:r>
              <a:rPr lang="cs-CZ" altLang="cs-CZ" dirty="0">
                <a:latin typeface="Courier New" panose="02070309020205020404" pitchFamily="49" charset="0"/>
              </a:rPr>
              <a:t>.h</a:t>
            </a:r>
            <a:r>
              <a:rPr lang="cs-CZ" altLang="cs-CZ" dirty="0"/>
              <a:t>, </a:t>
            </a:r>
            <a:r>
              <a:rPr lang="en-US" altLang="cs-CZ" dirty="0"/>
              <a:t>implementation of methods are in separate files</a:t>
            </a:r>
            <a:r>
              <a:rPr lang="cs-CZ" altLang="cs-CZ" dirty="0"/>
              <a:t> </a:t>
            </a:r>
            <a:r>
              <a:rPr lang="cs-CZ" altLang="cs-CZ" dirty="0">
                <a:latin typeface="Courier New" panose="02070309020205020404" pitchFamily="49" charset="0"/>
              </a:rPr>
              <a:t>.</a:t>
            </a:r>
            <a:r>
              <a:rPr lang="cs-CZ" altLang="cs-CZ" dirty="0" err="1">
                <a:latin typeface="Courier New" panose="02070309020205020404" pitchFamily="49" charset="0"/>
              </a:rPr>
              <a:t>cpp</a:t>
            </a:r>
            <a:endParaRPr lang="cs-CZ" altLang="cs-CZ" dirty="0"/>
          </a:p>
          <a:p>
            <a:pPr lvl="1">
              <a:lnSpc>
                <a:spcPct val="90000"/>
              </a:lnSpc>
            </a:pPr>
            <a:r>
              <a:rPr lang="en-US" altLang="cs-CZ" dirty="0"/>
              <a:t>it is not needles to declare new type using </a:t>
            </a:r>
            <a:r>
              <a:rPr lang="cs-CZ" altLang="cs-CZ" b="1" dirty="0" err="1">
                <a:latin typeface="Courier New" panose="02070309020205020404" pitchFamily="49" charset="0"/>
              </a:rPr>
              <a:t>typedef</a:t>
            </a:r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r>
              <a:rPr lang="en-US" altLang="cs-CZ" dirty="0"/>
              <a:t>class declaration in header files</a:t>
            </a:r>
            <a:r>
              <a:rPr lang="cs-CZ" altLang="cs-CZ" dirty="0"/>
              <a:t>:</a:t>
            </a:r>
            <a:endParaRPr lang="cs-CZ" altLang="cs-CZ" sz="28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800" b="1" dirty="0" err="1">
                <a:latin typeface="Courier New" panose="02070309020205020404" pitchFamily="49" charset="0"/>
              </a:rPr>
              <a:t>class</a:t>
            </a:r>
            <a:r>
              <a:rPr lang="cs-CZ" altLang="cs-CZ" sz="2800" dirty="0">
                <a:latin typeface="Courier New" panose="02070309020205020404" pitchFamily="49" charset="0"/>
              </a:rPr>
              <a:t> </a:t>
            </a:r>
            <a:r>
              <a:rPr lang="en-US" altLang="cs-CZ" sz="2800" dirty="0" err="1">
                <a:latin typeface="Courier New" panose="02070309020205020404" pitchFamily="49" charset="0"/>
              </a:rPr>
              <a:t>Class_name</a:t>
            </a:r>
            <a:endParaRPr lang="cs-CZ" altLang="cs-CZ" sz="28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8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800" dirty="0">
                <a:latin typeface="Courier New" panose="02070309020205020404" pitchFamily="49" charset="0"/>
              </a:rPr>
              <a:t>  list of attributes;</a:t>
            </a:r>
          </a:p>
          <a:p>
            <a:pPr>
              <a:buFontTx/>
              <a:buNone/>
            </a:pPr>
            <a:r>
              <a:rPr lang="en-US" altLang="cs-CZ" sz="2800" dirty="0">
                <a:latin typeface="Courier New" panose="02070309020205020404" pitchFamily="49" charset="0"/>
              </a:rPr>
              <a:t>  list of methods;</a:t>
            </a:r>
          </a:p>
          <a:p>
            <a:pPr>
              <a:buFontTx/>
              <a:buNone/>
            </a:pPr>
            <a:r>
              <a:rPr lang="en-US" altLang="cs-CZ" sz="2800" dirty="0">
                <a:latin typeface="Courier New" panose="02070309020205020404" pitchFamily="49" charset="0"/>
              </a:rPr>
              <a:t>}</a:t>
            </a:r>
            <a:r>
              <a:rPr lang="en-US" altLang="cs-CZ" sz="2800" dirty="0">
                <a:solidFill>
                  <a:srgbClr val="FF33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altLang="cs-CZ" sz="2800" dirty="0"/>
              <a:t>good practice: </a:t>
            </a:r>
            <a:r>
              <a:rPr lang="en-US" altLang="cs-CZ" sz="2800" b="1" dirty="0">
                <a:solidFill>
                  <a:srgbClr val="0070C0"/>
                </a:solidFill>
              </a:rPr>
              <a:t>guard block</a:t>
            </a:r>
            <a:r>
              <a:rPr lang="en-US" altLang="cs-CZ" sz="2800" dirty="0"/>
              <a:t> is usually included in header file to prevent compile error "redefinition of …"</a:t>
            </a:r>
            <a:endParaRPr lang="cs-CZ" altLang="cs-CZ" sz="28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 sz="28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sz="2400" b="1" dirty="0"/>
              <a:t>File</a:t>
            </a:r>
            <a:r>
              <a:rPr lang="cs-CZ" altLang="cs-CZ" sz="2400" b="1" dirty="0"/>
              <a:t> </a:t>
            </a:r>
            <a:r>
              <a:rPr lang="cs-CZ" altLang="cs-CZ" sz="2400" b="1" dirty="0">
                <a:solidFill>
                  <a:srgbClr val="FF0000"/>
                </a:solidFill>
              </a:rPr>
              <a:t>headerfile1.h</a:t>
            </a:r>
          </a:p>
          <a:p>
            <a:pPr>
              <a:buFontTx/>
              <a:buNone/>
            </a:pPr>
            <a:r>
              <a:rPr lang="cs-CZ" altLang="cs-CZ" sz="2400" b="1" dirty="0" err="1">
                <a:latin typeface="Courier New" panose="02070309020205020404" pitchFamily="49" charset="0"/>
              </a:rPr>
              <a:t>class</a:t>
            </a:r>
            <a:r>
              <a:rPr lang="cs-CZ" altLang="cs-CZ" sz="2400" dirty="0">
                <a:latin typeface="Courier New" panose="02070309020205020404" pitchFamily="49" charset="0"/>
              </a:rPr>
              <a:t> A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{</a:t>
            </a:r>
            <a:r>
              <a:rPr lang="cs-CZ" altLang="cs-CZ" sz="2400" dirty="0">
                <a:latin typeface="Courier New" panose="02070309020205020404" pitchFamily="49" charset="0"/>
              </a:rPr>
              <a:t> ... </a:t>
            </a:r>
            <a:r>
              <a:rPr lang="en-US" altLang="cs-CZ" sz="2400" dirty="0">
                <a:latin typeface="Courier New" panose="02070309020205020404" pitchFamily="49" charset="0"/>
              </a:rPr>
              <a:t>};</a:t>
            </a:r>
            <a:endParaRPr lang="cs-CZ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b="1" dirty="0"/>
              <a:t>File</a:t>
            </a:r>
            <a:r>
              <a:rPr lang="cs-CZ" altLang="cs-CZ" sz="2400" b="1" dirty="0"/>
              <a:t> </a:t>
            </a:r>
            <a:r>
              <a:rPr lang="cs-CZ" altLang="cs-CZ" sz="2400" b="1" dirty="0">
                <a:solidFill>
                  <a:srgbClr val="0070C0"/>
                </a:solidFill>
              </a:rPr>
              <a:t>headerfile2.h</a:t>
            </a:r>
          </a:p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altLang="cs-CZ" sz="2400" dirty="0">
                <a:latin typeface="Courier New" panose="02070309020205020404" pitchFamily="49" charset="0"/>
              </a:rPr>
              <a:t>"</a:t>
            </a: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headerfile1.h</a:t>
            </a:r>
            <a:r>
              <a:rPr lang="en-US" altLang="cs-CZ" sz="2400" dirty="0">
                <a:latin typeface="Courier New" panose="02070309020205020404" pitchFamily="49" charset="0"/>
              </a:rPr>
              <a:t>"</a:t>
            </a:r>
            <a:endParaRPr lang="cs-CZ" altLang="cs-CZ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b="1" dirty="0" err="1">
                <a:latin typeface="Courier New" panose="02070309020205020404" pitchFamily="49" charset="0"/>
              </a:rPr>
              <a:t>class</a:t>
            </a:r>
            <a:r>
              <a:rPr lang="cs-CZ" altLang="cs-CZ" sz="2400" dirty="0">
                <a:latin typeface="Courier New" panose="02070309020205020404" pitchFamily="49" charset="0"/>
              </a:rPr>
              <a:t> B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{</a:t>
            </a:r>
            <a:r>
              <a:rPr lang="cs-CZ" altLang="cs-CZ" sz="2400" dirty="0">
                <a:latin typeface="Courier New" panose="02070309020205020404" pitchFamily="49" charset="0"/>
              </a:rPr>
              <a:t> ... </a:t>
            </a:r>
            <a:r>
              <a:rPr lang="en-US" altLang="cs-CZ" sz="2400" dirty="0">
                <a:latin typeface="Courier New" panose="02070309020205020404" pitchFamily="49" charset="0"/>
              </a:rPr>
              <a:t>};</a:t>
            </a:r>
          </a:p>
          <a:p>
            <a:pPr>
              <a:buFontTx/>
              <a:buNone/>
            </a:pPr>
            <a:endParaRPr lang="en-US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b="1" dirty="0"/>
              <a:t>File</a:t>
            </a:r>
            <a:r>
              <a:rPr lang="cs-CZ" altLang="cs-CZ" sz="2400" b="1" dirty="0"/>
              <a:t> </a:t>
            </a:r>
            <a:r>
              <a:rPr lang="cs-CZ" altLang="cs-CZ" sz="2400" b="1" dirty="0" err="1">
                <a:solidFill>
                  <a:srgbClr val="0070C0"/>
                </a:solidFill>
              </a:rPr>
              <a:t>headerfile</a:t>
            </a:r>
            <a:r>
              <a:rPr lang="en-US" altLang="cs-CZ" sz="2400" b="1" dirty="0">
                <a:solidFill>
                  <a:srgbClr val="0070C0"/>
                </a:solidFill>
              </a:rPr>
              <a:t>3</a:t>
            </a:r>
            <a:r>
              <a:rPr lang="cs-CZ" altLang="cs-CZ" sz="2400" b="1" dirty="0">
                <a:solidFill>
                  <a:srgbClr val="0070C0"/>
                </a:solidFill>
              </a:rPr>
              <a:t>.h</a:t>
            </a:r>
          </a:p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altLang="cs-CZ" sz="2400" dirty="0">
                <a:latin typeface="Courier New" panose="02070309020205020404" pitchFamily="49" charset="0"/>
              </a:rPr>
              <a:t>"</a:t>
            </a: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headerfile1.h</a:t>
            </a:r>
            <a:r>
              <a:rPr lang="en-US" altLang="cs-CZ" sz="2400" dirty="0">
                <a:latin typeface="Courier New" panose="02070309020205020404" pitchFamily="49" charset="0"/>
              </a:rPr>
              <a:t>"</a:t>
            </a:r>
            <a:endParaRPr lang="cs-CZ" altLang="cs-CZ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b="1" dirty="0" err="1">
                <a:latin typeface="Courier New" panose="02070309020205020404" pitchFamily="49" charset="0"/>
              </a:rPr>
              <a:t>class</a:t>
            </a:r>
            <a:r>
              <a:rPr lang="cs-CZ" altLang="cs-CZ" sz="2400" dirty="0">
                <a:latin typeface="Courier New" panose="02070309020205020404" pitchFamily="49" charset="0"/>
              </a:rPr>
              <a:t> C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{</a:t>
            </a:r>
            <a:r>
              <a:rPr lang="cs-CZ" altLang="cs-CZ" sz="2400" dirty="0">
                <a:latin typeface="Courier New" panose="02070309020205020404" pitchFamily="49" charset="0"/>
              </a:rPr>
              <a:t> ... </a:t>
            </a:r>
            <a:r>
              <a:rPr lang="en-US" altLang="cs-CZ" sz="2400" dirty="0">
                <a:latin typeface="Courier New" panose="02070309020205020404" pitchFamily="49" charset="0"/>
              </a:rPr>
              <a:t>};</a:t>
            </a:r>
          </a:p>
          <a:p>
            <a:pPr>
              <a:buFontTx/>
              <a:buNone/>
            </a:pPr>
            <a:endParaRPr lang="en-US" altLang="cs-CZ" sz="28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cs-CZ" sz="28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63880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2400" b="1" dirty="0"/>
              <a:t>Main </a:t>
            </a:r>
          </a:p>
          <a:p>
            <a:pPr>
              <a:buFontTx/>
              <a:buNone/>
            </a:pPr>
            <a:endParaRPr lang="cs-CZ" altLang="cs-CZ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altLang="cs-CZ" sz="2400" dirty="0">
                <a:latin typeface="Courier New" panose="02070309020205020404" pitchFamily="49" charset="0"/>
              </a:rPr>
              <a:t>"</a:t>
            </a:r>
            <a:r>
              <a:rPr lang="en-US" altLang="cs-CZ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headerfile</a:t>
            </a: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altLang="cs-CZ" sz="2400" dirty="0">
                <a:latin typeface="Courier New" panose="02070309020205020404" pitchFamily="49" charset="0"/>
              </a:rPr>
              <a:t>"</a:t>
            </a:r>
            <a:endParaRPr lang="cs-CZ" altLang="cs-CZ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altLang="cs-CZ" sz="2400" dirty="0">
                <a:latin typeface="Courier New" panose="02070309020205020404" pitchFamily="49" charset="0"/>
              </a:rPr>
              <a:t>"</a:t>
            </a:r>
            <a:r>
              <a:rPr lang="en-US" altLang="cs-CZ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headerfile</a:t>
            </a: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altLang="cs-CZ" sz="2400" dirty="0">
                <a:latin typeface="Courier New" panose="02070309020205020404" pitchFamily="49" charset="0"/>
              </a:rPr>
              <a:t>"</a:t>
            </a:r>
            <a:endParaRPr lang="cs-CZ" altLang="cs-CZ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 sz="2400" b="1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 sz="2400" b="1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b="1" dirty="0" err="1">
                <a:latin typeface="Courier New" panose="02070309020205020404" pitchFamily="49" charset="0"/>
              </a:rPr>
              <a:t>int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main</a:t>
            </a:r>
            <a:r>
              <a:rPr lang="cs-CZ" altLang="cs-CZ" sz="2400" dirty="0">
                <a:latin typeface="Courier New" panose="02070309020205020404" pitchFamily="49" charset="0"/>
              </a:rPr>
              <a:t>()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{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  ...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};</a:t>
            </a:r>
          </a:p>
          <a:p>
            <a:pPr>
              <a:buFontTx/>
              <a:buNone/>
            </a:pPr>
            <a:endParaRPr lang="en-US" altLang="cs-CZ" sz="28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cs-CZ" sz="2800" dirty="0">
              <a:latin typeface="Courier New" panose="02070309020205020404" pitchFamily="49" charset="0"/>
            </a:endParaRP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 flipH="1" flipV="1">
            <a:off x="4932363" y="2060575"/>
            <a:ext cx="792162" cy="827088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499992" y="3073400"/>
            <a:ext cx="424872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 err="1">
                <a:solidFill>
                  <a:srgbClr val="FF3300"/>
                </a:solidFill>
              </a:rPr>
              <a:t>Probl</a:t>
            </a:r>
            <a:r>
              <a:rPr lang="en-US" altLang="cs-CZ" sz="2000" dirty="0">
                <a:solidFill>
                  <a:srgbClr val="FF3300"/>
                </a:solidFill>
              </a:rPr>
              <a:t>e</a:t>
            </a:r>
            <a:r>
              <a:rPr lang="cs-CZ" altLang="cs-CZ" sz="2000" dirty="0">
                <a:solidFill>
                  <a:srgbClr val="FF3300"/>
                </a:solidFill>
              </a:rPr>
              <a:t>m: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 dirty="0">
                <a:solidFill>
                  <a:srgbClr val="FF3300"/>
                </a:solidFill>
              </a:rPr>
              <a:t>headerfile1.h</a:t>
            </a:r>
            <a:r>
              <a:rPr lang="en-US" altLang="cs-CZ" sz="2000" dirty="0">
                <a:solidFill>
                  <a:srgbClr val="FF3300"/>
                </a:solidFill>
              </a:rPr>
              <a:t> is twice included</a:t>
            </a:r>
            <a:endParaRPr lang="cs-CZ" altLang="cs-CZ" sz="2000" dirty="0">
              <a:solidFill>
                <a:srgbClr val="FF33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000" dirty="0">
                <a:solidFill>
                  <a:srgbClr val="FF3300"/>
                </a:solidFill>
              </a:rPr>
              <a:t>compiler prints error like "redefinition of class A"</a:t>
            </a:r>
            <a:endParaRPr lang="cs-CZ" altLang="cs-CZ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altLang="cs-CZ" sz="3600" b="1" dirty="0"/>
              <a:t>Imperative programming style</a:t>
            </a:r>
            <a:endParaRPr lang="en-US" alt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cs-CZ" dirty="0"/>
              <a:t>classic programming style used in 60</a:t>
            </a:r>
            <a:r>
              <a:rPr lang="en-US" altLang="cs-CZ" baseline="30000" dirty="0"/>
              <a:t>th </a:t>
            </a:r>
            <a:r>
              <a:rPr lang="en-US" altLang="cs-CZ" dirty="0"/>
              <a:t>– 70</a:t>
            </a:r>
            <a:r>
              <a:rPr lang="en-US" altLang="cs-CZ" baseline="30000" dirty="0"/>
              <a:t>th</a:t>
            </a:r>
            <a:r>
              <a:rPr lang="en-US" altLang="cs-CZ" dirty="0"/>
              <a:t> when the first high-level programming languages were created</a:t>
            </a:r>
          </a:p>
          <a:p>
            <a:r>
              <a:rPr lang="en-US" altLang="cs-CZ" dirty="0"/>
              <a:t>the nub:</a:t>
            </a:r>
          </a:p>
          <a:p>
            <a:pPr lvl="1"/>
            <a:r>
              <a:rPr lang="en-US" altLang="cs-CZ" dirty="0"/>
              <a:t> </a:t>
            </a:r>
            <a:r>
              <a:rPr lang="en-US" altLang="cs-CZ" i="1" dirty="0"/>
              <a:t>create algorithms</a:t>
            </a:r>
            <a:r>
              <a:rPr lang="en-US" altLang="cs-CZ" dirty="0"/>
              <a:t> over </a:t>
            </a:r>
            <a:r>
              <a:rPr lang="en-US" altLang="cs-CZ" i="1" dirty="0"/>
              <a:t>(relatively) simple data </a:t>
            </a:r>
            <a:r>
              <a:rPr lang="en-US" altLang="cs-CZ" dirty="0"/>
              <a:t>(arrays, text, </a:t>
            </a:r>
            <a:r>
              <a:rPr lang="en-US" altLang="cs-CZ" dirty="0" err="1"/>
              <a:t>stuctures</a:t>
            </a:r>
            <a:r>
              <a:rPr lang="en-US" altLang="cs-CZ" dirty="0"/>
              <a:t>, ...), data plays second role</a:t>
            </a:r>
          </a:p>
          <a:p>
            <a:pPr lvl="1"/>
            <a:r>
              <a:rPr lang="en-US" altLang="cs-CZ" dirty="0"/>
              <a:t>algorithms corresponds to mathematical formulation (abstraction) of the problem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sz="2400" b="1" dirty="0"/>
              <a:t>File</a:t>
            </a:r>
            <a:r>
              <a:rPr lang="cs-CZ" altLang="cs-CZ" sz="2400" b="1" dirty="0"/>
              <a:t> </a:t>
            </a:r>
            <a:r>
              <a:rPr lang="cs-CZ" altLang="cs-CZ" sz="2400" b="1" dirty="0">
                <a:solidFill>
                  <a:srgbClr val="FF0000"/>
                </a:solidFill>
              </a:rPr>
              <a:t>headerfile1.h</a:t>
            </a:r>
            <a:r>
              <a:rPr lang="en-US" altLang="cs-CZ" sz="2400" b="1" dirty="0">
                <a:solidFill>
                  <a:srgbClr val="FF0000"/>
                </a:solidFill>
              </a:rPr>
              <a:t> </a:t>
            </a:r>
            <a:r>
              <a:rPr lang="en-US" altLang="cs-CZ" sz="2400" b="1" dirty="0"/>
              <a:t>correctly</a:t>
            </a:r>
            <a:r>
              <a:rPr lang="cs-CZ" altLang="cs-CZ" sz="2400" b="1" dirty="0"/>
              <a:t>:</a:t>
            </a:r>
            <a:endParaRPr lang="en-US" altLang="cs-CZ" sz="2400" b="1" dirty="0"/>
          </a:p>
          <a:p>
            <a:pPr>
              <a:buFontTx/>
              <a:buNone/>
            </a:pPr>
            <a:endParaRPr lang="en-US" altLang="cs-CZ" sz="24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cs-CZ" altLang="cs-CZ" sz="24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</a:rPr>
              <a:t>#</a:t>
            </a:r>
            <a:r>
              <a:rPr lang="en-US" altLang="cs-CZ" sz="2400" b="1" dirty="0" err="1">
                <a:latin typeface="Courier New" panose="02070309020205020404" pitchFamily="49" charset="0"/>
              </a:rPr>
              <a:t>ifndef</a:t>
            </a:r>
            <a:r>
              <a:rPr lang="en-US" altLang="cs-CZ" sz="2400" b="1" dirty="0">
                <a:latin typeface="Courier New" panose="02070309020205020404" pitchFamily="49" charset="0"/>
              </a:rPr>
              <a:t> HEADERFILE1H</a:t>
            </a:r>
          </a:p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</a:rPr>
              <a:t>#define HEADERFILE1H</a:t>
            </a:r>
            <a:endParaRPr lang="cs-CZ" altLang="cs-CZ" sz="2400" b="1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b="1" dirty="0" err="1">
                <a:latin typeface="Courier New" panose="02070309020205020404" pitchFamily="49" charset="0"/>
              </a:rPr>
              <a:t>class</a:t>
            </a:r>
            <a:r>
              <a:rPr lang="cs-CZ" altLang="cs-CZ" sz="2400" dirty="0">
                <a:latin typeface="Courier New" panose="02070309020205020404" pitchFamily="49" charset="0"/>
              </a:rPr>
              <a:t> A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{</a:t>
            </a:r>
            <a:r>
              <a:rPr lang="cs-CZ" altLang="cs-CZ" sz="2400" dirty="0">
                <a:latin typeface="Courier New" panose="02070309020205020404" pitchFamily="49" charset="0"/>
              </a:rPr>
              <a:t> ... </a:t>
            </a:r>
            <a:r>
              <a:rPr lang="en-US" altLang="cs-CZ" sz="2400" dirty="0">
                <a:latin typeface="Courier New" panose="02070309020205020404" pitchFamily="49" charset="0"/>
              </a:rPr>
              <a:t>};</a:t>
            </a:r>
          </a:p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</a:rPr>
              <a:t>#</a:t>
            </a:r>
            <a:r>
              <a:rPr lang="en-US" altLang="cs-CZ" sz="2400" b="1" dirty="0" err="1">
                <a:latin typeface="Courier New" panose="02070309020205020404" pitchFamily="49" charset="0"/>
              </a:rPr>
              <a:t>endif</a:t>
            </a:r>
            <a:endParaRPr lang="cs-CZ" altLang="cs-CZ" sz="2400" b="1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 sz="2400" b="1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 sz="2400" b="1" dirty="0">
              <a:latin typeface="Courier New" panose="02070309020205020404" pitchFamily="49" charset="0"/>
            </a:endParaRPr>
          </a:p>
          <a:p>
            <a:r>
              <a:rPr lang="en-US" altLang="cs-CZ" sz="2400" dirty="0"/>
              <a:t>most tools (</a:t>
            </a:r>
            <a:r>
              <a:rPr lang="en-US" altLang="cs-CZ" sz="2400" dirty="0" err="1"/>
              <a:t>Codeblocks</a:t>
            </a:r>
            <a:r>
              <a:rPr lang="en-US" altLang="cs-CZ" sz="2400" dirty="0"/>
              <a:t> too) insert automatically this</a:t>
            </a:r>
            <a:r>
              <a:rPr lang="en-US" altLang="cs-CZ" sz="2400" b="1" dirty="0">
                <a:solidFill>
                  <a:srgbClr val="002060"/>
                </a:solidFill>
              </a:rPr>
              <a:t> guard block</a:t>
            </a:r>
            <a:endParaRPr lang="en-US" altLang="cs-CZ" sz="2400" dirty="0"/>
          </a:p>
          <a:p>
            <a:pPr>
              <a:buFontTx/>
              <a:buNone/>
            </a:pPr>
            <a:endParaRPr lang="cs-CZ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cs-CZ" sz="28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cs-CZ" sz="28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764704"/>
            <a:ext cx="77724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i="1" dirty="0"/>
              <a:t>Example</a:t>
            </a:r>
            <a:r>
              <a:rPr lang="cs-CZ" altLang="cs-CZ" i="1" dirty="0"/>
              <a:t>:</a:t>
            </a:r>
            <a:r>
              <a:rPr lang="cs-CZ" altLang="cs-CZ" dirty="0"/>
              <a:t> </a:t>
            </a:r>
          </a:p>
          <a:p>
            <a:pPr>
              <a:buFontTx/>
              <a:buNone/>
            </a:pPr>
            <a:r>
              <a:rPr lang="cs-CZ" altLang="cs-CZ" dirty="0"/>
              <a:t>	</a:t>
            </a:r>
            <a:r>
              <a:rPr lang="en-US" altLang="cs-CZ" dirty="0"/>
              <a:t>Design class to represent complex number</a:t>
            </a:r>
            <a:endParaRPr lang="cs-CZ" altLang="cs-CZ" dirty="0"/>
          </a:p>
          <a:p>
            <a:pPr>
              <a:buFontTx/>
              <a:buNone/>
            </a:pPr>
            <a:endParaRPr lang="cs-CZ" altLang="cs-CZ" dirty="0"/>
          </a:p>
          <a:p>
            <a:r>
              <a:rPr lang="en-US" altLang="cs-CZ" sz="2800" dirty="0"/>
              <a:t>class declaration is in file </a:t>
            </a:r>
            <a:r>
              <a:rPr lang="cs-CZ" altLang="cs-CZ" sz="2800" dirty="0" err="1">
                <a:latin typeface="Courier New" panose="02070309020205020404" pitchFamily="49" charset="0"/>
              </a:rPr>
              <a:t>complex.h</a:t>
            </a:r>
            <a:endParaRPr lang="cs-CZ" altLang="cs-CZ" sz="28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#</a:t>
            </a:r>
            <a:r>
              <a:rPr lang="en-US" altLang="cs-CZ" sz="2400" dirty="0" err="1">
                <a:latin typeface="Courier New" panose="02070309020205020404" pitchFamily="49" charset="0"/>
              </a:rPr>
              <a:t>ifndef</a:t>
            </a:r>
            <a:r>
              <a:rPr lang="en-US" altLang="cs-CZ" sz="2400" dirty="0">
                <a:latin typeface="Courier New" panose="02070309020205020404" pitchFamily="49" charset="0"/>
              </a:rPr>
              <a:t> C</a:t>
            </a:r>
            <a:r>
              <a:rPr lang="cs-CZ" altLang="cs-CZ" sz="2400" dirty="0">
                <a:latin typeface="Courier New" panose="02070309020205020404" pitchFamily="49" charset="0"/>
              </a:rPr>
              <a:t>OMPLEX</a:t>
            </a:r>
            <a:r>
              <a:rPr lang="en-US" altLang="cs-CZ" sz="2400" dirty="0">
                <a:latin typeface="Courier New" panose="02070309020205020404" pitchFamily="49" charset="0"/>
              </a:rPr>
              <a:t>H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#define C</a:t>
            </a:r>
            <a:r>
              <a:rPr lang="cs-CZ" altLang="cs-CZ" sz="2400" dirty="0">
                <a:latin typeface="Courier New" panose="02070309020205020404" pitchFamily="49" charset="0"/>
              </a:rPr>
              <a:t>OMPLEX</a:t>
            </a:r>
            <a:r>
              <a:rPr lang="en-US" altLang="cs-CZ" sz="2400" dirty="0">
                <a:latin typeface="Courier New" panose="02070309020205020404" pitchFamily="49" charset="0"/>
              </a:rPr>
              <a:t>H</a:t>
            </a:r>
          </a:p>
          <a:p>
            <a:pPr>
              <a:buFontTx/>
              <a:buNone/>
            </a:pPr>
            <a:r>
              <a:rPr lang="cs-CZ" altLang="cs-CZ" sz="2400" b="1" dirty="0" err="1">
                <a:latin typeface="Courier New" panose="02070309020205020404" pitchFamily="49" charset="0"/>
              </a:rPr>
              <a:t>class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Complex</a:t>
            </a:r>
            <a:endParaRPr lang="cs-CZ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cs-CZ" altLang="cs-CZ" sz="2400" b="1" dirty="0">
                <a:latin typeface="Courier New" panose="02070309020205020404" pitchFamily="49" charset="0"/>
              </a:rPr>
              <a:t>  </a:t>
            </a:r>
            <a:r>
              <a:rPr lang="en-US" altLang="cs-CZ" sz="2400" b="1" dirty="0">
                <a:latin typeface="Courier New" panose="02070309020205020404" pitchFamily="49" charset="0"/>
              </a:rPr>
              <a:t>float</a:t>
            </a: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>
                <a:latin typeface="Courier New" panose="02070309020205020404" pitchFamily="49" charset="0"/>
              </a:rPr>
              <a:t>re</a:t>
            </a:r>
            <a:r>
              <a:rPr lang="en-US" altLang="cs-CZ" sz="2400" dirty="0">
                <a:latin typeface="Courier New" panose="02070309020205020404" pitchFamily="49" charset="0"/>
              </a:rPr>
              <a:t>,</a:t>
            </a:r>
            <a:r>
              <a:rPr lang="cs-CZ" altLang="cs-CZ" sz="2400" dirty="0" err="1">
                <a:latin typeface="Courier New" panose="02070309020205020404" pitchFamily="49" charset="0"/>
              </a:rPr>
              <a:t>im</a:t>
            </a:r>
            <a:r>
              <a:rPr lang="cs-CZ" altLang="cs-CZ" sz="2400" dirty="0">
                <a:latin typeface="Courier New" panose="02070309020205020404" pitchFamily="49" charset="0"/>
              </a:rPr>
              <a:t>;</a:t>
            </a:r>
            <a:r>
              <a:rPr lang="en-US" altLang="cs-CZ" sz="2400" dirty="0">
                <a:latin typeface="Courier New" panose="02070309020205020404" pitchFamily="49" charset="0"/>
              </a:rPr>
              <a:t> //</a:t>
            </a:r>
            <a:r>
              <a:rPr lang="cs-CZ" altLang="cs-CZ" sz="2400" dirty="0">
                <a:latin typeface="Courier New" panose="02070309020205020404" pitchFamily="49" charset="0"/>
              </a:rPr>
              <a:t>re</a:t>
            </a:r>
            <a:r>
              <a:rPr lang="en-US" altLang="cs-CZ" sz="2400" dirty="0">
                <a:latin typeface="Courier New" panose="02070309020205020404" pitchFamily="49" charset="0"/>
              </a:rPr>
              <a:t>al and</a:t>
            </a:r>
            <a:r>
              <a:rPr lang="cs-CZ" altLang="cs-CZ" sz="2400" dirty="0">
                <a:latin typeface="Courier New" panose="02070309020205020404" pitchFamily="49" charset="0"/>
              </a:rPr>
              <a:t> imag. </a:t>
            </a:r>
            <a:r>
              <a:rPr lang="en-US" altLang="cs-CZ" sz="2400" dirty="0">
                <a:latin typeface="Courier New" panose="02070309020205020404" pitchFamily="49" charset="0"/>
              </a:rPr>
              <a:t>parts</a:t>
            </a:r>
            <a:r>
              <a:rPr lang="cs-CZ" altLang="cs-CZ" sz="2400" dirty="0">
                <a:latin typeface="Courier New" panose="02070309020205020404" pitchFamily="49" charset="0"/>
              </a:rPr>
              <a:t>  </a:t>
            </a:r>
            <a:endParaRPr lang="en-US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b="1" dirty="0">
                <a:latin typeface="Courier New" panose="02070309020205020404" pitchFamily="49" charset="0"/>
              </a:rPr>
              <a:t>  </a:t>
            </a:r>
            <a:r>
              <a:rPr lang="en-US" altLang="cs-CZ" sz="2400" b="1" dirty="0">
                <a:latin typeface="Courier New" panose="02070309020205020404" pitchFamily="49" charset="0"/>
              </a:rPr>
              <a:t>float </a:t>
            </a:r>
            <a:r>
              <a:rPr lang="en-US" altLang="cs-CZ" sz="2400" dirty="0" err="1">
                <a:latin typeface="Courier New" panose="02070309020205020404" pitchFamily="49" charset="0"/>
              </a:rPr>
              <a:t>abs_value</a:t>
            </a:r>
            <a:r>
              <a:rPr lang="en-US" altLang="cs-CZ" sz="2400" dirty="0">
                <a:latin typeface="Courier New" panose="02070309020205020404" pitchFamily="49" charset="0"/>
              </a:rPr>
              <a:t>()</a:t>
            </a:r>
            <a:r>
              <a:rPr lang="en-US" altLang="cs-CZ" sz="2400" b="1" dirty="0">
                <a:latin typeface="Courier New" panose="02070309020205020404" pitchFamily="49" charset="0"/>
              </a:rPr>
              <a:t>;</a:t>
            </a:r>
            <a:endParaRPr lang="en-US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};</a:t>
            </a:r>
            <a:endParaRPr lang="en-US" altLang="cs-CZ" sz="28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#</a:t>
            </a:r>
            <a:r>
              <a:rPr lang="en-US" altLang="cs-CZ" sz="2400" dirty="0" err="1">
                <a:latin typeface="Courier New" panose="02070309020205020404" pitchFamily="49" charset="0"/>
              </a:rPr>
              <a:t>endif</a:t>
            </a:r>
            <a:endParaRPr lang="cs-CZ" altLang="cs-CZ" sz="2800" dirty="0">
              <a:latin typeface="Courier New" panose="02070309020205020404" pitchFamily="49" charset="0"/>
            </a:endParaRP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 flipH="1">
            <a:off x="2555875" y="1735138"/>
            <a:ext cx="1635125" cy="830262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191000" y="1427163"/>
            <a:ext cx="18694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dirty="0">
                <a:solidFill>
                  <a:srgbClr val="FF3300"/>
                </a:solidFill>
              </a:rPr>
              <a:t>attributes</a:t>
            </a:r>
            <a:endParaRPr lang="en-US" altLang="cs-CZ" sz="2400" dirty="0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H="1" flipV="1">
            <a:off x="3635375" y="3494088"/>
            <a:ext cx="1447800" cy="83820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221288" y="4040188"/>
            <a:ext cx="17556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dirty="0">
                <a:solidFill>
                  <a:srgbClr val="FF3300"/>
                </a:solidFill>
              </a:rPr>
              <a:t>met</a:t>
            </a:r>
            <a:r>
              <a:rPr lang="en-US" altLang="cs-CZ" dirty="0">
                <a:solidFill>
                  <a:srgbClr val="FF3300"/>
                </a:solidFill>
              </a:rPr>
              <a:t>h</a:t>
            </a:r>
            <a:r>
              <a:rPr lang="cs-CZ" altLang="cs-CZ" dirty="0">
                <a:solidFill>
                  <a:srgbClr val="FF3300"/>
                </a:solidFill>
              </a:rPr>
              <a:t>od</a:t>
            </a:r>
            <a:r>
              <a:rPr lang="en-US" altLang="cs-CZ" dirty="0">
                <a:solidFill>
                  <a:srgbClr val="FF3300"/>
                </a:solidFill>
              </a:rPr>
              <a:t>s</a:t>
            </a:r>
            <a:endParaRPr lang="cs-CZ" altLang="cs-CZ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altLang="cs-CZ" sz="3600" b="1" dirty="0"/>
              <a:t>Methods implementation</a:t>
            </a:r>
            <a:endParaRPr lang="cs-CZ" altLang="cs-CZ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altLang="cs-CZ" dirty="0"/>
              <a:t>implementation is usually in the separate </a:t>
            </a:r>
            <a:r>
              <a:rPr lang="cs-CZ" altLang="cs-CZ" dirty="0"/>
              <a:t>.</a:t>
            </a:r>
            <a:r>
              <a:rPr lang="cs-CZ" altLang="cs-CZ" dirty="0" err="1"/>
              <a:t>cpp</a:t>
            </a:r>
            <a:r>
              <a:rPr lang="en-US" altLang="cs-CZ" dirty="0"/>
              <a:t> file</a:t>
            </a:r>
            <a:endParaRPr lang="cs-CZ" altLang="cs-CZ" dirty="0"/>
          </a:p>
          <a:p>
            <a:endParaRPr lang="cs-CZ" altLang="cs-CZ" dirty="0"/>
          </a:p>
          <a:p>
            <a:pPr>
              <a:buFontTx/>
              <a:buNone/>
            </a:pPr>
            <a:r>
              <a:rPr lang="en-US" altLang="cs-CZ" sz="2800" dirty="0">
                <a:latin typeface="Courier New" panose="02070309020205020404" pitchFamily="49" charset="0"/>
              </a:rPr>
              <a:t>type </a:t>
            </a:r>
            <a:r>
              <a:rPr lang="en-US" altLang="cs-CZ" sz="2800" dirty="0" err="1">
                <a:latin typeface="Courier New" panose="02070309020205020404" pitchFamily="49" charset="0"/>
              </a:rPr>
              <a:t>Class_name</a:t>
            </a:r>
            <a:r>
              <a:rPr lang="en-US" altLang="cs-CZ" sz="2800" dirty="0">
                <a:solidFill>
                  <a:srgbClr val="FF3300"/>
                </a:solidFill>
                <a:latin typeface="Courier New" panose="02070309020205020404" pitchFamily="49" charset="0"/>
              </a:rPr>
              <a:t>::</a:t>
            </a:r>
            <a:r>
              <a:rPr lang="en-US" altLang="cs-CZ" sz="2800" dirty="0">
                <a:latin typeface="Courier New" panose="02070309020205020404" pitchFamily="49" charset="0"/>
              </a:rPr>
              <a:t>method(parameters)</a:t>
            </a:r>
          </a:p>
          <a:p>
            <a:pPr>
              <a:buFontTx/>
              <a:buNone/>
            </a:pPr>
            <a:r>
              <a:rPr lang="en-US" altLang="cs-CZ" sz="28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800" dirty="0">
                <a:latin typeface="Courier New" panose="02070309020205020404" pitchFamily="49" charset="0"/>
              </a:rPr>
              <a:t>  body (code)</a:t>
            </a:r>
          </a:p>
          <a:p>
            <a:pPr>
              <a:buFontTx/>
              <a:buNone/>
            </a:pPr>
            <a:r>
              <a:rPr lang="en-US" altLang="cs-CZ" sz="2800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410200"/>
          </a:xfrm>
        </p:spPr>
        <p:txBody>
          <a:bodyPr/>
          <a:lstStyle/>
          <a:p>
            <a:r>
              <a:rPr lang="cs-CZ" altLang="cs-CZ" dirty="0">
                <a:latin typeface="Courier New" panose="02070309020205020404" pitchFamily="49" charset="0"/>
              </a:rPr>
              <a:t>complex.cpp</a:t>
            </a:r>
            <a:r>
              <a:rPr lang="cs-CZ" altLang="cs-CZ" dirty="0"/>
              <a:t> </a:t>
            </a:r>
            <a:r>
              <a:rPr lang="en-US" altLang="cs-CZ" dirty="0"/>
              <a:t>file with implementation</a:t>
            </a:r>
            <a:r>
              <a:rPr lang="cs-CZ" altLang="cs-CZ" dirty="0"/>
              <a:t>:</a:t>
            </a:r>
          </a:p>
          <a:p>
            <a:pPr>
              <a:buFontTx/>
              <a:buNone/>
            </a:pPr>
            <a:endParaRPr lang="cs-CZ" altLang="cs-CZ" sz="2400" b="1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</a:rPr>
              <a:t>#include</a:t>
            </a:r>
            <a:r>
              <a:rPr lang="en-US" altLang="cs-CZ" sz="2400" dirty="0">
                <a:latin typeface="Courier New" panose="02070309020205020404" pitchFamily="49" charset="0"/>
              </a:rPr>
              <a:t> "</a:t>
            </a:r>
            <a:r>
              <a:rPr lang="cs-CZ" altLang="cs-CZ" sz="2400" dirty="0" err="1">
                <a:latin typeface="Courier New" panose="02070309020205020404" pitchFamily="49" charset="0"/>
              </a:rPr>
              <a:t>complex</a:t>
            </a:r>
            <a:r>
              <a:rPr lang="en-US" altLang="cs-CZ" sz="2400" dirty="0">
                <a:latin typeface="Courier New" panose="02070309020205020404" pitchFamily="49" charset="0"/>
              </a:rPr>
              <a:t>.h”</a:t>
            </a:r>
          </a:p>
          <a:p>
            <a:pPr>
              <a:buFontTx/>
              <a:buNone/>
            </a:pPr>
            <a:endParaRPr lang="cs-CZ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b="1" dirty="0" err="1">
                <a:latin typeface="Courier New" panose="02070309020205020404" pitchFamily="49" charset="0"/>
              </a:rPr>
              <a:t>float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Complex</a:t>
            </a:r>
            <a:r>
              <a:rPr lang="cs-CZ" altLang="cs-CZ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::</a:t>
            </a:r>
            <a:r>
              <a:rPr lang="en-US" altLang="cs-CZ" sz="2400" dirty="0" err="1">
                <a:latin typeface="Courier New" panose="02070309020205020404" pitchFamily="49" charset="0"/>
              </a:rPr>
              <a:t>abs_value</a:t>
            </a:r>
            <a:r>
              <a:rPr lang="cs-CZ" altLang="cs-CZ" sz="2400" dirty="0">
                <a:latin typeface="Courier New" panose="02070309020205020404" pitchFamily="49" charset="0"/>
              </a:rPr>
              <a:t>()</a:t>
            </a: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cs-CZ" altLang="cs-CZ" sz="2400" b="1" dirty="0">
                <a:latin typeface="Courier New" panose="02070309020205020404" pitchFamily="49" charset="0"/>
              </a:rPr>
              <a:t>  return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sqrt</a:t>
            </a:r>
            <a:r>
              <a:rPr lang="cs-CZ" altLang="cs-CZ" sz="2400" dirty="0">
                <a:latin typeface="Courier New" panose="02070309020205020404" pitchFamily="49" charset="0"/>
              </a:rPr>
              <a:t>(re*</a:t>
            </a:r>
            <a:r>
              <a:rPr lang="cs-CZ" altLang="cs-CZ" sz="2400" dirty="0" err="1">
                <a:latin typeface="Courier New" panose="02070309020205020404" pitchFamily="49" charset="0"/>
              </a:rPr>
              <a:t>re+im</a:t>
            </a:r>
            <a:r>
              <a:rPr lang="cs-CZ" altLang="cs-CZ" sz="2400" dirty="0">
                <a:latin typeface="Courier New" panose="02070309020205020404" pitchFamily="49" charset="0"/>
              </a:rPr>
              <a:t>*</a:t>
            </a:r>
            <a:r>
              <a:rPr lang="cs-CZ" altLang="cs-CZ" sz="2400" dirty="0" err="1">
                <a:latin typeface="Courier New" panose="02070309020205020404" pitchFamily="49" charset="0"/>
              </a:rPr>
              <a:t>im</a:t>
            </a:r>
            <a:r>
              <a:rPr lang="cs-CZ" altLang="cs-CZ" sz="2400" dirty="0">
                <a:latin typeface="Courier New" panose="020703090202050204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}</a:t>
            </a:r>
            <a:endParaRPr lang="cs-CZ" altLang="cs-CZ" sz="24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altLang="cs-CZ" dirty="0"/>
              <a:t>	</a:t>
            </a:r>
            <a:r>
              <a:rPr lang="en-US" altLang="cs-CZ" b="1" dirty="0">
                <a:solidFill>
                  <a:srgbClr val="FF3300"/>
                </a:solidFill>
              </a:rPr>
              <a:t>NO OBJECT is created if a class is declared and methods are implemented</a:t>
            </a:r>
            <a:r>
              <a:rPr lang="cs-CZ" altLang="cs-CZ" b="1" dirty="0">
                <a:solidFill>
                  <a:srgbClr val="FF3300"/>
                </a:solidFill>
              </a:rPr>
              <a:t>! </a:t>
            </a:r>
          </a:p>
          <a:p>
            <a:pPr algn="ctr">
              <a:buFontTx/>
              <a:buNone/>
            </a:pPr>
            <a:endParaRPr lang="cs-CZ" altLang="cs-CZ" b="1" dirty="0">
              <a:solidFill>
                <a:srgbClr val="FF3300"/>
              </a:solidFill>
            </a:endParaRPr>
          </a:p>
          <a:p>
            <a:pPr algn="ctr">
              <a:buFontTx/>
              <a:buNone/>
            </a:pPr>
            <a:r>
              <a:rPr lang="en-US" altLang="cs-CZ" b="1" dirty="0">
                <a:solidFill>
                  <a:srgbClr val="FF3300"/>
                </a:solidFill>
              </a:rPr>
              <a:t>The Class is only definition of the new date type, CLASS is a DESCRIPTION OF OBJECT, i.e. Information</a:t>
            </a:r>
            <a:r>
              <a:rPr lang="cs-CZ" altLang="cs-CZ" b="1" dirty="0">
                <a:solidFill>
                  <a:srgbClr val="FF3300"/>
                </a:solidFill>
              </a:rPr>
              <a:t> </a:t>
            </a:r>
            <a:r>
              <a:rPr lang="en-US" altLang="cs-CZ" b="1" dirty="0">
                <a:solidFill>
                  <a:srgbClr val="FF3300"/>
                </a:solidFill>
              </a:rPr>
              <a:t>for the compiler how to create object </a:t>
            </a:r>
            <a:r>
              <a:rPr lang="cs-CZ" altLang="cs-CZ" b="1" dirty="0">
                <a:solidFill>
                  <a:srgbClr val="FF3300"/>
                </a:solidFill>
              </a:rPr>
              <a:t>!</a:t>
            </a:r>
          </a:p>
          <a:p>
            <a:pPr algn="ctr">
              <a:buFontTx/>
              <a:buNone/>
            </a:pPr>
            <a:r>
              <a:rPr lang="en-US" altLang="cs-CZ" b="1" dirty="0">
                <a:solidFill>
                  <a:srgbClr val="FF3300"/>
                </a:solidFill>
              </a:rPr>
              <a:t>The OBJECT is a variable of class data type </a:t>
            </a:r>
            <a:r>
              <a:rPr lang="cs-CZ" altLang="cs-CZ" b="1" dirty="0">
                <a:solidFill>
                  <a:srgbClr val="FF3300"/>
                </a:solidFill>
              </a:rPr>
              <a:t>(</a:t>
            </a:r>
            <a:r>
              <a:rPr lang="en-US" altLang="cs-CZ" b="1" dirty="0">
                <a:solidFill>
                  <a:srgbClr val="FF3300"/>
                </a:solidFill>
              </a:rPr>
              <a:t>object = class </a:t>
            </a:r>
            <a:r>
              <a:rPr lang="cs-CZ" altLang="cs-CZ" b="1" dirty="0">
                <a:solidFill>
                  <a:srgbClr val="FF3300"/>
                </a:solidFill>
              </a:rPr>
              <a:t>instance).</a:t>
            </a:r>
            <a:endParaRPr lang="cs-CZ" alt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0994" y="198438"/>
            <a:ext cx="8145462" cy="1143000"/>
          </a:xfrm>
        </p:spPr>
        <p:txBody>
          <a:bodyPr/>
          <a:lstStyle/>
          <a:p>
            <a:r>
              <a:rPr lang="en-US" altLang="cs-CZ" dirty="0"/>
              <a:t>How to use the class Complex</a:t>
            </a:r>
            <a:r>
              <a:rPr lang="cs-CZ" altLang="cs-CZ" dirty="0"/>
              <a:t>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3" y="1489075"/>
            <a:ext cx="8904287" cy="3781426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</a:rPr>
              <a:t>#include</a:t>
            </a:r>
            <a:r>
              <a:rPr lang="en-US" altLang="cs-CZ" sz="2400" dirty="0">
                <a:latin typeface="Courier New" panose="02070309020205020404" pitchFamily="49" charset="0"/>
              </a:rPr>
              <a:t> "</a:t>
            </a:r>
            <a:r>
              <a:rPr lang="cs-CZ" altLang="cs-CZ" sz="2400" dirty="0" err="1">
                <a:latin typeface="Courier New" panose="02070309020205020404" pitchFamily="49" charset="0"/>
              </a:rPr>
              <a:t>complex</a:t>
            </a:r>
            <a:r>
              <a:rPr lang="en-US" altLang="cs-CZ" sz="2400" dirty="0">
                <a:latin typeface="Courier New" panose="02070309020205020404" pitchFamily="49" charset="0"/>
              </a:rPr>
              <a:t>.h”</a:t>
            </a:r>
          </a:p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</a:rPr>
              <a:t>void</a:t>
            </a:r>
            <a:r>
              <a:rPr lang="en-US" altLang="cs-CZ" sz="2400" dirty="0">
                <a:latin typeface="Courier New" panose="02070309020205020404" pitchFamily="49" charset="0"/>
              </a:rPr>
              <a:t> main()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Complex</a:t>
            </a:r>
            <a:r>
              <a:rPr lang="cs-CZ" altLang="cs-CZ" sz="2400" dirty="0">
                <a:latin typeface="Courier New" panose="02070309020205020404" pitchFamily="49" charset="0"/>
              </a:rPr>
              <a:t> c</a:t>
            </a:r>
            <a:r>
              <a:rPr lang="en-US" altLang="cs-CZ" sz="2400" dirty="0">
                <a:latin typeface="Courier New" panose="02070309020205020404" pitchFamily="49" charset="0"/>
              </a:rPr>
              <a:t>1,</a:t>
            </a:r>
            <a:r>
              <a:rPr lang="cs-CZ" altLang="cs-CZ" sz="2400" dirty="0">
                <a:latin typeface="Courier New" panose="02070309020205020404" pitchFamily="49" charset="0"/>
              </a:rPr>
              <a:t>c</a:t>
            </a:r>
            <a:r>
              <a:rPr lang="en-US" altLang="cs-CZ" sz="2400" dirty="0">
                <a:latin typeface="Courier New" panose="02070309020205020404" pitchFamily="49" charset="0"/>
              </a:rPr>
              <a:t>2;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c1.re</a:t>
            </a:r>
            <a:r>
              <a:rPr lang="cs-CZ" altLang="cs-CZ" sz="2400" dirty="0">
                <a:latin typeface="Courier New" panose="02070309020205020404" pitchFamily="49" charset="0"/>
              </a:rPr>
              <a:t> = </a:t>
            </a:r>
            <a:r>
              <a:rPr lang="en-US" altLang="cs-CZ" sz="2400" dirty="0">
                <a:latin typeface="Courier New" panose="02070309020205020404" pitchFamily="49" charset="0"/>
              </a:rPr>
              <a:t>4; </a:t>
            </a:r>
            <a:r>
              <a:rPr lang="cs-CZ" altLang="cs-CZ" sz="2400" dirty="0">
                <a:latin typeface="Courier New" panose="02070309020205020404" pitchFamily="49" charset="0"/>
              </a:rPr>
              <a:t>c1</a:t>
            </a:r>
            <a:r>
              <a:rPr lang="en-US" altLang="cs-CZ" sz="2400" dirty="0">
                <a:latin typeface="Courier New" panose="02070309020205020404" pitchFamily="49" charset="0"/>
              </a:rPr>
              <a:t>.</a:t>
            </a:r>
            <a:r>
              <a:rPr lang="cs-CZ" altLang="cs-CZ" sz="2400" dirty="0" err="1">
                <a:latin typeface="Courier New" panose="02070309020205020404" pitchFamily="49" charset="0"/>
              </a:rPr>
              <a:t>im</a:t>
            </a:r>
            <a:r>
              <a:rPr lang="cs-CZ" altLang="cs-CZ" sz="2400" dirty="0">
                <a:latin typeface="Courier New" panose="02070309020205020404" pitchFamily="49" charset="0"/>
              </a:rPr>
              <a:t> = 3</a:t>
            </a:r>
            <a:r>
              <a:rPr lang="en-US" altLang="cs-CZ" sz="2400" dirty="0">
                <a:latin typeface="Courier New" panose="02070309020205020404" pitchFamily="49" charset="0"/>
              </a:rPr>
              <a:t>;</a:t>
            </a:r>
            <a:endParaRPr lang="cs-CZ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 c2.re = 0; c2.im = 0;</a:t>
            </a: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cout</a:t>
            </a:r>
            <a:r>
              <a:rPr lang="cs-CZ" altLang="cs-CZ" sz="2400" dirty="0">
                <a:latin typeface="Courier New" panose="02070309020205020404" pitchFamily="49" charset="0"/>
              </a:rPr>
              <a:t> &lt;&lt; "</a:t>
            </a:r>
            <a:r>
              <a:rPr lang="en-US" altLang="cs-CZ" sz="2400" dirty="0">
                <a:latin typeface="Courier New" panose="02070309020205020404" pitchFamily="49" charset="0"/>
              </a:rPr>
              <a:t>The r</a:t>
            </a:r>
            <a:r>
              <a:rPr lang="cs-CZ" altLang="cs-CZ" sz="2400" dirty="0" err="1">
                <a:latin typeface="Courier New" panose="02070309020205020404" pitchFamily="49" charset="0"/>
              </a:rPr>
              <a:t>eal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dirty="0">
                <a:latin typeface="Courier New" panose="02070309020205020404" pitchFamily="49" charset="0"/>
              </a:rPr>
              <a:t>part of</a:t>
            </a:r>
            <a:r>
              <a:rPr lang="cs-CZ" altLang="cs-CZ" sz="2400" dirty="0">
                <a:latin typeface="Courier New" panose="02070309020205020404" pitchFamily="49" charset="0"/>
              </a:rPr>
              <a:t> c1 </a:t>
            </a:r>
            <a:r>
              <a:rPr lang="en-US" altLang="cs-CZ" sz="2400" dirty="0">
                <a:latin typeface="Courier New" panose="02070309020205020404" pitchFamily="49" charset="0"/>
              </a:rPr>
              <a:t>is</a:t>
            </a:r>
            <a:r>
              <a:rPr lang="cs-CZ" altLang="cs-CZ" sz="2400" dirty="0">
                <a:latin typeface="Courier New" panose="02070309020205020404" pitchFamily="49" charset="0"/>
              </a:rPr>
              <a:t> " &lt;&lt; c1.re;</a:t>
            </a:r>
            <a:endParaRPr lang="en-US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cout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dirty="0">
                <a:latin typeface="Courier New" panose="02070309020205020404" pitchFamily="49" charset="0"/>
              </a:rPr>
              <a:t>&lt;&lt; "</a:t>
            </a:r>
            <a:r>
              <a:rPr lang="en-US" altLang="cs-CZ" sz="2400" dirty="0" err="1">
                <a:latin typeface="Courier New" panose="02070309020205020404" pitchFamily="49" charset="0"/>
              </a:rPr>
              <a:t>Abs.val</a:t>
            </a:r>
            <a:r>
              <a:rPr lang="en-US" altLang="cs-CZ" sz="2400" dirty="0">
                <a:latin typeface="Courier New" panose="02070309020205020404" pitchFamily="49" charset="0"/>
              </a:rPr>
              <a:t>. of</a:t>
            </a:r>
            <a:r>
              <a:rPr lang="cs-CZ" altLang="cs-CZ" sz="2400" dirty="0">
                <a:latin typeface="Courier New" panose="02070309020205020404" pitchFamily="49" charset="0"/>
              </a:rPr>
              <a:t> c1 </a:t>
            </a:r>
            <a:r>
              <a:rPr lang="en-US" altLang="cs-CZ" sz="2400" dirty="0">
                <a:latin typeface="Courier New" panose="02070309020205020404" pitchFamily="49" charset="0"/>
              </a:rPr>
              <a:t>is "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dirty="0">
                <a:latin typeface="Courier New" panose="02070309020205020404" pitchFamily="49" charset="0"/>
              </a:rPr>
              <a:t>&lt;&lt; </a:t>
            </a:r>
            <a:r>
              <a:rPr lang="cs-CZ" altLang="cs-CZ" sz="2400" dirty="0">
                <a:latin typeface="Courier New" panose="02070309020205020404" pitchFamily="49" charset="0"/>
              </a:rPr>
              <a:t>c</a:t>
            </a:r>
            <a:r>
              <a:rPr lang="en-US" altLang="cs-CZ" sz="2400" dirty="0">
                <a:latin typeface="Courier New" panose="02070309020205020404" pitchFamily="49" charset="0"/>
              </a:rPr>
              <a:t>1.abs_value() &lt;&lt; </a:t>
            </a:r>
            <a:r>
              <a:rPr lang="en-US" altLang="cs-CZ" sz="2400" dirty="0" err="1">
                <a:latin typeface="Courier New" panose="02070309020205020404" pitchFamily="49" charset="0"/>
              </a:rPr>
              <a:t>endl</a:t>
            </a:r>
            <a:r>
              <a:rPr lang="en-US" altLang="cs-CZ" sz="2400" dirty="0">
                <a:latin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}</a:t>
            </a:r>
            <a:endParaRPr lang="cs-CZ" altLang="cs-CZ" sz="2400" dirty="0">
              <a:latin typeface="Courier New" panose="02070309020205020404" pitchFamily="49" charset="0"/>
            </a:endParaRP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flipH="1">
            <a:off x="2843213" y="2652713"/>
            <a:ext cx="1584325" cy="1174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427538" y="2062163"/>
            <a:ext cx="446563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2400" dirty="0">
                <a:solidFill>
                  <a:srgbClr val="FF3300"/>
                </a:solidFill>
              </a:rPr>
              <a:t>two variables c1, c2 are created </a:t>
            </a:r>
            <a:r>
              <a:rPr lang="cs-CZ" altLang="cs-CZ" sz="2400" dirty="0">
                <a:solidFill>
                  <a:srgbClr val="FF3300"/>
                </a:solidFill>
              </a:rPr>
              <a:t>– </a:t>
            </a:r>
            <a:r>
              <a:rPr lang="en-US" altLang="cs-CZ" sz="2400" dirty="0">
                <a:solidFill>
                  <a:srgbClr val="FF3300"/>
                </a:solidFill>
              </a:rPr>
              <a:t>two object </a:t>
            </a:r>
            <a:r>
              <a:rPr lang="cs-CZ" altLang="cs-CZ" sz="2400" dirty="0">
                <a:solidFill>
                  <a:srgbClr val="FF3300"/>
                </a:solidFill>
              </a:rPr>
              <a:t>c1</a:t>
            </a:r>
            <a:r>
              <a:rPr lang="en-US" altLang="cs-CZ" sz="2400" dirty="0">
                <a:solidFill>
                  <a:srgbClr val="FF3300"/>
                </a:solidFill>
              </a:rPr>
              <a:t>, </a:t>
            </a:r>
            <a:r>
              <a:rPr lang="cs-CZ" altLang="cs-CZ" sz="2400" dirty="0">
                <a:solidFill>
                  <a:srgbClr val="FF3300"/>
                </a:solidFill>
              </a:rPr>
              <a:t>c2</a:t>
            </a:r>
            <a:r>
              <a:rPr lang="en-US" altLang="cs-CZ" sz="2400" dirty="0">
                <a:solidFill>
                  <a:srgbClr val="FF3300"/>
                </a:solidFill>
              </a:rPr>
              <a:t> (instances of </a:t>
            </a:r>
            <a:r>
              <a:rPr lang="cs-CZ" altLang="cs-CZ" sz="2400" dirty="0" err="1">
                <a:solidFill>
                  <a:srgbClr val="FF3300"/>
                </a:solidFill>
              </a:rPr>
              <a:t>Complex</a:t>
            </a:r>
            <a:r>
              <a:rPr lang="en-US" altLang="cs-CZ" sz="2400" dirty="0">
                <a:solidFill>
                  <a:srgbClr val="FF3300"/>
                </a:solidFill>
              </a:rPr>
              <a:t> class)</a:t>
            </a:r>
            <a:endParaRPr lang="cs-CZ" altLang="cs-CZ" sz="2400" dirty="0">
              <a:solidFill>
                <a:srgbClr val="FF3300"/>
              </a:solidFill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427538" y="5516563"/>
            <a:ext cx="4608512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2400" dirty="0">
                <a:solidFill>
                  <a:srgbClr val="FF3300"/>
                </a:solidFill>
              </a:rPr>
              <a:t>the </a:t>
            </a:r>
            <a:r>
              <a:rPr lang="cs-CZ" altLang="cs-CZ" sz="2400" dirty="0">
                <a:solidFill>
                  <a:srgbClr val="FF3300"/>
                </a:solidFill>
              </a:rPr>
              <a:t>met</a:t>
            </a:r>
            <a:r>
              <a:rPr lang="en-US" altLang="cs-CZ" sz="2400" dirty="0">
                <a:solidFill>
                  <a:srgbClr val="FF3300"/>
                </a:solidFill>
              </a:rPr>
              <a:t>ho</a:t>
            </a:r>
            <a:r>
              <a:rPr lang="cs-CZ" altLang="cs-CZ" sz="2400" dirty="0">
                <a:solidFill>
                  <a:srgbClr val="FF3300"/>
                </a:solidFill>
              </a:rPr>
              <a:t>d </a:t>
            </a:r>
            <a:r>
              <a:rPr lang="en-US" altLang="cs-CZ" sz="2400" dirty="0" err="1">
                <a:solidFill>
                  <a:srgbClr val="FF3300"/>
                </a:solidFill>
              </a:rPr>
              <a:t>abs_val</a:t>
            </a:r>
            <a:r>
              <a:rPr lang="cs-CZ" altLang="cs-CZ" sz="2400" dirty="0">
                <a:solidFill>
                  <a:srgbClr val="FF3300"/>
                </a:solidFill>
              </a:rPr>
              <a:t> ()</a:t>
            </a:r>
            <a:r>
              <a:rPr lang="en-US" altLang="cs-CZ" sz="2400" dirty="0">
                <a:solidFill>
                  <a:srgbClr val="FF3300"/>
                </a:solidFill>
              </a:rPr>
              <a:t> over the </a:t>
            </a:r>
            <a:r>
              <a:rPr lang="cs-CZ" altLang="cs-CZ" sz="2400" dirty="0" err="1">
                <a:solidFill>
                  <a:srgbClr val="FF3300"/>
                </a:solidFill>
              </a:rPr>
              <a:t>obje</a:t>
            </a:r>
            <a:r>
              <a:rPr lang="en-US" altLang="cs-CZ" sz="2400" dirty="0">
                <a:solidFill>
                  <a:srgbClr val="FF3300"/>
                </a:solidFill>
              </a:rPr>
              <a:t>c</a:t>
            </a:r>
            <a:r>
              <a:rPr lang="cs-CZ" altLang="cs-CZ" sz="2400" dirty="0">
                <a:solidFill>
                  <a:srgbClr val="FF3300"/>
                </a:solidFill>
              </a:rPr>
              <a:t>t</a:t>
            </a:r>
            <a:r>
              <a:rPr lang="en-US" altLang="cs-CZ" sz="2400" dirty="0">
                <a:solidFill>
                  <a:srgbClr val="FF3300"/>
                </a:solidFill>
              </a:rPr>
              <a:t> </a:t>
            </a:r>
            <a:r>
              <a:rPr lang="cs-CZ" altLang="cs-CZ" sz="2400" dirty="0">
                <a:solidFill>
                  <a:srgbClr val="FF3300"/>
                </a:solidFill>
              </a:rPr>
              <a:t>c1</a:t>
            </a:r>
            <a:r>
              <a:rPr lang="en-US" altLang="cs-CZ" sz="2400" dirty="0">
                <a:solidFill>
                  <a:srgbClr val="FF3300"/>
                </a:solidFill>
              </a:rPr>
              <a:t> is called here</a:t>
            </a:r>
            <a:endParaRPr lang="cs-CZ" altLang="cs-CZ" sz="2400" dirty="0">
              <a:solidFill>
                <a:srgbClr val="FF3300"/>
              </a:solidFill>
            </a:endParaRP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H="1" flipV="1">
            <a:off x="7488238" y="4941888"/>
            <a:ext cx="396875" cy="5746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Oblouk 1"/>
          <p:cNvSpPr/>
          <p:nvPr/>
        </p:nvSpPr>
        <p:spPr bwMode="auto">
          <a:xfrm>
            <a:off x="131763" y="3429000"/>
            <a:ext cx="1919287" cy="2376488"/>
          </a:xfrm>
          <a:prstGeom prst="arc">
            <a:avLst>
              <a:gd name="adj1" fmla="val 6304919"/>
              <a:gd name="adj2" fmla="val 14780831"/>
            </a:avLst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Arial" charset="0"/>
            </a:endParaRPr>
          </a:p>
        </p:txBody>
      </p:sp>
      <p:sp>
        <p:nvSpPr>
          <p:cNvPr id="28681" name="TextovéPole 2"/>
          <p:cNvSpPr txBox="1">
            <a:spLocks noChangeArrowheads="1"/>
          </p:cNvSpPr>
          <p:nvPr/>
        </p:nvSpPr>
        <p:spPr bwMode="auto">
          <a:xfrm>
            <a:off x="900113" y="5805488"/>
            <a:ext cx="32400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2400" b="1" dirty="0">
                <a:solidFill>
                  <a:srgbClr val="002060"/>
                </a:solidFill>
              </a:rPr>
              <a:t>Compiler prints error there</a:t>
            </a:r>
            <a:endParaRPr lang="cs-CZ" altLang="cs-CZ" sz="2400" b="1" dirty="0">
              <a:solidFill>
                <a:srgbClr val="002060"/>
              </a:solidFill>
            </a:endParaRPr>
          </a:p>
        </p:txBody>
      </p:sp>
      <p:sp>
        <p:nvSpPr>
          <p:cNvPr id="28682" name="Line 7"/>
          <p:cNvSpPr>
            <a:spLocks noChangeShapeType="1"/>
          </p:cNvSpPr>
          <p:nvPr/>
        </p:nvSpPr>
        <p:spPr bwMode="auto">
          <a:xfrm flipV="1">
            <a:off x="3132138" y="4959528"/>
            <a:ext cx="3960142" cy="845959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Oblouk 11"/>
          <p:cNvSpPr/>
          <p:nvPr/>
        </p:nvSpPr>
        <p:spPr bwMode="auto">
          <a:xfrm>
            <a:off x="312738" y="3600450"/>
            <a:ext cx="2530475" cy="2451100"/>
          </a:xfrm>
          <a:prstGeom prst="arc">
            <a:avLst>
              <a:gd name="adj1" fmla="val 8236427"/>
              <a:gd name="adj2" fmla="val 13144333"/>
            </a:avLst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Arial" charset="0"/>
            </a:endParaRPr>
          </a:p>
        </p:txBody>
      </p:sp>
      <p:sp>
        <p:nvSpPr>
          <p:cNvPr id="28684" name="Line 7"/>
          <p:cNvSpPr>
            <a:spLocks noChangeShapeType="1"/>
          </p:cNvSpPr>
          <p:nvPr/>
        </p:nvSpPr>
        <p:spPr bwMode="auto">
          <a:xfrm flipV="1">
            <a:off x="3132138" y="4426130"/>
            <a:ext cx="4176166" cy="1379358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638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cs-CZ" sz="3600" dirty="0"/>
              <a:t>Why does the error occurs</a:t>
            </a:r>
            <a:r>
              <a:rPr lang="cs-CZ" altLang="cs-CZ" sz="3600" dirty="0"/>
              <a:t>?</a:t>
            </a:r>
          </a:p>
          <a:p>
            <a:pPr>
              <a:defRPr/>
            </a:pPr>
            <a:r>
              <a:rPr lang="en-US" altLang="cs-CZ" dirty="0"/>
              <a:t>attributes and methods are automatically </a:t>
            </a:r>
            <a:r>
              <a:rPr lang="en-US" altLang="cs-CZ" b="1" dirty="0">
                <a:solidFill>
                  <a:srgbClr val="FF3300"/>
                </a:solidFill>
              </a:rPr>
              <a:t>private</a:t>
            </a:r>
            <a:r>
              <a:rPr lang="en-US" altLang="cs-CZ" dirty="0"/>
              <a:t>, i.e. it is possible to manipulate with them only inside </a:t>
            </a:r>
            <a:r>
              <a:rPr lang="en-US" altLang="cs-CZ" i="1" dirty="0"/>
              <a:t>member functions</a:t>
            </a:r>
            <a:r>
              <a:rPr lang="en-US" altLang="cs-CZ" dirty="0"/>
              <a:t> (methods)</a:t>
            </a:r>
          </a:p>
          <a:p>
            <a:pPr>
              <a:defRPr/>
            </a:pPr>
            <a:r>
              <a:rPr lang="en-US" altLang="cs-CZ" dirty="0"/>
              <a:t>two ways to solve:</a:t>
            </a:r>
          </a:p>
          <a:p>
            <a:pPr>
              <a:defRPr/>
            </a:pPr>
            <a:r>
              <a:rPr lang="en-US" altLang="cs-CZ" dirty="0"/>
              <a:t>declare (some) attributes and methods as public</a:t>
            </a:r>
          </a:p>
          <a:p>
            <a:pPr>
              <a:defRPr/>
            </a:pPr>
            <a:r>
              <a:rPr lang="en-US" altLang="cs-CZ" dirty="0"/>
              <a:t>define public methods reading/writing from/to attributes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cs-CZ" dirty="0"/>
              <a:t>Control visibility of attributes and methods</a:t>
            </a:r>
            <a:r>
              <a:rPr lang="cs-CZ" altLang="cs-CZ" dirty="0"/>
              <a:t>:</a:t>
            </a:r>
            <a:endParaRPr lang="cs-CZ" altLang="cs-CZ" sz="3600" dirty="0"/>
          </a:p>
          <a:p>
            <a:pPr marL="0" indent="0">
              <a:buFontTx/>
              <a:buNone/>
            </a:pPr>
            <a:r>
              <a:rPr lang="cs-CZ" altLang="cs-CZ" sz="2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private</a:t>
            </a:r>
            <a:endParaRPr lang="cs-CZ" altLang="cs-CZ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marL="857250" lvl="1"/>
            <a:r>
              <a:rPr lang="en-US" altLang="cs-CZ" sz="2400" dirty="0"/>
              <a:t>it is possible to manipulate with </a:t>
            </a:r>
            <a:r>
              <a:rPr lang="cs-CZ" altLang="cs-CZ" sz="2400" dirty="0"/>
              <a:t>a</a:t>
            </a:r>
            <a:r>
              <a:rPr lang="en-US" altLang="cs-CZ" sz="2400" dirty="0"/>
              <a:t>t</a:t>
            </a:r>
            <a:r>
              <a:rPr lang="cs-CZ" altLang="cs-CZ" sz="2400" dirty="0"/>
              <a:t>tribut</a:t>
            </a:r>
            <a:r>
              <a:rPr lang="en-US" altLang="cs-CZ" sz="2400" dirty="0" err="1"/>
              <a:t>es</a:t>
            </a:r>
            <a:r>
              <a:rPr lang="en-US" altLang="cs-CZ" sz="2400" dirty="0"/>
              <a:t> / to call methods only in member functions</a:t>
            </a:r>
            <a:endParaRPr lang="cs-CZ" altLang="cs-CZ" dirty="0"/>
          </a:p>
          <a:p>
            <a:pPr marL="0" indent="0">
              <a:buFontTx/>
              <a:buNone/>
            </a:pPr>
            <a:r>
              <a:rPr lang="cs-CZ" altLang="cs-CZ" sz="2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public</a:t>
            </a:r>
          </a:p>
          <a:p>
            <a:pPr marL="857250" lvl="1"/>
            <a:r>
              <a:rPr lang="en-US" altLang="cs-CZ" sz="2400" dirty="0"/>
              <a:t>manipulation possible everywhere</a:t>
            </a:r>
            <a:endParaRPr lang="cs-CZ" altLang="cs-CZ" dirty="0"/>
          </a:p>
          <a:p>
            <a:pPr marL="0" indent="0">
              <a:buFontTx/>
              <a:buNone/>
            </a:pPr>
            <a:r>
              <a:rPr lang="cs-CZ" altLang="cs-CZ" sz="2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protected</a:t>
            </a:r>
            <a:endParaRPr lang="cs-CZ" altLang="cs-CZ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marL="857250" lvl="1"/>
            <a:r>
              <a:rPr lang="en-US" altLang="cs-CZ" sz="2400" dirty="0"/>
              <a:t>similar to </a:t>
            </a:r>
            <a:r>
              <a:rPr lang="cs-CZ" altLang="cs-CZ" sz="2400" dirty="0" err="1"/>
              <a:t>private</a:t>
            </a:r>
            <a:r>
              <a:rPr lang="cs-CZ" altLang="cs-CZ" sz="2400" dirty="0"/>
              <a:t>, </a:t>
            </a:r>
            <a:r>
              <a:rPr lang="en-US" altLang="cs-CZ" sz="2400" dirty="0"/>
              <a:t>used in context of inheritance</a:t>
            </a:r>
            <a:r>
              <a:rPr lang="cs-CZ" altLang="cs-CZ" sz="2400" dirty="0"/>
              <a:t>; </a:t>
            </a:r>
            <a:r>
              <a:rPr lang="en-US" altLang="cs-CZ" sz="2400" dirty="0"/>
              <a:t>manipulation possible only in member functions and in children</a:t>
            </a:r>
            <a:endParaRPr lang="cs-CZ" alt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#</a:t>
            </a:r>
            <a:r>
              <a:rPr lang="en-US" altLang="cs-CZ" sz="2400" dirty="0" err="1">
                <a:latin typeface="Courier New" panose="02070309020205020404" pitchFamily="49" charset="0"/>
              </a:rPr>
              <a:t>ifndef</a:t>
            </a:r>
            <a:r>
              <a:rPr lang="en-US" altLang="cs-CZ" sz="2400" dirty="0">
                <a:latin typeface="Courier New" panose="02070309020205020404" pitchFamily="49" charset="0"/>
              </a:rPr>
              <a:t> C</a:t>
            </a:r>
            <a:r>
              <a:rPr lang="cs-CZ" altLang="cs-CZ" sz="2400" dirty="0">
                <a:latin typeface="Courier New" panose="02070309020205020404" pitchFamily="49" charset="0"/>
              </a:rPr>
              <a:t>OMPLEX</a:t>
            </a:r>
            <a:r>
              <a:rPr lang="en-US" altLang="cs-CZ" sz="2400" dirty="0">
                <a:latin typeface="Courier New" panose="02070309020205020404" pitchFamily="49" charset="0"/>
              </a:rPr>
              <a:t>H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#define C</a:t>
            </a:r>
            <a:r>
              <a:rPr lang="cs-CZ" altLang="cs-CZ" sz="2400" dirty="0">
                <a:latin typeface="Courier New" panose="02070309020205020404" pitchFamily="49" charset="0"/>
              </a:rPr>
              <a:t>OMPLEX</a:t>
            </a:r>
            <a:r>
              <a:rPr lang="en-US" altLang="cs-CZ" sz="2400" dirty="0">
                <a:latin typeface="Courier New" panose="02070309020205020404" pitchFamily="49" charset="0"/>
              </a:rPr>
              <a:t>H</a:t>
            </a:r>
          </a:p>
          <a:p>
            <a:pPr>
              <a:buFontTx/>
              <a:buNone/>
            </a:pPr>
            <a:r>
              <a:rPr lang="cs-CZ" altLang="cs-CZ" sz="2400" b="1" dirty="0" err="1">
                <a:latin typeface="Courier New" panose="02070309020205020404" pitchFamily="49" charset="0"/>
              </a:rPr>
              <a:t>class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Complex</a:t>
            </a:r>
            <a:endParaRPr lang="cs-CZ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cs-CZ" altLang="cs-CZ" sz="2400" b="1" dirty="0">
                <a:latin typeface="Courier New" panose="02070309020205020404" pitchFamily="49" charset="0"/>
              </a:rPr>
              <a:t> </a:t>
            </a:r>
            <a:r>
              <a:rPr lang="cs-CZ" altLang="cs-CZ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public</a:t>
            </a:r>
            <a:r>
              <a:rPr lang="cs-CZ" altLang="cs-CZ" sz="2400" b="1" dirty="0">
                <a:latin typeface="Courier New" panose="02070309020205020404" pitchFamily="49" charset="0"/>
              </a:rPr>
              <a:t>:  </a:t>
            </a:r>
          </a:p>
          <a:p>
            <a:pPr>
              <a:buFontTx/>
              <a:buNone/>
            </a:pPr>
            <a:r>
              <a:rPr lang="cs-CZ" altLang="cs-CZ" sz="2400" b="1" dirty="0">
                <a:latin typeface="Courier New" panose="02070309020205020404" pitchFamily="49" charset="0"/>
              </a:rPr>
              <a:t>  </a:t>
            </a:r>
            <a:r>
              <a:rPr lang="en-US" altLang="cs-CZ" sz="2400" b="1" dirty="0">
                <a:latin typeface="Courier New" panose="02070309020205020404" pitchFamily="49" charset="0"/>
              </a:rPr>
              <a:t>float</a:t>
            </a: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re,im</a:t>
            </a:r>
            <a:r>
              <a:rPr lang="cs-CZ" altLang="cs-CZ" sz="2400" dirty="0">
                <a:latin typeface="Courier New" panose="02070309020205020404" pitchFamily="49" charset="0"/>
              </a:rPr>
              <a:t>;</a:t>
            </a:r>
            <a:r>
              <a:rPr lang="en-US" altLang="cs-CZ" sz="2400" dirty="0">
                <a:latin typeface="Courier New" panose="02070309020205020404" pitchFamily="49" charset="0"/>
              </a:rPr>
              <a:t> //</a:t>
            </a:r>
            <a:r>
              <a:rPr lang="cs-CZ" altLang="cs-CZ" sz="2400" dirty="0">
                <a:latin typeface="Courier New" panose="02070309020205020404" pitchFamily="49" charset="0"/>
              </a:rPr>
              <a:t>re</a:t>
            </a:r>
            <a:r>
              <a:rPr lang="en-US" altLang="cs-CZ" sz="2400" dirty="0">
                <a:latin typeface="Courier New" panose="02070309020205020404" pitchFamily="49" charset="0"/>
              </a:rPr>
              <a:t>al</a:t>
            </a:r>
            <a:r>
              <a:rPr lang="cs-CZ" altLang="cs-CZ" sz="2400" dirty="0">
                <a:latin typeface="Courier New" panose="02070309020205020404" pitchFamily="49" charset="0"/>
              </a:rPr>
              <a:t> a</a:t>
            </a:r>
            <a:r>
              <a:rPr lang="en-US" altLang="cs-CZ" sz="2400" dirty="0" err="1">
                <a:latin typeface="Courier New" panose="02070309020205020404" pitchFamily="49" charset="0"/>
              </a:rPr>
              <a:t>nd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ima</a:t>
            </a:r>
            <a:r>
              <a:rPr lang="en-US" altLang="cs-CZ" sz="2400" dirty="0">
                <a:latin typeface="Courier New" panose="02070309020205020404" pitchFamily="49" charset="0"/>
              </a:rPr>
              <a:t>g parts</a:t>
            </a:r>
            <a:r>
              <a:rPr lang="cs-CZ" altLang="cs-CZ" sz="2400" dirty="0">
                <a:latin typeface="Courier New" panose="02070309020205020404" pitchFamily="49" charset="0"/>
              </a:rPr>
              <a:t>  </a:t>
            </a:r>
            <a:endParaRPr lang="en-US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b="1" dirty="0">
                <a:latin typeface="Courier New" panose="02070309020205020404" pitchFamily="49" charset="0"/>
              </a:rPr>
              <a:t>  </a:t>
            </a:r>
            <a:r>
              <a:rPr lang="en-US" altLang="cs-CZ" sz="2400" b="1" dirty="0">
                <a:latin typeface="Courier New" panose="02070309020205020404" pitchFamily="49" charset="0"/>
              </a:rPr>
              <a:t>float </a:t>
            </a:r>
            <a:r>
              <a:rPr lang="en-US" altLang="cs-CZ" sz="2400" dirty="0" err="1">
                <a:latin typeface="Courier New" panose="02070309020205020404" pitchFamily="49" charset="0"/>
              </a:rPr>
              <a:t>abs_value</a:t>
            </a:r>
            <a:r>
              <a:rPr lang="en-US" altLang="cs-CZ" sz="2400" dirty="0">
                <a:latin typeface="Courier New" panose="02070309020205020404" pitchFamily="49" charset="0"/>
              </a:rPr>
              <a:t>()</a:t>
            </a:r>
            <a:r>
              <a:rPr lang="en-US" altLang="cs-CZ" sz="2400" b="1" dirty="0">
                <a:latin typeface="Courier New" panose="02070309020205020404" pitchFamily="49" charset="0"/>
              </a:rPr>
              <a:t>;</a:t>
            </a:r>
            <a:endParaRPr lang="en-US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};</a:t>
            </a:r>
            <a:endParaRPr lang="en-US" altLang="cs-CZ" sz="28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#</a:t>
            </a:r>
            <a:r>
              <a:rPr lang="en-US" altLang="cs-CZ" sz="2400" dirty="0" err="1">
                <a:latin typeface="Courier New" panose="02070309020205020404" pitchFamily="49" charset="0"/>
              </a:rPr>
              <a:t>endif</a:t>
            </a:r>
            <a:endParaRPr lang="cs-CZ" altLang="cs-CZ" sz="28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r>
              <a:rPr lang="en-US" altLang="cs-CZ" dirty="0"/>
              <a:t>decomposition is used</a:t>
            </a:r>
          </a:p>
          <a:p>
            <a:pPr lvl="1"/>
            <a:r>
              <a:rPr lang="en-US" altLang="cs-CZ" dirty="0"/>
              <a:t>problem decomposition into simple</a:t>
            </a:r>
            <a:r>
              <a:rPr lang="cs-CZ" altLang="cs-CZ" dirty="0"/>
              <a:t>r</a:t>
            </a:r>
            <a:r>
              <a:rPr lang="en-US" altLang="cs-CZ" dirty="0"/>
              <a:t> sub-problems – </a:t>
            </a:r>
          </a:p>
          <a:p>
            <a:pPr lvl="1"/>
            <a:r>
              <a:rPr lang="en-US" altLang="cs-CZ" dirty="0"/>
              <a:t>top – down design</a:t>
            </a:r>
            <a:endParaRPr lang="cs-CZ" altLang="cs-CZ" dirty="0"/>
          </a:p>
          <a:p>
            <a:r>
              <a:rPr lang="en-US" altLang="cs-CZ" dirty="0"/>
              <a:t>sub-problems are solved in procedures/functions (</a:t>
            </a:r>
            <a:r>
              <a:rPr lang="en-US" altLang="cs-CZ" b="1" i="1" dirty="0">
                <a:solidFill>
                  <a:srgbClr val="FF0000"/>
                </a:solidFill>
              </a:rPr>
              <a:t>structured programming</a:t>
            </a:r>
            <a:r>
              <a:rPr lang="cs-CZ" altLang="cs-CZ" dirty="0"/>
              <a:t>)</a:t>
            </a:r>
          </a:p>
          <a:p>
            <a:r>
              <a:rPr lang="en-US" altLang="cs-CZ" dirty="0"/>
              <a:t>suitable for mathematical tasks</a:t>
            </a:r>
          </a:p>
          <a:p>
            <a:pPr lvl="1"/>
            <a:r>
              <a:rPr lang="en-US" altLang="cs-CZ" dirty="0"/>
              <a:t>the first applicable domain for computers</a:t>
            </a:r>
            <a:endParaRPr lang="cs-CZ" alt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98438"/>
            <a:ext cx="8587680" cy="1143000"/>
          </a:xfrm>
        </p:spPr>
        <p:txBody>
          <a:bodyPr/>
          <a:lstStyle/>
          <a:p>
            <a:r>
              <a:rPr lang="en-US" altLang="cs-CZ" dirty="0"/>
              <a:t>How to use the class Complex</a:t>
            </a:r>
            <a:r>
              <a:rPr lang="cs-CZ" altLang="cs-CZ" dirty="0"/>
              <a:t>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489075"/>
            <a:ext cx="8928546" cy="43164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</a:rPr>
              <a:t>#include</a:t>
            </a:r>
            <a:r>
              <a:rPr lang="en-US" altLang="cs-CZ" sz="2400" dirty="0">
                <a:latin typeface="Courier New" panose="02070309020205020404" pitchFamily="49" charset="0"/>
              </a:rPr>
              <a:t> "</a:t>
            </a:r>
            <a:r>
              <a:rPr lang="cs-CZ" altLang="cs-CZ" sz="2400" dirty="0" err="1">
                <a:latin typeface="Courier New" panose="02070309020205020404" pitchFamily="49" charset="0"/>
              </a:rPr>
              <a:t>complex</a:t>
            </a:r>
            <a:r>
              <a:rPr lang="en-US" altLang="cs-CZ" sz="2400" dirty="0">
                <a:latin typeface="Courier New" panose="02070309020205020404" pitchFamily="49" charset="0"/>
              </a:rPr>
              <a:t>.h”</a:t>
            </a:r>
          </a:p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</a:rPr>
              <a:t>void</a:t>
            </a:r>
            <a:r>
              <a:rPr lang="en-US" altLang="cs-CZ" sz="2400" dirty="0">
                <a:latin typeface="Courier New" panose="02070309020205020404" pitchFamily="49" charset="0"/>
              </a:rPr>
              <a:t> main()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Complex</a:t>
            </a:r>
            <a:r>
              <a:rPr lang="cs-CZ" altLang="cs-CZ" sz="2400" dirty="0">
                <a:latin typeface="Courier New" panose="02070309020205020404" pitchFamily="49" charset="0"/>
              </a:rPr>
              <a:t> c</a:t>
            </a:r>
            <a:r>
              <a:rPr lang="en-US" altLang="cs-CZ" sz="2400" dirty="0">
                <a:latin typeface="Courier New" panose="02070309020205020404" pitchFamily="49" charset="0"/>
              </a:rPr>
              <a:t>1,</a:t>
            </a:r>
            <a:r>
              <a:rPr lang="cs-CZ" altLang="cs-CZ" sz="2400" dirty="0">
                <a:latin typeface="Courier New" panose="02070309020205020404" pitchFamily="49" charset="0"/>
              </a:rPr>
              <a:t>c</a:t>
            </a:r>
            <a:r>
              <a:rPr lang="en-US" altLang="cs-CZ" sz="2400" dirty="0">
                <a:latin typeface="Courier New" panose="02070309020205020404" pitchFamily="49" charset="0"/>
              </a:rPr>
              <a:t>2;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c1.re</a:t>
            </a:r>
            <a:r>
              <a:rPr lang="cs-CZ" altLang="cs-CZ" sz="2400" dirty="0">
                <a:latin typeface="Courier New" panose="02070309020205020404" pitchFamily="49" charset="0"/>
              </a:rPr>
              <a:t> = </a:t>
            </a:r>
            <a:r>
              <a:rPr lang="en-US" altLang="cs-CZ" sz="2400" dirty="0">
                <a:latin typeface="Courier New" panose="02070309020205020404" pitchFamily="49" charset="0"/>
              </a:rPr>
              <a:t>4; </a:t>
            </a:r>
            <a:r>
              <a:rPr lang="cs-CZ" altLang="cs-CZ" sz="2400" dirty="0">
                <a:latin typeface="Courier New" panose="02070309020205020404" pitchFamily="49" charset="0"/>
              </a:rPr>
              <a:t>c1</a:t>
            </a:r>
            <a:r>
              <a:rPr lang="en-US" altLang="cs-CZ" sz="2400" dirty="0">
                <a:latin typeface="Courier New" panose="02070309020205020404" pitchFamily="49" charset="0"/>
              </a:rPr>
              <a:t>.</a:t>
            </a:r>
            <a:r>
              <a:rPr lang="cs-CZ" altLang="cs-CZ" sz="2400" dirty="0" err="1">
                <a:latin typeface="Courier New" panose="02070309020205020404" pitchFamily="49" charset="0"/>
              </a:rPr>
              <a:t>im</a:t>
            </a:r>
            <a:r>
              <a:rPr lang="cs-CZ" altLang="cs-CZ" sz="2400" dirty="0">
                <a:latin typeface="Courier New" panose="02070309020205020404" pitchFamily="49" charset="0"/>
              </a:rPr>
              <a:t> = 3</a:t>
            </a:r>
            <a:r>
              <a:rPr lang="en-US" altLang="cs-CZ" sz="2400" dirty="0">
                <a:latin typeface="Courier New" panose="02070309020205020404" pitchFamily="49" charset="0"/>
              </a:rPr>
              <a:t>;</a:t>
            </a:r>
            <a:endParaRPr lang="cs-CZ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 c2.re = 0; c2.im = 0;</a:t>
            </a: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cout</a:t>
            </a:r>
            <a:r>
              <a:rPr lang="cs-CZ" altLang="cs-CZ" sz="2400" dirty="0">
                <a:latin typeface="Courier New" panose="02070309020205020404" pitchFamily="49" charset="0"/>
              </a:rPr>
              <a:t> &lt;&lt; "</a:t>
            </a:r>
            <a:r>
              <a:rPr lang="en-US" altLang="cs-CZ" sz="2400" dirty="0">
                <a:latin typeface="Courier New" panose="02070309020205020404" pitchFamily="49" charset="0"/>
              </a:rPr>
              <a:t>The r</a:t>
            </a:r>
            <a:r>
              <a:rPr lang="cs-CZ" altLang="cs-CZ" sz="2400" dirty="0" err="1">
                <a:latin typeface="Courier New" panose="02070309020205020404" pitchFamily="49" charset="0"/>
              </a:rPr>
              <a:t>eal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dirty="0">
                <a:latin typeface="Courier New" panose="02070309020205020404" pitchFamily="49" charset="0"/>
              </a:rPr>
              <a:t>part of</a:t>
            </a:r>
            <a:r>
              <a:rPr lang="cs-CZ" altLang="cs-CZ" sz="2400" dirty="0">
                <a:latin typeface="Courier New" panose="02070309020205020404" pitchFamily="49" charset="0"/>
              </a:rPr>
              <a:t> c1 </a:t>
            </a:r>
            <a:r>
              <a:rPr lang="en-US" altLang="cs-CZ" sz="2400" dirty="0">
                <a:latin typeface="Courier New" panose="02070309020205020404" pitchFamily="49" charset="0"/>
              </a:rPr>
              <a:t>is</a:t>
            </a:r>
            <a:r>
              <a:rPr lang="cs-CZ" altLang="cs-CZ" sz="2400" dirty="0">
                <a:latin typeface="Courier New" panose="02070309020205020404" pitchFamily="49" charset="0"/>
              </a:rPr>
              <a:t> " &lt;&lt; c1.re;</a:t>
            </a:r>
            <a:endParaRPr lang="en-US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c</a:t>
            </a:r>
            <a:r>
              <a:rPr lang="cs-CZ" altLang="cs-CZ" sz="2400" dirty="0" err="1">
                <a:latin typeface="Courier New" panose="02070309020205020404" pitchFamily="49" charset="0"/>
              </a:rPr>
              <a:t>out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dirty="0">
                <a:latin typeface="Courier New" panose="02070309020205020404" pitchFamily="49" charset="0"/>
              </a:rPr>
              <a:t>&lt;&lt; "</a:t>
            </a:r>
            <a:r>
              <a:rPr lang="en-US" altLang="cs-CZ" sz="2400" dirty="0" err="1">
                <a:latin typeface="Courier New" panose="02070309020205020404" pitchFamily="49" charset="0"/>
              </a:rPr>
              <a:t>Abs.val</a:t>
            </a:r>
            <a:r>
              <a:rPr lang="en-US" altLang="cs-CZ" sz="2400" dirty="0">
                <a:latin typeface="Courier New" panose="02070309020205020404" pitchFamily="49" charset="0"/>
              </a:rPr>
              <a:t>. of</a:t>
            </a:r>
            <a:r>
              <a:rPr lang="cs-CZ" altLang="cs-CZ" sz="2400" dirty="0">
                <a:latin typeface="Courier New" panose="02070309020205020404" pitchFamily="49" charset="0"/>
              </a:rPr>
              <a:t> c1 </a:t>
            </a:r>
            <a:r>
              <a:rPr lang="en-US" altLang="cs-CZ" sz="2400" dirty="0">
                <a:latin typeface="Courier New" panose="02070309020205020404" pitchFamily="49" charset="0"/>
              </a:rPr>
              <a:t>is "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dirty="0">
                <a:latin typeface="Courier New" panose="02070309020205020404" pitchFamily="49" charset="0"/>
              </a:rPr>
              <a:t>&lt;&lt; </a:t>
            </a:r>
            <a:r>
              <a:rPr lang="cs-CZ" altLang="cs-CZ" sz="2400" dirty="0">
                <a:latin typeface="Courier New" panose="02070309020205020404" pitchFamily="49" charset="0"/>
              </a:rPr>
              <a:t>c</a:t>
            </a:r>
            <a:r>
              <a:rPr lang="en-US" altLang="cs-CZ" sz="2400" dirty="0">
                <a:latin typeface="Courier New" panose="02070309020205020404" pitchFamily="49" charset="0"/>
              </a:rPr>
              <a:t>1.abs_value() &lt;&lt; </a:t>
            </a:r>
            <a:r>
              <a:rPr lang="en-US" altLang="cs-CZ" sz="2400" dirty="0" err="1">
                <a:latin typeface="Courier New" panose="02070309020205020404" pitchFamily="49" charset="0"/>
              </a:rPr>
              <a:t>endl</a:t>
            </a:r>
            <a:r>
              <a:rPr lang="en-US" altLang="cs-CZ" sz="2400" dirty="0">
                <a:latin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}</a:t>
            </a:r>
            <a:endParaRPr lang="cs-CZ" altLang="cs-CZ" sz="2400" dirty="0">
              <a:latin typeface="Courier New" panose="02070309020205020404" pitchFamily="49" charset="0"/>
            </a:endParaRPr>
          </a:p>
        </p:txBody>
      </p:sp>
      <p:sp>
        <p:nvSpPr>
          <p:cNvPr id="33796" name="TextovéPole 12"/>
          <p:cNvSpPr txBox="1">
            <a:spLocks noChangeArrowheads="1"/>
          </p:cNvSpPr>
          <p:nvPr/>
        </p:nvSpPr>
        <p:spPr bwMode="auto">
          <a:xfrm>
            <a:off x="1187450" y="5805488"/>
            <a:ext cx="6840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400" b="1" dirty="0">
                <a:solidFill>
                  <a:srgbClr val="002060"/>
                </a:solidFill>
              </a:rPr>
              <a:t>The code is </a:t>
            </a:r>
            <a:r>
              <a:rPr lang="en-US" altLang="cs-CZ" sz="2400" b="1" dirty="0" err="1">
                <a:solidFill>
                  <a:srgbClr val="002060"/>
                </a:solidFill>
              </a:rPr>
              <a:t>compillable</a:t>
            </a:r>
            <a:r>
              <a:rPr lang="en-US" altLang="cs-CZ" sz="2400" b="1" dirty="0">
                <a:solidFill>
                  <a:srgbClr val="002060"/>
                </a:solidFill>
              </a:rPr>
              <a:t> now</a:t>
            </a:r>
            <a:endParaRPr lang="cs-CZ" altLang="cs-CZ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664"/>
            <a:ext cx="7772400" cy="6126311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cs-CZ" sz="3600" i="1" dirty="0"/>
              <a:t>Notes to visibility control</a:t>
            </a:r>
            <a:endParaRPr lang="cs-CZ" altLang="cs-CZ" sz="3600" i="1" dirty="0"/>
          </a:p>
          <a:p>
            <a:pPr>
              <a:defRPr/>
            </a:pPr>
            <a:r>
              <a:rPr lang="en-US" altLang="cs-CZ" dirty="0"/>
              <a:t>privates attributes and methods are useful</a:t>
            </a:r>
            <a:endParaRPr lang="cs-CZ" altLang="cs-CZ" dirty="0"/>
          </a:p>
          <a:p>
            <a:pPr lvl="1">
              <a:defRPr/>
            </a:pPr>
            <a:r>
              <a:rPr lang="en-US" altLang="cs-CZ" dirty="0"/>
              <a:t>example: the value of the </a:t>
            </a:r>
            <a:r>
              <a:rPr lang="cs-CZ" altLang="cs-CZ" dirty="0"/>
              <a:t>a</a:t>
            </a:r>
            <a:r>
              <a:rPr lang="en-US" altLang="cs-CZ" dirty="0"/>
              <a:t>t</a:t>
            </a:r>
            <a:r>
              <a:rPr lang="cs-CZ" altLang="cs-CZ" dirty="0"/>
              <a:t>tribut</a:t>
            </a:r>
            <a:r>
              <a:rPr lang="en-US" altLang="cs-CZ" dirty="0"/>
              <a:t>e represents some object state and it is not desirable to change the value "outside" of the object (purposely or by mistake)</a:t>
            </a:r>
          </a:p>
          <a:p>
            <a:pPr lvl="2">
              <a:defRPr/>
            </a:pPr>
            <a:r>
              <a:rPr lang="en-US" altLang="cs-CZ" dirty="0"/>
              <a:t>the set is implemented by object oriented programming and one attribute is a count of elements in set; it is evident that the value of this attribute shall be changed only when new element is inserted/some element removed i.e. in methods insert/remove</a:t>
            </a:r>
            <a:endParaRPr lang="cs-CZ" alt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r>
              <a:rPr lang="en-US" altLang="cs-CZ" dirty="0"/>
              <a:t>some helpful methods are declared as private</a:t>
            </a:r>
          </a:p>
          <a:p>
            <a:r>
              <a:rPr lang="en-US" altLang="cs-CZ" dirty="0"/>
              <a:t>list of public methods composes </a:t>
            </a:r>
            <a:r>
              <a:rPr lang="en-US" altLang="cs-CZ" b="1" i="1" dirty="0">
                <a:solidFill>
                  <a:srgbClr val="FF3300"/>
                </a:solidFill>
              </a:rPr>
              <a:t>class interface </a:t>
            </a:r>
          </a:p>
          <a:p>
            <a:r>
              <a:rPr lang="en-US" altLang="cs-CZ" dirty="0"/>
              <a:t>if the value of the private attribute is desirable to read, public method with typical prefix </a:t>
            </a:r>
            <a:r>
              <a:rPr lang="en-US" altLang="cs-CZ" dirty="0">
                <a:latin typeface="Courier New" panose="02070309020205020404" pitchFamily="49" charset="0"/>
              </a:rPr>
              <a:t>get_</a:t>
            </a:r>
            <a:r>
              <a:rPr lang="en-US" altLang="cs-CZ" dirty="0"/>
              <a:t>, resp. </a:t>
            </a:r>
            <a:r>
              <a:rPr lang="en-US" altLang="cs-CZ" dirty="0">
                <a:latin typeface="Courier New" panose="02070309020205020404" pitchFamily="49" charset="0"/>
              </a:rPr>
              <a:t>read_</a:t>
            </a:r>
            <a:r>
              <a:rPr lang="en-US" altLang="cs-CZ" dirty="0"/>
              <a:t>, e.g. </a:t>
            </a:r>
            <a:r>
              <a:rPr lang="en-US" altLang="cs-CZ" b="1" dirty="0">
                <a:latin typeface="Courier New" panose="02070309020205020404" pitchFamily="49" charset="0"/>
              </a:rPr>
              <a:t>float</a:t>
            </a:r>
            <a:r>
              <a:rPr lang="en-US" altLang="cs-CZ" dirty="0">
                <a:latin typeface="Courier New" panose="02070309020205020404" pitchFamily="49" charset="0"/>
              </a:rPr>
              <a:t> </a:t>
            </a:r>
            <a:r>
              <a:rPr lang="en-US" altLang="cs-CZ" dirty="0" err="1">
                <a:latin typeface="Courier New" panose="02070309020205020404" pitchFamily="49" charset="0"/>
              </a:rPr>
              <a:t>get_img</a:t>
            </a:r>
            <a:r>
              <a:rPr lang="en-US" altLang="cs-CZ" dirty="0">
                <a:latin typeface="Courier New" panose="02070309020205020404" pitchFamily="49" charset="0"/>
              </a:rPr>
              <a:t>() </a:t>
            </a:r>
            <a:r>
              <a:rPr lang="en-US" altLang="cs-CZ" dirty="0"/>
              <a:t>is defined returning attribute value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404664"/>
            <a:ext cx="7772400" cy="5904656"/>
          </a:xfrm>
        </p:spPr>
        <p:txBody>
          <a:bodyPr/>
          <a:lstStyle/>
          <a:p>
            <a:r>
              <a:rPr lang="en-US" altLang="cs-CZ" dirty="0"/>
              <a:t>if the value of the private attribute is desirable to set</a:t>
            </a:r>
            <a:r>
              <a:rPr lang="cs-CZ" altLang="cs-CZ" dirty="0"/>
              <a:t>, </a:t>
            </a:r>
            <a:r>
              <a:rPr lang="en-US" altLang="cs-CZ" dirty="0"/>
              <a:t>public method with typical prefix </a:t>
            </a:r>
            <a:r>
              <a:rPr lang="en-US" altLang="cs-CZ" dirty="0">
                <a:latin typeface="Courier New" panose="02070309020205020404" pitchFamily="49" charset="0"/>
              </a:rPr>
              <a:t>set_</a:t>
            </a:r>
            <a:r>
              <a:rPr lang="en-US" altLang="cs-CZ" dirty="0"/>
              <a:t>, resp. </a:t>
            </a:r>
            <a:r>
              <a:rPr lang="en-US" altLang="cs-CZ" dirty="0" err="1">
                <a:latin typeface="Courier New" panose="02070309020205020404" pitchFamily="49" charset="0"/>
              </a:rPr>
              <a:t>write</a:t>
            </a:r>
            <a:r>
              <a:rPr lang="en-US" altLang="cs-CZ" dirty="0" err="1"/>
              <a:t>is</a:t>
            </a:r>
            <a:r>
              <a:rPr lang="en-US" altLang="cs-CZ" dirty="0"/>
              <a:t> defined setting attribute value</a:t>
            </a:r>
          </a:p>
          <a:p>
            <a:r>
              <a:rPr lang="en-US" altLang="cs-CZ" dirty="0"/>
              <a:t>e.g.</a:t>
            </a:r>
            <a:r>
              <a:rPr lang="cs-CZ" altLang="cs-CZ" dirty="0"/>
              <a:t> </a:t>
            </a:r>
          </a:p>
          <a:p>
            <a:pPr algn="ctr">
              <a:buFontTx/>
              <a:buNone/>
            </a:pPr>
            <a:r>
              <a:rPr lang="cs-CZ" altLang="cs-CZ" b="1" dirty="0" err="1">
                <a:latin typeface="Courier New" panose="02070309020205020404" pitchFamily="49" charset="0"/>
              </a:rPr>
              <a:t>void</a:t>
            </a:r>
            <a:r>
              <a:rPr lang="cs-CZ" altLang="cs-CZ" dirty="0">
                <a:latin typeface="Courier New" panose="02070309020205020404" pitchFamily="49" charset="0"/>
              </a:rPr>
              <a:t> </a:t>
            </a:r>
            <a:r>
              <a:rPr lang="cs-CZ" altLang="cs-CZ" dirty="0" err="1">
                <a:latin typeface="Courier New" panose="02070309020205020404" pitchFamily="49" charset="0"/>
              </a:rPr>
              <a:t>set_img</a:t>
            </a:r>
            <a:r>
              <a:rPr lang="cs-CZ" altLang="cs-CZ" dirty="0">
                <a:latin typeface="Courier New" panose="02070309020205020404" pitchFamily="49" charset="0"/>
              </a:rPr>
              <a:t>(</a:t>
            </a:r>
            <a:r>
              <a:rPr lang="cs-CZ" altLang="cs-CZ" b="1" dirty="0" err="1">
                <a:latin typeface="Courier New" panose="02070309020205020404" pitchFamily="49" charset="0"/>
              </a:rPr>
              <a:t>float</a:t>
            </a:r>
            <a:r>
              <a:rPr lang="cs-CZ" altLang="cs-CZ" dirty="0">
                <a:latin typeface="Courier New" panose="02070309020205020404" pitchFamily="49" charset="0"/>
              </a:rPr>
              <a:t> imag)</a:t>
            </a:r>
          </a:p>
          <a:p>
            <a:pPr algn="ctr">
              <a:buFontTx/>
              <a:buNone/>
            </a:pPr>
            <a:endParaRPr lang="cs-CZ" altLang="cs-CZ" dirty="0">
              <a:latin typeface="Courier New" panose="02070309020205020404" pitchFamily="49" charset="0"/>
            </a:endParaRPr>
          </a:p>
          <a:p>
            <a:pPr lvl="1"/>
            <a:r>
              <a:rPr lang="en-US" altLang="cs-CZ" dirty="0"/>
              <a:t>it useful to declare private attributes if the set of acceptable values is limited</a:t>
            </a:r>
            <a:r>
              <a:rPr lang="cs-CZ" altLang="cs-CZ" dirty="0"/>
              <a:t>; </a:t>
            </a:r>
            <a:r>
              <a:rPr lang="en-US" altLang="cs-CZ" dirty="0"/>
              <a:t>the public method </a:t>
            </a:r>
            <a:r>
              <a:rPr lang="cs-CZ" altLang="cs-CZ" dirty="0">
                <a:latin typeface="Courier New" panose="02070309020205020404" pitchFamily="49" charset="0"/>
              </a:rPr>
              <a:t>set_ </a:t>
            </a:r>
            <a:r>
              <a:rPr lang="en-US" altLang="cs-CZ" dirty="0"/>
              <a:t>can check if setting value is not out of range</a:t>
            </a:r>
            <a:endParaRPr lang="cs-CZ" alt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76250"/>
            <a:ext cx="7772400" cy="5924550"/>
          </a:xfrm>
        </p:spPr>
        <p:txBody>
          <a:bodyPr/>
          <a:lstStyle/>
          <a:p>
            <a:r>
              <a:rPr lang="cs-CZ" altLang="cs-CZ" dirty="0" err="1"/>
              <a:t>complex.h</a:t>
            </a:r>
            <a:r>
              <a:rPr lang="cs-CZ" altLang="cs-CZ" dirty="0"/>
              <a:t> 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#</a:t>
            </a:r>
            <a:r>
              <a:rPr lang="en-US" altLang="cs-CZ" sz="2400" dirty="0" err="1">
                <a:latin typeface="Courier New" panose="02070309020205020404" pitchFamily="49" charset="0"/>
              </a:rPr>
              <a:t>ifndef</a:t>
            </a:r>
            <a:r>
              <a:rPr lang="en-US" altLang="cs-CZ" sz="2400" dirty="0">
                <a:latin typeface="Courier New" panose="02070309020205020404" pitchFamily="49" charset="0"/>
              </a:rPr>
              <a:t> C</a:t>
            </a:r>
            <a:r>
              <a:rPr lang="cs-CZ" altLang="cs-CZ" sz="2400" dirty="0">
                <a:latin typeface="Courier New" panose="02070309020205020404" pitchFamily="49" charset="0"/>
              </a:rPr>
              <a:t>OMPLEX</a:t>
            </a:r>
            <a:r>
              <a:rPr lang="en-US" altLang="cs-CZ" sz="2400" dirty="0">
                <a:latin typeface="Courier New" panose="02070309020205020404" pitchFamily="49" charset="0"/>
              </a:rPr>
              <a:t>H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#define C</a:t>
            </a:r>
            <a:r>
              <a:rPr lang="cs-CZ" altLang="cs-CZ" sz="2400" dirty="0">
                <a:latin typeface="Courier New" panose="02070309020205020404" pitchFamily="49" charset="0"/>
              </a:rPr>
              <a:t>OMPLEX</a:t>
            </a:r>
            <a:r>
              <a:rPr lang="en-US" altLang="cs-CZ" sz="2400" dirty="0">
                <a:latin typeface="Courier New" panose="02070309020205020404" pitchFamily="49" charset="0"/>
              </a:rPr>
              <a:t>H</a:t>
            </a:r>
          </a:p>
          <a:p>
            <a:pPr>
              <a:buFontTx/>
              <a:buNone/>
            </a:pPr>
            <a:r>
              <a:rPr lang="cs-CZ" altLang="cs-CZ" sz="2400" b="1" dirty="0" err="1">
                <a:latin typeface="Courier New" panose="02070309020205020404" pitchFamily="49" charset="0"/>
              </a:rPr>
              <a:t>class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Complex</a:t>
            </a:r>
            <a:endParaRPr lang="cs-CZ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{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b="1" dirty="0" err="1">
                <a:latin typeface="Courier New" panose="02070309020205020404" pitchFamily="49" charset="0"/>
              </a:rPr>
              <a:t>private</a:t>
            </a:r>
            <a:r>
              <a:rPr lang="cs-CZ" altLang="cs-CZ" sz="2400" b="1" dirty="0">
                <a:latin typeface="Courier New" panose="02070309020205020404" pitchFamily="49" charset="0"/>
              </a:rPr>
              <a:t>:  </a:t>
            </a:r>
          </a:p>
          <a:p>
            <a:pPr>
              <a:buFontTx/>
              <a:buNone/>
            </a:pPr>
            <a:r>
              <a:rPr lang="cs-CZ" altLang="cs-CZ" sz="2400" b="1" dirty="0">
                <a:latin typeface="Courier New" panose="02070309020205020404" pitchFamily="49" charset="0"/>
              </a:rPr>
              <a:t>   </a:t>
            </a:r>
            <a:r>
              <a:rPr lang="en-US" altLang="cs-CZ" sz="2400" b="1" dirty="0">
                <a:latin typeface="Courier New" panose="02070309020205020404" pitchFamily="49" charset="0"/>
              </a:rPr>
              <a:t>float</a:t>
            </a: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re,im</a:t>
            </a:r>
            <a:r>
              <a:rPr lang="cs-CZ" altLang="cs-CZ" sz="2400" dirty="0">
                <a:latin typeface="Courier New" panose="02070309020205020404" pitchFamily="49" charset="0"/>
              </a:rPr>
              <a:t>;</a:t>
            </a:r>
            <a:r>
              <a:rPr lang="en-US" altLang="cs-CZ" sz="2400" dirty="0">
                <a:latin typeface="Courier New" panose="02070309020205020404" pitchFamily="49" charset="0"/>
              </a:rPr>
              <a:t> //</a:t>
            </a:r>
            <a:r>
              <a:rPr lang="cs-CZ" altLang="cs-CZ" sz="2400" dirty="0">
                <a:latin typeface="Courier New" panose="02070309020205020404" pitchFamily="49" charset="0"/>
              </a:rPr>
              <a:t>re</a:t>
            </a:r>
            <a:r>
              <a:rPr lang="en-US" altLang="cs-CZ" sz="2400" dirty="0">
                <a:latin typeface="Courier New" panose="02070309020205020404" pitchFamily="49" charset="0"/>
              </a:rPr>
              <a:t>a</a:t>
            </a:r>
            <a:r>
              <a:rPr lang="cs-CZ" altLang="cs-CZ" sz="2400" dirty="0">
                <a:latin typeface="Courier New" panose="02070309020205020404" pitchFamily="49" charset="0"/>
              </a:rPr>
              <a:t>l</a:t>
            </a:r>
            <a:r>
              <a:rPr lang="en-US" altLang="cs-CZ" sz="2400" dirty="0">
                <a:latin typeface="Courier New" panose="02070309020205020404" pitchFamily="49" charset="0"/>
              </a:rPr>
              <a:t> and </a:t>
            </a:r>
            <a:r>
              <a:rPr lang="en-US" altLang="cs-CZ" sz="2400" dirty="0" err="1">
                <a:latin typeface="Courier New" panose="02070309020205020404" pitchFamily="49" charset="0"/>
              </a:rPr>
              <a:t>i</a:t>
            </a:r>
            <a:r>
              <a:rPr lang="cs-CZ" altLang="cs-CZ" sz="2400" dirty="0" err="1">
                <a:latin typeface="Courier New" panose="02070309020205020404" pitchFamily="49" charset="0"/>
              </a:rPr>
              <a:t>mag</a:t>
            </a:r>
            <a:r>
              <a:rPr lang="en-US" altLang="cs-CZ" sz="2400" dirty="0">
                <a:latin typeface="Courier New" panose="02070309020205020404" pitchFamily="49" charset="0"/>
              </a:rPr>
              <a:t>.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dirty="0">
                <a:latin typeface="Courier New" panose="02070309020205020404" pitchFamily="49" charset="0"/>
              </a:rPr>
              <a:t>parts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  </a:t>
            </a:r>
            <a:r>
              <a:rPr lang="cs-CZ" altLang="cs-CZ" sz="2400" b="1" dirty="0">
                <a:latin typeface="Courier New" panose="02070309020205020404" pitchFamily="49" charset="0"/>
              </a:rPr>
              <a:t>public:</a:t>
            </a:r>
          </a:p>
          <a:p>
            <a:pPr>
              <a:buFontTx/>
              <a:buNone/>
            </a:pPr>
            <a:r>
              <a:rPr lang="cs-CZ" altLang="cs-CZ" sz="2400" b="1" dirty="0">
                <a:latin typeface="Courier New" panose="02070309020205020404" pitchFamily="49" charset="0"/>
              </a:rPr>
              <a:t>   </a:t>
            </a:r>
            <a:r>
              <a:rPr lang="cs-CZ" altLang="cs-CZ" sz="2400" b="1" dirty="0" err="1">
                <a:latin typeface="Courier New" panose="02070309020205020404" pitchFamily="49" charset="0"/>
              </a:rPr>
              <a:t>float</a:t>
            </a:r>
            <a:r>
              <a:rPr lang="cs-CZ" altLang="cs-CZ" sz="2400" b="1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get_real</a:t>
            </a:r>
            <a:r>
              <a:rPr lang="cs-CZ" altLang="cs-CZ" sz="2400" dirty="0">
                <a:latin typeface="Courier New" panose="02070309020205020404" pitchFamily="49" charset="0"/>
              </a:rPr>
              <a:t>(); </a:t>
            </a: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   </a:t>
            </a:r>
            <a:r>
              <a:rPr lang="cs-CZ" altLang="cs-CZ" sz="2400" b="1" dirty="0" err="1">
                <a:latin typeface="Courier New" panose="02070309020205020404" pitchFamily="49" charset="0"/>
              </a:rPr>
              <a:t>float</a:t>
            </a:r>
            <a:r>
              <a:rPr lang="cs-CZ" altLang="cs-CZ" sz="2400" b="1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get_img</a:t>
            </a:r>
            <a:r>
              <a:rPr lang="cs-CZ" altLang="cs-CZ" sz="2400" dirty="0">
                <a:latin typeface="Courier New" panose="02070309020205020404" pitchFamily="49" charset="0"/>
              </a:rPr>
              <a:t>();</a:t>
            </a:r>
          </a:p>
          <a:p>
            <a:pPr>
              <a:buFontTx/>
              <a:buNone/>
            </a:pPr>
            <a:r>
              <a:rPr lang="cs-CZ" altLang="cs-CZ" sz="2400" b="1" dirty="0">
                <a:latin typeface="Courier New" panose="02070309020205020404" pitchFamily="49" charset="0"/>
              </a:rPr>
              <a:t>   </a:t>
            </a:r>
            <a:r>
              <a:rPr lang="cs-CZ" altLang="cs-CZ" sz="2400" b="1" dirty="0" err="1">
                <a:latin typeface="Courier New" panose="02070309020205020404" pitchFamily="49" charset="0"/>
              </a:rPr>
              <a:t>void</a:t>
            </a:r>
            <a:r>
              <a:rPr lang="cs-CZ" altLang="cs-CZ" sz="2400" b="1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set_real</a:t>
            </a:r>
            <a:r>
              <a:rPr lang="cs-CZ" altLang="cs-CZ" sz="2400" dirty="0">
                <a:latin typeface="Courier New" panose="02070309020205020404" pitchFamily="49" charset="0"/>
              </a:rPr>
              <a:t>(</a:t>
            </a:r>
            <a:r>
              <a:rPr lang="cs-CZ" altLang="cs-CZ" sz="2400" b="1" dirty="0" err="1">
                <a:latin typeface="Courier New" panose="02070309020205020404" pitchFamily="49" charset="0"/>
              </a:rPr>
              <a:t>float</a:t>
            </a:r>
            <a:r>
              <a:rPr lang="cs-CZ" altLang="cs-CZ" sz="2400" b="1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real</a:t>
            </a:r>
            <a:r>
              <a:rPr lang="cs-CZ" altLang="cs-CZ" sz="2400" dirty="0">
                <a:latin typeface="Courier New" panose="02070309020205020404" pitchFamily="49" charset="0"/>
              </a:rPr>
              <a:t>); </a:t>
            </a: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   </a:t>
            </a:r>
            <a:r>
              <a:rPr lang="cs-CZ" altLang="cs-CZ" sz="2400" b="1" dirty="0" err="1">
                <a:latin typeface="Courier New" panose="02070309020205020404" pitchFamily="49" charset="0"/>
              </a:rPr>
              <a:t>void</a:t>
            </a:r>
            <a:r>
              <a:rPr lang="cs-CZ" altLang="cs-CZ" sz="2400" b="1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set_img</a:t>
            </a:r>
            <a:r>
              <a:rPr lang="cs-CZ" altLang="cs-CZ" sz="2400" dirty="0">
                <a:latin typeface="Courier New" panose="02070309020205020404" pitchFamily="49" charset="0"/>
              </a:rPr>
              <a:t>(</a:t>
            </a:r>
            <a:r>
              <a:rPr lang="cs-CZ" altLang="cs-CZ" sz="2400" b="1" dirty="0" err="1">
                <a:latin typeface="Courier New" panose="02070309020205020404" pitchFamily="49" charset="0"/>
              </a:rPr>
              <a:t>float</a:t>
            </a:r>
            <a:r>
              <a:rPr lang="cs-CZ" altLang="cs-CZ" sz="2400" dirty="0">
                <a:latin typeface="Courier New" panose="02070309020205020404" pitchFamily="49" charset="0"/>
              </a:rPr>
              <a:t> imag);</a:t>
            </a:r>
          </a:p>
          <a:p>
            <a:pPr>
              <a:buFontTx/>
              <a:buNone/>
            </a:pPr>
            <a:r>
              <a:rPr lang="cs-CZ" altLang="cs-CZ" sz="2400" b="1" dirty="0">
                <a:latin typeface="Courier New" panose="02070309020205020404" pitchFamily="49" charset="0"/>
              </a:rPr>
              <a:t>   </a:t>
            </a:r>
            <a:r>
              <a:rPr lang="en-US" altLang="cs-CZ" sz="2400" b="1" dirty="0">
                <a:latin typeface="Courier New" panose="02070309020205020404" pitchFamily="49" charset="0"/>
              </a:rPr>
              <a:t>float </a:t>
            </a:r>
            <a:r>
              <a:rPr lang="en-US" altLang="cs-CZ" sz="2400" dirty="0" err="1">
                <a:latin typeface="Courier New" panose="02070309020205020404" pitchFamily="49" charset="0"/>
              </a:rPr>
              <a:t>abs_val</a:t>
            </a:r>
            <a:r>
              <a:rPr lang="en-US" altLang="cs-CZ" sz="2400" dirty="0">
                <a:latin typeface="Courier New" panose="02070309020205020404" pitchFamily="49" charset="0"/>
              </a:rPr>
              <a:t>()</a:t>
            </a:r>
            <a:r>
              <a:rPr lang="en-US" altLang="cs-CZ" sz="2400" b="1" dirty="0">
                <a:latin typeface="Courier New" panose="02070309020205020404" pitchFamily="49" charset="0"/>
              </a:rPr>
              <a:t>;</a:t>
            </a:r>
            <a:endParaRPr lang="en-US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};</a:t>
            </a:r>
            <a:endParaRPr lang="en-US" altLang="cs-CZ" sz="28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#</a:t>
            </a:r>
            <a:r>
              <a:rPr lang="en-US" altLang="cs-CZ" sz="2400" dirty="0" err="1">
                <a:latin typeface="Courier New" panose="02070309020205020404" pitchFamily="49" charset="0"/>
              </a:rPr>
              <a:t>endif</a:t>
            </a:r>
            <a:endParaRPr lang="cs-CZ" altLang="cs-CZ" sz="28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410200"/>
          </a:xfrm>
        </p:spPr>
        <p:txBody>
          <a:bodyPr/>
          <a:lstStyle/>
          <a:p>
            <a:r>
              <a:rPr lang="cs-CZ" altLang="cs-CZ" dirty="0"/>
              <a:t>complex.cpp</a:t>
            </a:r>
          </a:p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</a:rPr>
              <a:t>#include</a:t>
            </a:r>
            <a:r>
              <a:rPr lang="en-US" altLang="cs-CZ" sz="2400" dirty="0">
                <a:latin typeface="Courier New" panose="02070309020205020404" pitchFamily="49" charset="0"/>
              </a:rPr>
              <a:t> "</a:t>
            </a:r>
            <a:r>
              <a:rPr lang="en-US" altLang="cs-CZ" sz="2400" dirty="0" err="1">
                <a:latin typeface="Courier New" panose="02070309020205020404" pitchFamily="49" charset="0"/>
              </a:rPr>
              <a:t>complex.h</a:t>
            </a:r>
            <a:r>
              <a:rPr lang="en-US" altLang="cs-CZ" sz="2400" dirty="0">
                <a:latin typeface="Courier New" panose="02070309020205020404" pitchFamily="49" charset="0"/>
              </a:rPr>
              <a:t>"</a:t>
            </a:r>
          </a:p>
          <a:p>
            <a:pPr>
              <a:buFontTx/>
              <a:buNone/>
            </a:pPr>
            <a:endParaRPr lang="cs-CZ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b="1" dirty="0" err="1">
                <a:latin typeface="Courier New" panose="02070309020205020404" pitchFamily="49" charset="0"/>
              </a:rPr>
              <a:t>float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Complex</a:t>
            </a:r>
            <a:r>
              <a:rPr lang="cs-CZ" altLang="cs-CZ" sz="2400" dirty="0">
                <a:latin typeface="Courier New" panose="02070309020205020404" pitchFamily="49" charset="0"/>
              </a:rPr>
              <a:t>::</a:t>
            </a:r>
            <a:r>
              <a:rPr lang="cs-CZ" altLang="cs-CZ" sz="2400" dirty="0" err="1">
                <a:latin typeface="Courier New" panose="02070309020205020404" pitchFamily="49" charset="0"/>
              </a:rPr>
              <a:t>get_real</a:t>
            </a:r>
            <a:r>
              <a:rPr lang="cs-CZ" altLang="cs-CZ" sz="2400" dirty="0">
                <a:latin typeface="Courier New" panose="02070309020205020404" pitchFamily="49" charset="0"/>
              </a:rPr>
              <a:t>()</a:t>
            </a: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  </a:t>
            </a:r>
            <a:r>
              <a:rPr lang="cs-CZ" altLang="cs-CZ" sz="2400" b="1" dirty="0">
                <a:latin typeface="Courier New" panose="02070309020205020404" pitchFamily="49" charset="0"/>
              </a:rPr>
              <a:t>return</a:t>
            </a:r>
            <a:r>
              <a:rPr lang="cs-CZ" altLang="cs-CZ" sz="2400" dirty="0">
                <a:latin typeface="Courier New" panose="02070309020205020404" pitchFamily="49" charset="0"/>
              </a:rPr>
              <a:t> re;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}</a:t>
            </a:r>
            <a:endParaRPr lang="cs-CZ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b="1" dirty="0" err="1">
                <a:latin typeface="Courier New" panose="02070309020205020404" pitchFamily="49" charset="0"/>
              </a:rPr>
              <a:t>float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Complex</a:t>
            </a:r>
            <a:r>
              <a:rPr lang="cs-CZ" altLang="cs-CZ" sz="2400" dirty="0">
                <a:latin typeface="Courier New" panose="02070309020205020404" pitchFamily="49" charset="0"/>
              </a:rPr>
              <a:t>::</a:t>
            </a:r>
            <a:r>
              <a:rPr lang="cs-CZ" altLang="cs-CZ" sz="2400" dirty="0" err="1">
                <a:latin typeface="Courier New" panose="02070309020205020404" pitchFamily="49" charset="0"/>
              </a:rPr>
              <a:t>get_img</a:t>
            </a:r>
            <a:r>
              <a:rPr lang="cs-CZ" altLang="cs-CZ" sz="2400" dirty="0">
                <a:latin typeface="Courier New" panose="02070309020205020404" pitchFamily="49" charset="0"/>
              </a:rPr>
              <a:t>()</a:t>
            </a: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  </a:t>
            </a:r>
            <a:r>
              <a:rPr lang="cs-CZ" altLang="cs-CZ" sz="2400" b="1" dirty="0">
                <a:latin typeface="Courier New" panose="02070309020205020404" pitchFamily="49" charset="0"/>
              </a:rPr>
              <a:t>return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im</a:t>
            </a:r>
            <a:r>
              <a:rPr lang="cs-CZ" altLang="cs-CZ" sz="2400" dirty="0">
                <a:latin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}</a:t>
            </a:r>
            <a:endParaRPr lang="cs-CZ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 sz="24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410200"/>
          </a:xfrm>
        </p:spPr>
        <p:txBody>
          <a:bodyPr/>
          <a:lstStyle/>
          <a:p>
            <a:r>
              <a:rPr lang="cs-CZ" altLang="cs-CZ" dirty="0"/>
              <a:t>complex.cpp</a:t>
            </a:r>
          </a:p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</a:rPr>
              <a:t>#include</a:t>
            </a:r>
            <a:r>
              <a:rPr lang="en-US" altLang="cs-CZ" sz="2400" dirty="0">
                <a:latin typeface="Courier New" panose="02070309020205020404" pitchFamily="49" charset="0"/>
              </a:rPr>
              <a:t> "</a:t>
            </a:r>
            <a:r>
              <a:rPr lang="en-US" altLang="cs-CZ" sz="2400" dirty="0" err="1">
                <a:latin typeface="Courier New" panose="02070309020205020404" pitchFamily="49" charset="0"/>
              </a:rPr>
              <a:t>complex.h</a:t>
            </a:r>
            <a:r>
              <a:rPr lang="en-US" altLang="cs-CZ" sz="2400" dirty="0">
                <a:latin typeface="Courier New" panose="02070309020205020404" pitchFamily="49" charset="0"/>
              </a:rPr>
              <a:t>"</a:t>
            </a:r>
          </a:p>
          <a:p>
            <a:pPr>
              <a:buFontTx/>
              <a:buNone/>
            </a:pPr>
            <a:endParaRPr lang="cs-CZ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b="1" dirty="0" err="1">
                <a:latin typeface="Courier New" panose="02070309020205020404" pitchFamily="49" charset="0"/>
              </a:rPr>
              <a:t>void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Complex</a:t>
            </a:r>
            <a:r>
              <a:rPr lang="cs-CZ" altLang="cs-CZ" sz="2400" dirty="0">
                <a:latin typeface="Courier New" panose="02070309020205020404" pitchFamily="49" charset="0"/>
              </a:rPr>
              <a:t>::</a:t>
            </a:r>
            <a:r>
              <a:rPr lang="cs-CZ" altLang="cs-CZ" sz="2400" dirty="0" err="1">
                <a:latin typeface="Courier New" panose="02070309020205020404" pitchFamily="49" charset="0"/>
              </a:rPr>
              <a:t>set_real</a:t>
            </a:r>
            <a:r>
              <a:rPr lang="cs-CZ" altLang="cs-CZ" sz="2400" dirty="0">
                <a:latin typeface="Courier New" panose="02070309020205020404" pitchFamily="49" charset="0"/>
              </a:rPr>
              <a:t>(</a:t>
            </a:r>
            <a:r>
              <a:rPr lang="cs-CZ" altLang="cs-CZ" sz="2400" b="1" dirty="0" err="1">
                <a:latin typeface="Courier New" panose="02070309020205020404" pitchFamily="49" charset="0"/>
              </a:rPr>
              <a:t>float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real</a:t>
            </a:r>
            <a:r>
              <a:rPr lang="cs-CZ" altLang="cs-CZ" sz="2400" dirty="0">
                <a:latin typeface="Courier New" panose="02070309020205020404" pitchFamily="49" charset="0"/>
              </a:rPr>
              <a:t>)</a:t>
            </a: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  re = </a:t>
            </a:r>
            <a:r>
              <a:rPr lang="cs-CZ" altLang="cs-CZ" sz="2400" dirty="0" err="1">
                <a:latin typeface="Courier New" panose="02070309020205020404" pitchFamily="49" charset="0"/>
              </a:rPr>
              <a:t>real</a:t>
            </a:r>
            <a:r>
              <a:rPr lang="cs-CZ" altLang="cs-CZ" sz="2400" dirty="0">
                <a:latin typeface="Courier New" panose="02070309020205020404" pitchFamily="49" charset="0"/>
              </a:rPr>
              <a:t>; </a:t>
            </a: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}</a:t>
            </a:r>
          </a:p>
          <a:p>
            <a:pPr>
              <a:buFontTx/>
              <a:buNone/>
            </a:pPr>
            <a:endParaRPr lang="cs-CZ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b="1" dirty="0" err="1">
                <a:latin typeface="Courier New" panose="02070309020205020404" pitchFamily="49" charset="0"/>
              </a:rPr>
              <a:t>void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Complex</a:t>
            </a:r>
            <a:r>
              <a:rPr lang="cs-CZ" altLang="cs-CZ" sz="2400" dirty="0">
                <a:latin typeface="Courier New" panose="02070309020205020404" pitchFamily="49" charset="0"/>
              </a:rPr>
              <a:t>::</a:t>
            </a:r>
            <a:r>
              <a:rPr lang="cs-CZ" altLang="cs-CZ" sz="2400" dirty="0" err="1">
                <a:latin typeface="Courier New" panose="02070309020205020404" pitchFamily="49" charset="0"/>
              </a:rPr>
              <a:t>set_img</a:t>
            </a:r>
            <a:r>
              <a:rPr lang="cs-CZ" altLang="cs-CZ" sz="2400" dirty="0">
                <a:latin typeface="Courier New" panose="02070309020205020404" pitchFamily="49" charset="0"/>
              </a:rPr>
              <a:t>(</a:t>
            </a:r>
            <a:r>
              <a:rPr lang="cs-CZ" altLang="cs-CZ" sz="2400" b="1" dirty="0" err="1">
                <a:latin typeface="Courier New" panose="02070309020205020404" pitchFamily="49" charset="0"/>
              </a:rPr>
              <a:t>float</a:t>
            </a:r>
            <a:r>
              <a:rPr lang="cs-CZ" altLang="cs-CZ" sz="2400" dirty="0">
                <a:latin typeface="Courier New" panose="02070309020205020404" pitchFamily="49" charset="0"/>
              </a:rPr>
              <a:t> imag)</a:t>
            </a: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  </a:t>
            </a:r>
            <a:r>
              <a:rPr lang="cs-CZ" altLang="cs-CZ" sz="2400" dirty="0" err="1">
                <a:latin typeface="Courier New" panose="02070309020205020404" pitchFamily="49" charset="0"/>
              </a:rPr>
              <a:t>im</a:t>
            </a:r>
            <a:r>
              <a:rPr lang="cs-CZ" altLang="cs-CZ" sz="2400" dirty="0">
                <a:latin typeface="Courier New" panose="02070309020205020404" pitchFamily="49" charset="0"/>
              </a:rPr>
              <a:t> = imag; </a:t>
            </a: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410200"/>
          </a:xfrm>
        </p:spPr>
        <p:txBody>
          <a:bodyPr/>
          <a:lstStyle/>
          <a:p>
            <a:pPr>
              <a:buFontTx/>
              <a:buNone/>
            </a:pPr>
            <a:endParaRPr lang="cs-CZ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b="1" dirty="0" err="1">
                <a:latin typeface="Courier New" panose="02070309020205020404" pitchFamily="49" charset="0"/>
              </a:rPr>
              <a:t>float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Complex</a:t>
            </a:r>
            <a:r>
              <a:rPr lang="cs-CZ" altLang="cs-CZ" sz="2400" dirty="0">
                <a:latin typeface="Courier New" panose="02070309020205020404" pitchFamily="49" charset="0"/>
              </a:rPr>
              <a:t>::</a:t>
            </a:r>
            <a:r>
              <a:rPr lang="en-US" altLang="cs-CZ" sz="2400" dirty="0" err="1">
                <a:latin typeface="Courier New" panose="02070309020205020404" pitchFamily="49" charset="0"/>
              </a:rPr>
              <a:t>abs_val</a:t>
            </a:r>
            <a:r>
              <a:rPr lang="cs-CZ" altLang="cs-CZ" sz="2400" dirty="0">
                <a:latin typeface="Courier New" panose="02070309020205020404" pitchFamily="49" charset="0"/>
              </a:rPr>
              <a:t>()</a:t>
            </a: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cs-CZ" altLang="cs-CZ" sz="2400" b="1" dirty="0">
                <a:latin typeface="Courier New" panose="02070309020205020404" pitchFamily="49" charset="0"/>
              </a:rPr>
              <a:t>  return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sqrt</a:t>
            </a:r>
            <a:r>
              <a:rPr lang="cs-CZ" altLang="cs-CZ" sz="2400" dirty="0">
                <a:latin typeface="Courier New" panose="02070309020205020404" pitchFamily="49" charset="0"/>
              </a:rPr>
              <a:t>(re*</a:t>
            </a:r>
            <a:r>
              <a:rPr lang="cs-CZ" altLang="cs-CZ" sz="2400" dirty="0" err="1">
                <a:latin typeface="Courier New" panose="02070309020205020404" pitchFamily="49" charset="0"/>
              </a:rPr>
              <a:t>re+im</a:t>
            </a:r>
            <a:r>
              <a:rPr lang="cs-CZ" altLang="cs-CZ" sz="2400" dirty="0">
                <a:latin typeface="Courier New" panose="02070309020205020404" pitchFamily="49" charset="0"/>
              </a:rPr>
              <a:t>*</a:t>
            </a:r>
            <a:r>
              <a:rPr lang="cs-CZ" altLang="cs-CZ" sz="2400" dirty="0" err="1">
                <a:latin typeface="Courier New" panose="02070309020205020404" pitchFamily="49" charset="0"/>
              </a:rPr>
              <a:t>im</a:t>
            </a:r>
            <a:r>
              <a:rPr lang="cs-CZ" altLang="cs-CZ" sz="2400" dirty="0">
                <a:latin typeface="Courier New" panose="020703090202050204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}</a:t>
            </a:r>
            <a:endParaRPr lang="cs-CZ" altLang="cs-CZ" sz="24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76250"/>
            <a:ext cx="8497887" cy="446563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</a:rPr>
              <a:t>#include</a:t>
            </a:r>
            <a:r>
              <a:rPr lang="en-US" altLang="cs-CZ" sz="2400" dirty="0">
                <a:latin typeface="Courier New" panose="02070309020205020404" pitchFamily="49" charset="0"/>
              </a:rPr>
              <a:t> "</a:t>
            </a:r>
            <a:r>
              <a:rPr lang="cs-CZ" altLang="cs-CZ" sz="2400" dirty="0" err="1">
                <a:latin typeface="Courier New" panose="02070309020205020404" pitchFamily="49" charset="0"/>
              </a:rPr>
              <a:t>complex</a:t>
            </a:r>
            <a:r>
              <a:rPr lang="en-US" altLang="cs-CZ" sz="2400" dirty="0">
                <a:latin typeface="Courier New" panose="02070309020205020404" pitchFamily="49" charset="0"/>
              </a:rPr>
              <a:t>.h”</a:t>
            </a:r>
          </a:p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</a:rPr>
              <a:t>void</a:t>
            </a:r>
            <a:r>
              <a:rPr lang="en-US" altLang="cs-CZ" sz="2400" dirty="0">
                <a:latin typeface="Courier New" panose="02070309020205020404" pitchFamily="49" charset="0"/>
              </a:rPr>
              <a:t> main()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cs-CZ" altLang="cs-CZ" sz="2400" dirty="0" err="1">
                <a:latin typeface="Courier New" panose="02070309020205020404" pitchFamily="49" charset="0"/>
              </a:rPr>
              <a:t>Complex</a:t>
            </a:r>
            <a:r>
              <a:rPr lang="cs-CZ" altLang="cs-CZ" sz="2400" dirty="0">
                <a:latin typeface="Courier New" panose="02070309020205020404" pitchFamily="49" charset="0"/>
              </a:rPr>
              <a:t> c</a:t>
            </a:r>
            <a:r>
              <a:rPr lang="en-US" altLang="cs-CZ" sz="2400" dirty="0">
                <a:latin typeface="Courier New" panose="02070309020205020404" pitchFamily="49" charset="0"/>
              </a:rPr>
              <a:t>1,</a:t>
            </a:r>
            <a:r>
              <a:rPr lang="cs-CZ" altLang="cs-CZ" sz="2400" dirty="0">
                <a:latin typeface="Courier New" panose="02070309020205020404" pitchFamily="49" charset="0"/>
              </a:rPr>
              <a:t>c</a:t>
            </a:r>
            <a:r>
              <a:rPr lang="en-US" altLang="cs-CZ" sz="2400" dirty="0">
                <a:latin typeface="Courier New" panose="02070309020205020404" pitchFamily="49" charset="0"/>
              </a:rPr>
              <a:t>2;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c1.</a:t>
            </a:r>
            <a:r>
              <a:rPr lang="cs-CZ" altLang="cs-CZ" sz="2400" dirty="0" err="1">
                <a:latin typeface="Courier New" panose="02070309020205020404" pitchFamily="49" charset="0"/>
              </a:rPr>
              <a:t>set_real</a:t>
            </a:r>
            <a:r>
              <a:rPr lang="cs-CZ" altLang="cs-CZ" sz="2400" dirty="0">
                <a:latin typeface="Courier New" panose="02070309020205020404" pitchFamily="49" charset="0"/>
              </a:rPr>
              <a:t>(</a:t>
            </a:r>
            <a:r>
              <a:rPr lang="en-US" altLang="cs-CZ" sz="2400" dirty="0">
                <a:latin typeface="Courier New" panose="02070309020205020404" pitchFamily="49" charset="0"/>
              </a:rPr>
              <a:t>4</a:t>
            </a:r>
            <a:r>
              <a:rPr lang="cs-CZ" altLang="cs-CZ" sz="2400" dirty="0">
                <a:latin typeface="Courier New" panose="02070309020205020404" pitchFamily="49" charset="0"/>
              </a:rPr>
              <a:t>)</a:t>
            </a:r>
            <a:r>
              <a:rPr lang="en-US" altLang="cs-CZ" sz="2400" dirty="0">
                <a:latin typeface="Courier New" panose="02070309020205020404" pitchFamily="49" charset="0"/>
              </a:rPr>
              <a:t>; </a:t>
            </a:r>
            <a:r>
              <a:rPr lang="cs-CZ" altLang="cs-CZ" sz="2400" dirty="0">
                <a:latin typeface="Courier New" panose="02070309020205020404" pitchFamily="49" charset="0"/>
              </a:rPr>
              <a:t>c1</a:t>
            </a:r>
            <a:r>
              <a:rPr lang="en-US" altLang="cs-CZ" sz="2400" dirty="0">
                <a:latin typeface="Courier New" panose="02070309020205020404" pitchFamily="49" charset="0"/>
              </a:rPr>
              <a:t>.</a:t>
            </a:r>
            <a:r>
              <a:rPr lang="cs-CZ" altLang="cs-CZ" sz="2400" dirty="0" err="1">
                <a:latin typeface="Courier New" panose="02070309020205020404" pitchFamily="49" charset="0"/>
              </a:rPr>
              <a:t>set_img</a:t>
            </a:r>
            <a:r>
              <a:rPr lang="cs-CZ" altLang="cs-CZ" sz="2400" dirty="0">
                <a:latin typeface="Courier New" panose="02070309020205020404" pitchFamily="49" charset="0"/>
              </a:rPr>
              <a:t>(3)</a:t>
            </a:r>
            <a:r>
              <a:rPr lang="en-US" altLang="cs-CZ" sz="2400" dirty="0">
                <a:latin typeface="Courier New" panose="02070309020205020404" pitchFamily="49" charset="0"/>
              </a:rPr>
              <a:t>;</a:t>
            </a:r>
            <a:endParaRPr lang="cs-CZ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dirty="0">
                <a:latin typeface="Courier New" panose="02070309020205020404" pitchFamily="49" charset="0"/>
              </a:rPr>
              <a:t>c</a:t>
            </a:r>
            <a:r>
              <a:rPr lang="cs-CZ" altLang="cs-CZ" sz="2400" dirty="0">
                <a:latin typeface="Courier New" panose="02070309020205020404" pitchFamily="49" charset="0"/>
              </a:rPr>
              <a:t>2</a:t>
            </a:r>
            <a:r>
              <a:rPr lang="en-US" altLang="cs-CZ" sz="2400" dirty="0">
                <a:latin typeface="Courier New" panose="02070309020205020404" pitchFamily="49" charset="0"/>
              </a:rPr>
              <a:t>.</a:t>
            </a:r>
            <a:r>
              <a:rPr lang="cs-CZ" altLang="cs-CZ" sz="2400" dirty="0" err="1">
                <a:latin typeface="Courier New" panose="02070309020205020404" pitchFamily="49" charset="0"/>
              </a:rPr>
              <a:t>set_real</a:t>
            </a:r>
            <a:r>
              <a:rPr lang="cs-CZ" altLang="cs-CZ" sz="2400" dirty="0">
                <a:latin typeface="Courier New" panose="02070309020205020404" pitchFamily="49" charset="0"/>
              </a:rPr>
              <a:t>(0); c2</a:t>
            </a:r>
            <a:r>
              <a:rPr lang="en-US" altLang="cs-CZ" sz="2400" dirty="0">
                <a:latin typeface="Courier New" panose="02070309020205020404" pitchFamily="49" charset="0"/>
              </a:rPr>
              <a:t>.</a:t>
            </a:r>
            <a:r>
              <a:rPr lang="cs-CZ" altLang="cs-CZ" sz="2400" dirty="0" err="1">
                <a:latin typeface="Courier New" panose="02070309020205020404" pitchFamily="49" charset="0"/>
              </a:rPr>
              <a:t>set_img</a:t>
            </a:r>
            <a:r>
              <a:rPr lang="cs-CZ" altLang="cs-CZ" sz="2400" dirty="0">
                <a:latin typeface="Courier New" panose="02070309020205020404" pitchFamily="49" charset="0"/>
              </a:rPr>
              <a:t>(0);</a:t>
            </a: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  </a:t>
            </a:r>
            <a:r>
              <a:rPr lang="cs-CZ" altLang="cs-CZ" sz="2400" dirty="0" err="1">
                <a:latin typeface="Courier New" panose="02070309020205020404" pitchFamily="49" charset="0"/>
              </a:rPr>
              <a:t>cout</a:t>
            </a:r>
            <a:r>
              <a:rPr lang="cs-CZ" altLang="cs-CZ" sz="2400" dirty="0">
                <a:latin typeface="Courier New" panose="02070309020205020404" pitchFamily="49" charset="0"/>
              </a:rPr>
              <a:t> &lt;&lt; "Real</a:t>
            </a:r>
            <a:r>
              <a:rPr lang="en-US" altLang="cs-CZ" sz="2400" dirty="0">
                <a:latin typeface="Courier New" panose="02070309020205020404" pitchFamily="49" charset="0"/>
              </a:rPr>
              <a:t> part of </a:t>
            </a:r>
            <a:r>
              <a:rPr lang="cs-CZ" altLang="cs-CZ" sz="2400" dirty="0">
                <a:latin typeface="Courier New" panose="02070309020205020404" pitchFamily="49" charset="0"/>
              </a:rPr>
              <a:t>c1 </a:t>
            </a:r>
            <a:r>
              <a:rPr lang="en-US" altLang="cs-CZ" sz="2400" dirty="0">
                <a:latin typeface="Courier New" panose="02070309020205020404" pitchFamily="49" charset="0"/>
              </a:rPr>
              <a:t>is</a:t>
            </a:r>
            <a:r>
              <a:rPr lang="cs-CZ" altLang="cs-CZ" sz="2400" dirty="0">
                <a:latin typeface="Courier New" panose="02070309020205020404" pitchFamily="49" charset="0"/>
              </a:rPr>
              <a:t> " &lt;&lt; c1.get_real() &lt;&lt; </a:t>
            </a:r>
            <a:r>
              <a:rPr lang="cs-CZ" altLang="cs-CZ" sz="2400" dirty="0" err="1">
                <a:latin typeface="Courier New" panose="02070309020205020404" pitchFamily="49" charset="0"/>
              </a:rPr>
              <a:t>endl</a:t>
            </a:r>
            <a:r>
              <a:rPr lang="cs-CZ" altLang="cs-CZ" sz="2400" dirty="0">
                <a:latin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  </a:t>
            </a:r>
            <a:r>
              <a:rPr lang="cs-CZ" altLang="cs-CZ" sz="2400" dirty="0" err="1">
                <a:latin typeface="Courier New" panose="02070309020205020404" pitchFamily="49" charset="0"/>
              </a:rPr>
              <a:t>cout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dirty="0">
                <a:latin typeface="Courier New" panose="02070309020205020404" pitchFamily="49" charset="0"/>
              </a:rPr>
              <a:t>&lt;&lt; "Abs. val. of </a:t>
            </a:r>
            <a:r>
              <a:rPr lang="cs-CZ" altLang="cs-CZ" sz="2400" dirty="0">
                <a:latin typeface="Courier New" panose="02070309020205020404" pitchFamily="49" charset="0"/>
              </a:rPr>
              <a:t>c1 </a:t>
            </a:r>
            <a:r>
              <a:rPr lang="en-US" altLang="cs-CZ" sz="2400" dirty="0">
                <a:latin typeface="Courier New" panose="02070309020205020404" pitchFamily="49" charset="0"/>
              </a:rPr>
              <a:t>is "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dirty="0">
                <a:latin typeface="Courier New" panose="02070309020205020404" pitchFamily="49" charset="0"/>
              </a:rPr>
              <a:t>&lt;&lt; </a:t>
            </a:r>
            <a:r>
              <a:rPr lang="cs-CZ" altLang="cs-CZ" sz="2400" dirty="0">
                <a:latin typeface="Courier New" panose="02070309020205020404" pitchFamily="49" charset="0"/>
              </a:rPr>
              <a:t>c</a:t>
            </a:r>
            <a:r>
              <a:rPr lang="en-US" altLang="cs-CZ" sz="2400" dirty="0">
                <a:latin typeface="Courier New" panose="02070309020205020404" pitchFamily="49" charset="0"/>
              </a:rPr>
              <a:t>1.abs_val() &lt;&lt; </a:t>
            </a:r>
            <a:r>
              <a:rPr lang="en-US" altLang="cs-CZ" sz="2400" dirty="0" err="1">
                <a:latin typeface="Courier New" panose="02070309020205020404" pitchFamily="49" charset="0"/>
              </a:rPr>
              <a:t>endl</a:t>
            </a:r>
            <a:r>
              <a:rPr lang="en-US" altLang="cs-CZ" sz="2400" dirty="0">
                <a:latin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}</a:t>
            </a:r>
            <a:endParaRPr lang="cs-CZ" altLang="cs-CZ" sz="2400" dirty="0">
              <a:latin typeface="Courier New" panose="02070309020205020404" pitchFamily="49" charset="0"/>
            </a:endParaRPr>
          </a:p>
        </p:txBody>
      </p:sp>
      <p:sp>
        <p:nvSpPr>
          <p:cNvPr id="43011" name="TextovéPole 5"/>
          <p:cNvSpPr txBox="1">
            <a:spLocks noChangeArrowheads="1"/>
          </p:cNvSpPr>
          <p:nvPr/>
        </p:nvSpPr>
        <p:spPr bwMode="auto">
          <a:xfrm>
            <a:off x="1115616" y="5517232"/>
            <a:ext cx="68405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cs-CZ" sz="2400" b="1" dirty="0">
                <a:solidFill>
                  <a:srgbClr val="002060"/>
                </a:solidFill>
              </a:rPr>
              <a:t>Private attributes are not useful in this class</a:t>
            </a:r>
            <a:endParaRPr lang="cs-CZ" altLang="cs-CZ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88640"/>
            <a:ext cx="8686800" cy="5839544"/>
          </a:xfrm>
        </p:spPr>
        <p:txBody>
          <a:bodyPr/>
          <a:lstStyle/>
          <a:p>
            <a:r>
              <a:rPr lang="en-US" altLang="cs-CZ" dirty="0"/>
              <a:t>implementation od simple functions can be written directly in header file (so called </a:t>
            </a:r>
            <a:r>
              <a:rPr lang="en-US" altLang="cs-CZ" b="1" dirty="0"/>
              <a:t>inline</a:t>
            </a:r>
            <a:r>
              <a:rPr lang="en-US" altLang="cs-CZ" dirty="0"/>
              <a:t> functions), it is not guaranteed to compile function as inline</a:t>
            </a:r>
          </a:p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</a:rPr>
              <a:t>class</a:t>
            </a:r>
            <a:r>
              <a:rPr lang="en-US" altLang="cs-CZ" sz="2400" dirty="0">
                <a:latin typeface="Courier New" panose="02070309020205020404" pitchFamily="49" charset="0"/>
              </a:rPr>
              <a:t> Complex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</a:rPr>
              <a:t>  float</a:t>
            </a: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dirty="0" err="1">
                <a:latin typeface="Courier New" panose="02070309020205020404" pitchFamily="49" charset="0"/>
              </a:rPr>
              <a:t>re,im</a:t>
            </a:r>
            <a:r>
              <a:rPr lang="en-US" altLang="cs-CZ" sz="2400" dirty="0">
                <a:latin typeface="Courier New" panose="02070309020205020404" pitchFamily="49" charset="0"/>
              </a:rPr>
              <a:t>; //real and </a:t>
            </a:r>
            <a:r>
              <a:rPr lang="en-US" altLang="cs-CZ" sz="2400" dirty="0" err="1">
                <a:latin typeface="Courier New" panose="02070309020205020404" pitchFamily="49" charset="0"/>
              </a:rPr>
              <a:t>imag</a:t>
            </a:r>
            <a:r>
              <a:rPr lang="en-US" altLang="cs-CZ" sz="2400" dirty="0">
                <a:latin typeface="Courier New" panose="02070309020205020404" pitchFamily="49" charset="0"/>
              </a:rPr>
              <a:t>. parts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b="1" dirty="0">
                <a:latin typeface="Courier New" panose="02070309020205020404" pitchFamily="49" charset="0"/>
              </a:rPr>
              <a:t>public</a:t>
            </a:r>
            <a:r>
              <a:rPr lang="en-US" altLang="cs-CZ" sz="2400" dirty="0">
                <a:latin typeface="Courier New" panose="02070309020205020404" pitchFamily="49" charset="0"/>
              </a:rPr>
              <a:t>: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b="1" dirty="0">
                <a:latin typeface="Courier New" panose="02070309020205020404" pitchFamily="49" charset="0"/>
              </a:rPr>
              <a:t>void</a:t>
            </a: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dirty="0" err="1">
                <a:latin typeface="Courier New" panose="02070309020205020404" pitchFamily="49" charset="0"/>
              </a:rPr>
              <a:t>set_real</a:t>
            </a:r>
            <a:r>
              <a:rPr lang="en-US" altLang="cs-CZ" sz="2400" dirty="0">
                <a:latin typeface="Courier New" panose="02070309020205020404" pitchFamily="49" charset="0"/>
              </a:rPr>
              <a:t>(</a:t>
            </a:r>
            <a:r>
              <a:rPr lang="en-US" altLang="cs-CZ" sz="2400" b="1" dirty="0">
                <a:latin typeface="Courier New" panose="02070309020205020404" pitchFamily="49" charset="0"/>
              </a:rPr>
              <a:t>float </a:t>
            </a:r>
            <a:r>
              <a:rPr lang="en-US" altLang="cs-CZ" sz="2400" dirty="0">
                <a:latin typeface="Courier New" panose="02070309020205020404" pitchFamily="49" charset="0"/>
              </a:rPr>
              <a:t>real);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b="1" dirty="0">
                <a:latin typeface="Courier New" panose="02070309020205020404" pitchFamily="49" charset="0"/>
              </a:rPr>
              <a:t>void</a:t>
            </a: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dirty="0" err="1">
                <a:latin typeface="Courier New" panose="02070309020205020404" pitchFamily="49" charset="0"/>
              </a:rPr>
              <a:t>set_img</a:t>
            </a:r>
            <a:r>
              <a:rPr lang="en-US" altLang="cs-CZ" sz="2400" dirty="0">
                <a:latin typeface="Courier New" panose="02070309020205020404" pitchFamily="49" charset="0"/>
              </a:rPr>
              <a:t>(</a:t>
            </a:r>
            <a:r>
              <a:rPr lang="en-US" altLang="cs-CZ" sz="2400" b="1" dirty="0">
                <a:latin typeface="Courier New" panose="02070309020205020404" pitchFamily="49" charset="0"/>
              </a:rPr>
              <a:t>float</a:t>
            </a: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dirty="0" err="1">
                <a:latin typeface="Courier New" panose="02070309020205020404" pitchFamily="49" charset="0"/>
              </a:rPr>
              <a:t>imag</a:t>
            </a:r>
            <a:r>
              <a:rPr lang="en-US" altLang="cs-CZ" sz="2400" dirty="0">
                <a:latin typeface="Courier New" panose="020703090202050204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b="1" dirty="0">
                <a:latin typeface="Courier New" panose="02070309020205020404" pitchFamily="49" charset="0"/>
              </a:rPr>
              <a:t>float</a:t>
            </a: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dirty="0" err="1">
                <a:latin typeface="Courier New" panose="02070309020205020404" pitchFamily="49" charset="0"/>
              </a:rPr>
              <a:t>get_real</a:t>
            </a:r>
            <a:r>
              <a:rPr lang="en-US" altLang="cs-CZ" sz="2400" dirty="0">
                <a:latin typeface="Courier New" panose="02070309020205020404" pitchFamily="49" charset="0"/>
              </a:rPr>
              <a:t>() { </a:t>
            </a:r>
            <a:r>
              <a:rPr lang="en-US" altLang="cs-CZ" sz="2400" b="1" dirty="0">
                <a:latin typeface="Courier New" panose="02070309020205020404" pitchFamily="49" charset="0"/>
              </a:rPr>
              <a:t>return</a:t>
            </a:r>
            <a:r>
              <a:rPr lang="en-US" altLang="cs-CZ" sz="2400" dirty="0">
                <a:latin typeface="Courier New" panose="02070309020205020404" pitchFamily="49" charset="0"/>
              </a:rPr>
              <a:t> re; };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b="1" dirty="0">
                <a:latin typeface="Courier New" panose="02070309020205020404" pitchFamily="49" charset="0"/>
              </a:rPr>
              <a:t>float</a:t>
            </a: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dirty="0" err="1">
                <a:latin typeface="Courier New" panose="02070309020205020404" pitchFamily="49" charset="0"/>
              </a:rPr>
              <a:t>get_img</a:t>
            </a:r>
            <a:r>
              <a:rPr lang="en-US" altLang="cs-CZ" sz="2400" dirty="0">
                <a:latin typeface="Courier New" panose="02070309020205020404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b="1" dirty="0">
                <a:latin typeface="Courier New" panose="02070309020205020404" pitchFamily="49" charset="0"/>
              </a:rPr>
              <a:t>float </a:t>
            </a:r>
            <a:r>
              <a:rPr lang="en-US" altLang="cs-CZ" sz="2400" dirty="0" err="1">
                <a:latin typeface="Courier New" panose="02070309020205020404" pitchFamily="49" charset="0"/>
              </a:rPr>
              <a:t>velikost</a:t>
            </a:r>
            <a:r>
              <a:rPr lang="en-US" altLang="cs-CZ" sz="2400" dirty="0">
                <a:latin typeface="Courier New" panose="02070309020205020404" pitchFamily="49" charset="0"/>
              </a:rPr>
              <a:t>()</a:t>
            </a:r>
            <a:r>
              <a:rPr lang="en-US" altLang="cs-CZ" sz="2400" b="1" dirty="0">
                <a:latin typeface="Courier New" panose="02070309020205020404" pitchFamily="49" charset="0"/>
              </a:rPr>
              <a:t>;</a:t>
            </a:r>
            <a:endParaRPr lang="en-US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};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611188" y="4868863"/>
            <a:ext cx="6265862" cy="4318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3962400"/>
          </a:xfrm>
        </p:spPr>
        <p:txBody>
          <a:bodyPr/>
          <a:lstStyle/>
          <a:p>
            <a:r>
              <a:rPr lang="en-US" altLang="cs-CZ" dirty="0"/>
              <a:t>structured programming, simple data structures and classic approach were not enough when computers were applied in new areas like </a:t>
            </a:r>
            <a:r>
              <a:rPr lang="en-US" altLang="cs-CZ" i="1" dirty="0">
                <a:solidFill>
                  <a:srgbClr val="002060"/>
                </a:solidFill>
              </a:rPr>
              <a:t>modeling, simulation, databases</a:t>
            </a:r>
          </a:p>
          <a:p>
            <a:pPr lvl="1"/>
            <a:r>
              <a:rPr lang="en-US" altLang="cs-CZ" dirty="0"/>
              <a:t>it was difficult to describe real word objects and relationships among them (generalization, specialization)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23528" y="5105400"/>
            <a:ext cx="84249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b="1" dirty="0">
                <a:solidFill>
                  <a:srgbClr val="FF3300"/>
                </a:solidFill>
              </a:rPr>
              <a:t>Good approach is object oriented style</a:t>
            </a:r>
            <a:r>
              <a:rPr lang="cs-CZ" altLang="cs-CZ" b="1" dirty="0">
                <a:solidFill>
                  <a:srgbClr val="FF3300"/>
                </a:solidFill>
              </a:rPr>
              <a:t> ...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333375"/>
            <a:ext cx="8686800" cy="6335713"/>
          </a:xfrm>
        </p:spPr>
        <p:txBody>
          <a:bodyPr/>
          <a:lstStyle/>
          <a:p>
            <a:r>
              <a:rPr lang="en-US" altLang="cs-CZ" dirty="0"/>
              <a:t>keyword </a:t>
            </a:r>
            <a:r>
              <a:rPr lang="cs-CZ" altLang="cs-CZ" b="1" dirty="0" err="1">
                <a:latin typeface="Courier New" panose="02070309020205020404" pitchFamily="49" charset="0"/>
              </a:rPr>
              <a:t>inline</a:t>
            </a:r>
            <a:r>
              <a:rPr lang="cs-CZ" altLang="cs-CZ" dirty="0"/>
              <a:t> </a:t>
            </a:r>
            <a:r>
              <a:rPr lang="en-US" altLang="cs-CZ" dirty="0"/>
              <a:t>can be present</a:t>
            </a:r>
            <a:r>
              <a:rPr lang="cs-CZ" altLang="cs-CZ" dirty="0"/>
              <a:t>:</a:t>
            </a:r>
          </a:p>
          <a:p>
            <a:pPr>
              <a:buFontTx/>
              <a:buNone/>
            </a:pPr>
            <a:r>
              <a:rPr lang="cs-CZ" altLang="cs-CZ" sz="2400" b="1" dirty="0" err="1">
                <a:latin typeface="Courier New" panose="02070309020205020404" pitchFamily="49" charset="0"/>
              </a:rPr>
              <a:t>class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Complex</a:t>
            </a:r>
            <a:endParaRPr lang="cs-CZ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</a:rPr>
              <a:t>  float</a:t>
            </a: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dirty="0" err="1">
                <a:latin typeface="Courier New" panose="02070309020205020404" pitchFamily="49" charset="0"/>
              </a:rPr>
              <a:t>re,im</a:t>
            </a:r>
            <a:r>
              <a:rPr lang="en-US" altLang="cs-CZ" sz="2400" dirty="0">
                <a:latin typeface="Courier New" panose="02070309020205020404" pitchFamily="49" charset="0"/>
              </a:rPr>
              <a:t>; //real and </a:t>
            </a:r>
            <a:r>
              <a:rPr lang="en-US" altLang="cs-CZ" sz="2400" dirty="0" err="1">
                <a:latin typeface="Courier New" panose="02070309020205020404" pitchFamily="49" charset="0"/>
              </a:rPr>
              <a:t>imag</a:t>
            </a:r>
            <a:r>
              <a:rPr lang="en-US" altLang="cs-CZ" sz="2400" dirty="0">
                <a:latin typeface="Courier New" panose="02070309020205020404" pitchFamily="49" charset="0"/>
              </a:rPr>
              <a:t>. parts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b="1" dirty="0">
                <a:latin typeface="Courier New" panose="02070309020205020404" pitchFamily="49" charset="0"/>
              </a:rPr>
              <a:t>public</a:t>
            </a:r>
            <a:r>
              <a:rPr lang="cs-CZ" altLang="cs-CZ" sz="2400" dirty="0">
                <a:latin typeface="Courier New" panose="02070309020205020404" pitchFamily="49" charset="0"/>
              </a:rPr>
              <a:t>:</a:t>
            </a:r>
            <a:endParaRPr lang="en-US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b="1" dirty="0">
                <a:latin typeface="Courier New" panose="02070309020205020404" pitchFamily="49" charset="0"/>
              </a:rPr>
              <a:t>void</a:t>
            </a: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set_real</a:t>
            </a:r>
            <a:r>
              <a:rPr lang="en-US" altLang="cs-CZ" sz="2400" dirty="0">
                <a:latin typeface="Courier New" panose="02070309020205020404" pitchFamily="49" charset="0"/>
              </a:rPr>
              <a:t>(</a:t>
            </a:r>
            <a:r>
              <a:rPr lang="en-US" altLang="cs-CZ" sz="2400" b="1" dirty="0" err="1">
                <a:latin typeface="Courier New" panose="02070309020205020404" pitchFamily="49" charset="0"/>
              </a:rPr>
              <a:t>fl</a:t>
            </a:r>
            <a:r>
              <a:rPr lang="cs-CZ" altLang="cs-CZ" sz="2400" b="1" dirty="0" err="1">
                <a:latin typeface="Courier New" panose="02070309020205020404" pitchFamily="49" charset="0"/>
              </a:rPr>
              <a:t>oat</a:t>
            </a:r>
            <a:r>
              <a:rPr lang="cs-CZ" altLang="cs-CZ" sz="2400" b="1" dirty="0">
                <a:latin typeface="Courier New" panose="02070309020205020404" pitchFamily="49" charset="0"/>
              </a:rPr>
              <a:t> </a:t>
            </a:r>
            <a:r>
              <a:rPr lang="en-US" altLang="cs-CZ" sz="2400" dirty="0">
                <a:latin typeface="Courier New" panose="02070309020205020404" pitchFamily="49" charset="0"/>
              </a:rPr>
              <a:t>real</a:t>
            </a:r>
            <a:r>
              <a:rPr lang="cs-CZ" altLang="cs-CZ" sz="2400" dirty="0">
                <a:latin typeface="Courier New" panose="02070309020205020404" pitchFamily="49" charset="0"/>
              </a:rPr>
              <a:t>);</a:t>
            </a: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  </a:t>
            </a:r>
            <a:r>
              <a:rPr lang="cs-CZ" altLang="cs-CZ" sz="2400" b="1" dirty="0" err="1">
                <a:latin typeface="Courier New" panose="02070309020205020404" pitchFamily="49" charset="0"/>
              </a:rPr>
              <a:t>void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set_img</a:t>
            </a:r>
            <a:r>
              <a:rPr lang="cs-CZ" altLang="cs-CZ" sz="2400" dirty="0">
                <a:latin typeface="Courier New" panose="02070309020205020404" pitchFamily="49" charset="0"/>
              </a:rPr>
              <a:t>(</a:t>
            </a:r>
            <a:r>
              <a:rPr lang="en-US" altLang="cs-CZ" sz="2400" b="1" dirty="0">
                <a:latin typeface="Courier New" panose="02070309020205020404" pitchFamily="49" charset="0"/>
              </a:rPr>
              <a:t>float</a:t>
            </a: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dirty="0" err="1">
                <a:latin typeface="Courier New" panose="02070309020205020404" pitchFamily="49" charset="0"/>
              </a:rPr>
              <a:t>imag</a:t>
            </a:r>
            <a:r>
              <a:rPr lang="en-US" altLang="cs-CZ" sz="2400" dirty="0">
                <a:latin typeface="Courier New" panose="020703090202050204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cs-CZ" altLang="cs-CZ" sz="2400" b="1" dirty="0" err="1">
                <a:latin typeface="Courier New" panose="02070309020205020404" pitchFamily="49" charset="0"/>
              </a:rPr>
              <a:t>inline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b="1" dirty="0">
                <a:latin typeface="Courier New" panose="02070309020205020404" pitchFamily="49" charset="0"/>
              </a:rPr>
              <a:t>float</a:t>
            </a: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get</a:t>
            </a:r>
            <a:r>
              <a:rPr lang="en-US" altLang="cs-CZ" sz="2400" dirty="0">
                <a:latin typeface="Courier New" panose="02070309020205020404" pitchFamily="49" charset="0"/>
              </a:rPr>
              <a:t>_real() { </a:t>
            </a:r>
            <a:r>
              <a:rPr lang="en-US" altLang="cs-CZ" sz="2400" b="1" dirty="0">
                <a:latin typeface="Courier New" panose="02070309020205020404" pitchFamily="49" charset="0"/>
              </a:rPr>
              <a:t>return</a:t>
            </a:r>
            <a:r>
              <a:rPr lang="en-US" altLang="cs-CZ" sz="2400" dirty="0">
                <a:latin typeface="Courier New" panose="02070309020205020404" pitchFamily="49" charset="0"/>
              </a:rPr>
              <a:t> re; };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b="1" dirty="0">
                <a:latin typeface="Courier New" panose="02070309020205020404" pitchFamily="49" charset="0"/>
              </a:rPr>
              <a:t>float</a:t>
            </a: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get</a:t>
            </a:r>
            <a:r>
              <a:rPr lang="en-US" altLang="cs-CZ" sz="2400" dirty="0">
                <a:latin typeface="Courier New" panose="02070309020205020404" pitchFamily="49" charset="0"/>
              </a:rPr>
              <a:t>_</a:t>
            </a:r>
            <a:r>
              <a:rPr lang="en-US" altLang="cs-CZ" sz="2400" dirty="0" err="1">
                <a:latin typeface="Courier New" panose="02070309020205020404" pitchFamily="49" charset="0"/>
              </a:rPr>
              <a:t>img</a:t>
            </a:r>
            <a:r>
              <a:rPr lang="en-US" altLang="cs-CZ" sz="2400" dirty="0">
                <a:latin typeface="Courier New" panose="02070309020205020404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b="1" dirty="0">
                <a:latin typeface="Courier New" panose="02070309020205020404" pitchFamily="49" charset="0"/>
              </a:rPr>
              <a:t>float </a:t>
            </a:r>
            <a:r>
              <a:rPr lang="en-US" altLang="cs-CZ" sz="2400" dirty="0" err="1">
                <a:latin typeface="Courier New" panose="02070309020205020404" pitchFamily="49" charset="0"/>
              </a:rPr>
              <a:t>velikost</a:t>
            </a:r>
            <a:r>
              <a:rPr lang="en-US" altLang="cs-CZ" sz="2400" dirty="0">
                <a:latin typeface="Courier New" panose="02070309020205020404" pitchFamily="49" charset="0"/>
              </a:rPr>
              <a:t>()</a:t>
            </a:r>
            <a:r>
              <a:rPr lang="en-US" altLang="cs-CZ" sz="2400" b="1" dirty="0">
                <a:latin typeface="Courier New" panose="02070309020205020404" pitchFamily="49" charset="0"/>
              </a:rPr>
              <a:t>;</a:t>
            </a:r>
            <a:endParaRPr lang="en-US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};</a:t>
            </a:r>
            <a:endParaRPr lang="cs-CZ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 sz="2400" dirty="0">
              <a:latin typeface="Courier New" panose="02070309020205020404" pitchFamily="49" charset="0"/>
            </a:endParaRPr>
          </a:p>
          <a:p>
            <a:r>
              <a:rPr lang="en-US" altLang="cs-CZ" sz="2800" dirty="0"/>
              <a:t>inline functions are directly included in the code, without calling</a:t>
            </a:r>
            <a:endParaRPr lang="cs-CZ" altLang="cs-CZ" sz="2800" dirty="0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539750" y="3573463"/>
            <a:ext cx="7632700" cy="4318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410200"/>
          </a:xfrm>
        </p:spPr>
        <p:txBody>
          <a:bodyPr/>
          <a:lstStyle/>
          <a:p>
            <a:r>
              <a:rPr lang="en-US" altLang="cs-CZ" b="1" dirty="0">
                <a:solidFill>
                  <a:srgbClr val="FF0000"/>
                </a:solidFill>
              </a:rPr>
              <a:t>Attention</a:t>
            </a:r>
            <a:r>
              <a:rPr lang="en-US" altLang="cs-CZ" dirty="0"/>
              <a:t>:  if the parameter of the method has the same identifies as attribute the attribute is overshadowed</a:t>
            </a:r>
            <a:r>
              <a:rPr lang="cs-CZ" altLang="cs-CZ" dirty="0"/>
              <a:t>:</a:t>
            </a:r>
          </a:p>
          <a:p>
            <a:endParaRPr lang="cs-CZ" altLang="cs-CZ" dirty="0"/>
          </a:p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</a:rPr>
              <a:t>void</a:t>
            </a:r>
            <a:r>
              <a:rPr lang="en-US" altLang="cs-CZ" sz="2400" dirty="0">
                <a:latin typeface="Courier New" panose="02070309020205020404" pitchFamily="49" charset="0"/>
              </a:rPr>
              <a:t> Complex::</a:t>
            </a:r>
            <a:r>
              <a:rPr lang="cs-CZ" altLang="cs-CZ" sz="2400" dirty="0" err="1">
                <a:latin typeface="Courier New" panose="02070309020205020404" pitchFamily="49" charset="0"/>
              </a:rPr>
              <a:t>set_real</a:t>
            </a:r>
            <a:r>
              <a:rPr lang="en-US" altLang="cs-CZ" sz="2400" dirty="0">
                <a:latin typeface="Courier New" panose="02070309020205020404" pitchFamily="49" charset="0"/>
              </a:rPr>
              <a:t>(</a:t>
            </a:r>
            <a:r>
              <a:rPr lang="en-US" altLang="cs-CZ" sz="2400" b="1" dirty="0">
                <a:latin typeface="Courier New" panose="02070309020205020404" pitchFamily="49" charset="0"/>
              </a:rPr>
              <a:t>float</a:t>
            </a:r>
            <a:r>
              <a:rPr lang="en-US" altLang="cs-CZ" sz="2400" dirty="0">
                <a:latin typeface="Courier New" panose="02070309020205020404" pitchFamily="49" charset="0"/>
              </a:rPr>
              <a:t> re)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Complex::re </a:t>
            </a:r>
            <a:r>
              <a:rPr lang="en-US" altLang="cs-CZ" sz="2400" dirty="0">
                <a:latin typeface="Courier New" panose="02070309020205020404" pitchFamily="49" charset="0"/>
              </a:rPr>
              <a:t>= re;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};</a:t>
            </a:r>
            <a:endParaRPr lang="cs-CZ" altLang="cs-CZ" sz="24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410200"/>
          </a:xfrm>
        </p:spPr>
        <p:txBody>
          <a:bodyPr/>
          <a:lstStyle/>
          <a:p>
            <a:r>
              <a:rPr lang="en-US" altLang="cs-CZ" dirty="0"/>
              <a:t>or keyword </a:t>
            </a:r>
            <a:r>
              <a:rPr lang="en-US" altLang="cs-CZ" b="1" dirty="0">
                <a:latin typeface="Courier New" panose="02070309020205020404" pitchFamily="49" charset="0"/>
              </a:rPr>
              <a:t>this </a:t>
            </a:r>
            <a:r>
              <a:rPr lang="en-US" altLang="cs-CZ" dirty="0"/>
              <a:t>must be used; </a:t>
            </a:r>
            <a:r>
              <a:rPr lang="en-US" altLang="cs-CZ" b="1" dirty="0">
                <a:latin typeface="Courier New" panose="02070309020205020404" pitchFamily="49" charset="0"/>
              </a:rPr>
              <a:t>this </a:t>
            </a:r>
            <a:r>
              <a:rPr lang="en-US" altLang="cs-CZ" dirty="0"/>
              <a:t>is the pointer to the "itself", </a:t>
            </a:r>
            <a:r>
              <a:rPr lang="en-US" altLang="cs-CZ" dirty="0" err="1"/>
              <a:t>i</a:t>
            </a:r>
            <a:r>
              <a:rPr lang="en-US" altLang="cs-CZ" dirty="0"/>
              <a:t>. e. it contains the address of the </a:t>
            </a:r>
            <a:r>
              <a:rPr lang="en-US" altLang="cs-CZ" i="1" dirty="0"/>
              <a:t>object</a:t>
            </a:r>
            <a:r>
              <a:rPr lang="en-US" altLang="cs-CZ" dirty="0"/>
              <a:t>, over which the method is called</a:t>
            </a:r>
          </a:p>
          <a:p>
            <a:endParaRPr lang="cs-CZ" altLang="cs-CZ" dirty="0"/>
          </a:p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</a:rPr>
              <a:t>void</a:t>
            </a:r>
            <a:r>
              <a:rPr lang="en-US" altLang="cs-CZ" sz="2400" dirty="0">
                <a:latin typeface="Courier New" panose="02070309020205020404" pitchFamily="49" charset="0"/>
              </a:rPr>
              <a:t> Complex::</a:t>
            </a:r>
            <a:r>
              <a:rPr lang="cs-CZ" altLang="cs-CZ" sz="2400" dirty="0" err="1">
                <a:latin typeface="Courier New" panose="02070309020205020404" pitchFamily="49" charset="0"/>
              </a:rPr>
              <a:t>set_real</a:t>
            </a:r>
            <a:r>
              <a:rPr lang="en-US" altLang="cs-CZ" sz="2400" dirty="0">
                <a:latin typeface="Courier New" panose="02070309020205020404" pitchFamily="49" charset="0"/>
              </a:rPr>
              <a:t>(</a:t>
            </a:r>
            <a:r>
              <a:rPr lang="en-US" altLang="cs-CZ" sz="2400" b="1" dirty="0">
                <a:latin typeface="Courier New" panose="02070309020205020404" pitchFamily="49" charset="0"/>
              </a:rPr>
              <a:t>float</a:t>
            </a:r>
            <a:r>
              <a:rPr lang="en-US" altLang="cs-CZ" sz="2400" dirty="0">
                <a:latin typeface="Courier New" panose="02070309020205020404" pitchFamily="49" charset="0"/>
              </a:rPr>
              <a:t> re)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b="1" dirty="0">
                <a:latin typeface="Courier New" panose="02070309020205020404" pitchFamily="49" charset="0"/>
              </a:rPr>
              <a:t>this</a:t>
            </a:r>
            <a:r>
              <a:rPr lang="en-US" altLang="cs-CZ" sz="2400" dirty="0">
                <a:latin typeface="Courier New" panose="02070309020205020404" pitchFamily="49" charset="0"/>
              </a:rPr>
              <a:t> -&gt; re = re;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};</a:t>
            </a:r>
            <a:endParaRPr lang="cs-CZ" altLang="cs-CZ" sz="24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207375" cy="6369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cs-CZ" dirty="0"/>
              <a:t>object declaration: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dirty="0"/>
              <a:t>	</a:t>
            </a:r>
            <a:r>
              <a:rPr lang="en-US" altLang="cs-CZ" dirty="0">
                <a:latin typeface="Courier New" panose="02070309020205020404" pitchFamily="49" charset="0"/>
              </a:rPr>
              <a:t>Complex c1,c2;</a:t>
            </a:r>
          </a:p>
          <a:p>
            <a:pPr lvl="1">
              <a:lnSpc>
                <a:spcPct val="90000"/>
              </a:lnSpc>
            </a:pPr>
            <a:r>
              <a:rPr lang="en-US" altLang="cs-CZ" dirty="0"/>
              <a:t>the memory space for two objects (for two instances) is allocated, </a:t>
            </a:r>
            <a:r>
              <a:rPr lang="en-US" altLang="cs-CZ" dirty="0" err="1"/>
              <a:t>i</a:t>
            </a:r>
            <a:r>
              <a:rPr lang="en-US" altLang="cs-CZ" dirty="0"/>
              <a:t>. e. for two attributes per each object </a:t>
            </a:r>
          </a:p>
          <a:p>
            <a:pPr lvl="2">
              <a:lnSpc>
                <a:spcPct val="90000"/>
              </a:lnSpc>
            </a:pPr>
            <a:r>
              <a:rPr lang="en-US" altLang="cs-CZ" dirty="0"/>
              <a:t>attributes are not initialized generally, they are random</a:t>
            </a:r>
          </a:p>
          <a:p>
            <a:pPr>
              <a:lnSpc>
                <a:spcPct val="90000"/>
              </a:lnSpc>
            </a:pPr>
            <a:r>
              <a:rPr lang="en-US" altLang="cs-CZ" dirty="0"/>
              <a:t>the access to attributes and methods by </a:t>
            </a:r>
            <a:r>
              <a:rPr lang="en-US" altLang="cs-CZ" i="1" dirty="0">
                <a:solidFill>
                  <a:srgbClr val="FF3300"/>
                </a:solidFill>
              </a:rPr>
              <a:t>dot notation</a:t>
            </a:r>
            <a:r>
              <a:rPr lang="en-US" altLang="cs-CZ" dirty="0"/>
              <a:t>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cs-CZ" dirty="0">
                <a:latin typeface="Courier New" panose="02070309020205020404" pitchFamily="49" charset="0"/>
              </a:rPr>
              <a:t>c1.abs_value()</a:t>
            </a:r>
          </a:p>
          <a:p>
            <a:pPr lvl="1">
              <a:lnSpc>
                <a:spcPct val="90000"/>
              </a:lnSpc>
            </a:pPr>
            <a:r>
              <a:rPr lang="en-US" altLang="cs-CZ" dirty="0"/>
              <a:t>when the method is called, the address of calling object is automatically passed to the method</a:t>
            </a:r>
            <a:endParaRPr lang="en-US" altLang="cs-CZ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6250"/>
            <a:ext cx="7772400" cy="6048375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cs-CZ" dirty="0"/>
              <a:t>this address (pointer to itself)</a:t>
            </a:r>
            <a:r>
              <a:rPr lang="cs-CZ" altLang="cs-CZ" dirty="0"/>
              <a:t> </a:t>
            </a:r>
            <a:r>
              <a:rPr lang="en-US" altLang="cs-CZ" dirty="0">
                <a:cs typeface="Arial" panose="020B0604020202020204" pitchFamily="34" charset="0"/>
              </a:rPr>
              <a:t>is available using keyword</a:t>
            </a:r>
            <a:r>
              <a:rPr lang="cs-CZ" altLang="cs-CZ" dirty="0"/>
              <a:t> </a:t>
            </a:r>
            <a:r>
              <a:rPr lang="cs-CZ" altLang="cs-CZ" b="1" dirty="0" err="1">
                <a:latin typeface="Courier New" panose="02070309020205020404" pitchFamily="49" charset="0"/>
              </a:rPr>
              <a:t>this</a:t>
            </a:r>
            <a:endParaRPr lang="cs-CZ" altLang="cs-CZ" dirty="0"/>
          </a:p>
          <a:p>
            <a:pPr>
              <a:lnSpc>
                <a:spcPct val="90000"/>
              </a:lnSpc>
              <a:buFontTx/>
              <a:buNone/>
            </a:pPr>
            <a:endParaRPr lang="cs-CZ" altLang="cs-CZ" sz="3600" i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cs-CZ" sz="3600" i="1" dirty="0"/>
              <a:t>Note</a:t>
            </a:r>
            <a:r>
              <a:rPr lang="cs-CZ" altLang="cs-CZ" sz="3600" i="1" dirty="0"/>
              <a:t>:</a:t>
            </a:r>
            <a:endParaRPr lang="cs-CZ" altLang="cs-CZ" dirty="0"/>
          </a:p>
          <a:p>
            <a:pPr lvl="1">
              <a:lnSpc>
                <a:spcPct val="90000"/>
              </a:lnSpc>
            </a:pPr>
            <a:r>
              <a:rPr lang="en-US" altLang="cs-CZ" dirty="0"/>
              <a:t>if the object is declared memory is allocated only for attributes, codes of </a:t>
            </a:r>
            <a:r>
              <a:rPr lang="cs-CZ" altLang="cs-CZ" dirty="0"/>
              <a:t>met</a:t>
            </a:r>
            <a:r>
              <a:rPr lang="en-US" altLang="cs-CZ" dirty="0"/>
              <a:t>h</a:t>
            </a:r>
            <a:r>
              <a:rPr lang="cs-CZ" altLang="cs-CZ" dirty="0"/>
              <a:t>od</a:t>
            </a:r>
            <a:r>
              <a:rPr lang="en-US" altLang="cs-CZ" dirty="0"/>
              <a:t>s</a:t>
            </a:r>
            <a:r>
              <a:rPr lang="cs-CZ" altLang="cs-CZ" dirty="0"/>
              <a:t> </a:t>
            </a:r>
            <a:r>
              <a:rPr lang="en-US" altLang="cs-CZ" dirty="0"/>
              <a:t>are common, only once in the memory</a:t>
            </a:r>
            <a:r>
              <a:rPr lang="cs-CZ" altLang="cs-CZ" dirty="0"/>
              <a:t>!</a:t>
            </a:r>
          </a:p>
          <a:p>
            <a:pPr lvl="1">
              <a:lnSpc>
                <a:spcPct val="90000"/>
              </a:lnSpc>
            </a:pPr>
            <a:r>
              <a:rPr lang="en-US" altLang="cs-CZ" dirty="0"/>
              <a:t>object is a </a:t>
            </a:r>
            <a:r>
              <a:rPr lang="en-US" altLang="cs-CZ" b="1" dirty="0">
                <a:solidFill>
                  <a:srgbClr val="FF3300"/>
                </a:solidFill>
              </a:rPr>
              <a:t>class </a:t>
            </a:r>
            <a:r>
              <a:rPr lang="en-US" altLang="cs-CZ" b="1" dirty="0" err="1">
                <a:solidFill>
                  <a:srgbClr val="FF3300"/>
                </a:solidFill>
              </a:rPr>
              <a:t>i</a:t>
            </a:r>
            <a:r>
              <a:rPr lang="cs-CZ" altLang="cs-CZ" b="1" dirty="0" err="1">
                <a:solidFill>
                  <a:srgbClr val="FF3300"/>
                </a:solidFill>
              </a:rPr>
              <a:t>nstance</a:t>
            </a:r>
            <a:endParaRPr lang="cs-CZ" altLang="cs-CZ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8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834167"/>
          </a:xfrm>
          <a:noFill/>
        </p:spPr>
        <p:txBody>
          <a:bodyPr/>
          <a:lstStyle/>
          <a:p>
            <a:r>
              <a:rPr lang="cs-CZ" altLang="cs-CZ" sz="3600" dirty="0" err="1"/>
              <a:t>Obje</a:t>
            </a:r>
            <a:r>
              <a:rPr lang="en-US" altLang="cs-CZ" sz="3600" dirty="0"/>
              <a:t>c</a:t>
            </a:r>
            <a:r>
              <a:rPr lang="cs-CZ" altLang="cs-CZ" sz="3600" dirty="0"/>
              <a:t>t</a:t>
            </a:r>
            <a:r>
              <a:rPr lang="en-US" altLang="cs-CZ" sz="3600" dirty="0"/>
              <a:t>s</a:t>
            </a:r>
            <a:r>
              <a:rPr lang="cs-CZ" altLang="cs-CZ" sz="3600" dirty="0"/>
              <a:t> </a:t>
            </a:r>
            <a:r>
              <a:rPr lang="cs-CZ" altLang="cs-CZ" sz="3600" dirty="0">
                <a:latin typeface="Courier New" panose="02070309020205020404" pitchFamily="49" charset="0"/>
              </a:rPr>
              <a:t>c1, c2</a:t>
            </a:r>
            <a:r>
              <a:rPr lang="cs-CZ" altLang="cs-CZ" sz="3600" dirty="0"/>
              <a:t> </a:t>
            </a:r>
            <a:r>
              <a:rPr lang="en-US" altLang="cs-CZ" sz="3600" dirty="0"/>
              <a:t>in</a:t>
            </a:r>
            <a:r>
              <a:rPr lang="cs-CZ" altLang="cs-CZ" sz="3600" dirty="0"/>
              <a:t> </a:t>
            </a:r>
            <a:r>
              <a:rPr lang="en-US" altLang="cs-CZ" sz="3600" dirty="0"/>
              <a:t>memory</a:t>
            </a:r>
            <a:endParaRPr lang="cs-CZ" altLang="cs-CZ" sz="3600" dirty="0"/>
          </a:p>
        </p:txBody>
      </p:sp>
      <p:sp>
        <p:nvSpPr>
          <p:cNvPr id="51203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323850" y="5085184"/>
            <a:ext cx="8640638" cy="1656184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cs-CZ" sz="2400" dirty="0"/>
              <a:t>if the method is called over the object</a:t>
            </a:r>
            <a:r>
              <a:rPr lang="cs-CZ" altLang="cs-CZ" sz="2400" dirty="0"/>
              <a:t>, </a:t>
            </a:r>
            <a:r>
              <a:rPr lang="en-US" altLang="cs-CZ" sz="2400" dirty="0" err="1"/>
              <a:t>i</a:t>
            </a:r>
            <a:r>
              <a:rPr lang="en-US" altLang="cs-CZ" sz="2400" dirty="0"/>
              <a:t>. e.</a:t>
            </a:r>
            <a:r>
              <a:rPr lang="cs-CZ" altLang="cs-CZ" sz="2400" dirty="0"/>
              <a:t> </a:t>
            </a:r>
            <a:r>
              <a:rPr lang="cs-CZ" altLang="cs-CZ" sz="2400" dirty="0">
                <a:latin typeface="Courier New" panose="02070309020205020404" pitchFamily="49" charset="0"/>
              </a:rPr>
              <a:t>c1.</a:t>
            </a:r>
            <a:r>
              <a:rPr lang="en-US" altLang="cs-CZ" sz="2400" dirty="0" err="1">
                <a:latin typeface="Courier New" panose="02070309020205020404" pitchFamily="49" charset="0"/>
              </a:rPr>
              <a:t>abs_value</a:t>
            </a:r>
            <a:r>
              <a:rPr lang="cs-CZ" altLang="cs-CZ" sz="2400" dirty="0">
                <a:latin typeface="Courier New" panose="02070309020205020404" pitchFamily="49" charset="0"/>
              </a:rPr>
              <a:t>()</a:t>
            </a:r>
            <a:r>
              <a:rPr lang="cs-CZ" altLang="cs-CZ" sz="2400" dirty="0"/>
              <a:t> </a:t>
            </a:r>
            <a:r>
              <a:rPr lang="en-US" altLang="cs-CZ" sz="2400" dirty="0"/>
              <a:t>the address of the object c1 is automatically passed to the </a:t>
            </a:r>
            <a:r>
              <a:rPr lang="cs-CZ" altLang="cs-CZ" sz="2400" dirty="0"/>
              <a:t>met</a:t>
            </a:r>
            <a:r>
              <a:rPr lang="en-US" altLang="cs-CZ" sz="2400" dirty="0" err="1"/>
              <a:t>hod</a:t>
            </a:r>
            <a:r>
              <a:rPr lang="en-US" altLang="cs-CZ" sz="2400" dirty="0"/>
              <a:t> (as "hidden" parameter),</a:t>
            </a:r>
            <a:r>
              <a:rPr lang="cs-CZ" altLang="cs-CZ" sz="2400" dirty="0"/>
              <a:t> 120</a:t>
            </a:r>
            <a:r>
              <a:rPr lang="en-US" altLang="cs-CZ" sz="2400" dirty="0"/>
              <a:t> in our example</a:t>
            </a:r>
            <a:r>
              <a:rPr lang="cs-CZ" altLang="cs-CZ" sz="2400" dirty="0"/>
              <a:t>, t</a:t>
            </a:r>
            <a:r>
              <a:rPr lang="en-US" altLang="cs-CZ" sz="2400" dirty="0"/>
              <a:t>his address is accessible using</a:t>
            </a:r>
            <a:r>
              <a:rPr lang="cs-CZ" altLang="cs-CZ" sz="2400" dirty="0"/>
              <a:t> </a:t>
            </a:r>
            <a:r>
              <a:rPr lang="cs-CZ" altLang="cs-CZ" sz="2400" b="1" dirty="0" err="1">
                <a:latin typeface="Courier New" panose="02070309020205020404" pitchFamily="49" charset="0"/>
              </a:rPr>
              <a:t>this</a:t>
            </a:r>
            <a:endParaRPr lang="cs-CZ" altLang="cs-CZ" sz="2800" b="1" i="1" dirty="0">
              <a:latin typeface="Courier New" panose="02070309020205020404" pitchFamily="49" charset="0"/>
            </a:endParaRPr>
          </a:p>
        </p:txBody>
      </p:sp>
      <p:sp>
        <p:nvSpPr>
          <p:cNvPr id="51204" name="Rectangle 20"/>
          <p:cNvSpPr>
            <a:spLocks noChangeArrowheads="1"/>
          </p:cNvSpPr>
          <p:nvPr/>
        </p:nvSpPr>
        <p:spPr bwMode="auto">
          <a:xfrm>
            <a:off x="3636963" y="1338932"/>
            <a:ext cx="1655762" cy="720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0</a:t>
            </a:r>
          </a:p>
        </p:txBody>
      </p:sp>
      <p:sp>
        <p:nvSpPr>
          <p:cNvPr id="51205" name="Rectangle 21"/>
          <p:cNvSpPr>
            <a:spLocks noChangeArrowheads="1"/>
          </p:cNvSpPr>
          <p:nvPr/>
        </p:nvSpPr>
        <p:spPr bwMode="auto">
          <a:xfrm>
            <a:off x="3636963" y="2059657"/>
            <a:ext cx="1655762" cy="720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0</a:t>
            </a:r>
          </a:p>
        </p:txBody>
      </p:sp>
      <p:sp>
        <p:nvSpPr>
          <p:cNvPr id="51206" name="Rectangle 22"/>
          <p:cNvSpPr>
            <a:spLocks noChangeArrowheads="1"/>
          </p:cNvSpPr>
          <p:nvPr/>
        </p:nvSpPr>
        <p:spPr bwMode="auto">
          <a:xfrm>
            <a:off x="3636963" y="3210595"/>
            <a:ext cx="1655762" cy="720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51207" name="Rectangle 23"/>
          <p:cNvSpPr>
            <a:spLocks noChangeArrowheads="1"/>
          </p:cNvSpPr>
          <p:nvPr/>
        </p:nvSpPr>
        <p:spPr bwMode="auto">
          <a:xfrm>
            <a:off x="3636963" y="3931320"/>
            <a:ext cx="1655762" cy="720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51208" name="Text Box 24"/>
          <p:cNvSpPr txBox="1">
            <a:spLocks noChangeArrowheads="1"/>
          </p:cNvSpPr>
          <p:nvPr/>
        </p:nvSpPr>
        <p:spPr bwMode="auto">
          <a:xfrm>
            <a:off x="2773363" y="4075782"/>
            <a:ext cx="649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/>
              <a:t>c1</a:t>
            </a:r>
          </a:p>
        </p:txBody>
      </p:sp>
      <p:sp>
        <p:nvSpPr>
          <p:cNvPr id="51209" name="Text Box 25"/>
          <p:cNvSpPr txBox="1">
            <a:spLocks noChangeArrowheads="1"/>
          </p:cNvSpPr>
          <p:nvPr/>
        </p:nvSpPr>
        <p:spPr bwMode="auto">
          <a:xfrm>
            <a:off x="2773363" y="2204120"/>
            <a:ext cx="649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/>
              <a:t>c2</a:t>
            </a:r>
          </a:p>
        </p:txBody>
      </p:sp>
      <p:sp>
        <p:nvSpPr>
          <p:cNvPr id="51210" name="Line 26"/>
          <p:cNvSpPr>
            <a:spLocks noChangeShapeType="1"/>
          </p:cNvSpPr>
          <p:nvPr/>
        </p:nvSpPr>
        <p:spPr bwMode="auto">
          <a:xfrm>
            <a:off x="5292725" y="1124620"/>
            <a:ext cx="0" cy="3743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11" name="Line 27"/>
          <p:cNvSpPr>
            <a:spLocks noChangeShapeType="1"/>
          </p:cNvSpPr>
          <p:nvPr/>
        </p:nvSpPr>
        <p:spPr bwMode="auto">
          <a:xfrm>
            <a:off x="3636963" y="1124620"/>
            <a:ext cx="0" cy="3743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12" name="Rectangle 28"/>
          <p:cNvSpPr>
            <a:spLocks noChangeArrowheads="1"/>
          </p:cNvSpPr>
          <p:nvPr/>
        </p:nvSpPr>
        <p:spPr bwMode="auto">
          <a:xfrm>
            <a:off x="3636963" y="3212182"/>
            <a:ext cx="1655762" cy="1439863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51213" name="Rectangle 29"/>
          <p:cNvSpPr>
            <a:spLocks noChangeArrowheads="1"/>
          </p:cNvSpPr>
          <p:nvPr/>
        </p:nvSpPr>
        <p:spPr bwMode="auto">
          <a:xfrm>
            <a:off x="3636963" y="1338932"/>
            <a:ext cx="1655762" cy="1439863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51214" name="Text Box 30"/>
          <p:cNvSpPr txBox="1">
            <a:spLocks noChangeArrowheads="1"/>
          </p:cNvSpPr>
          <p:nvPr/>
        </p:nvSpPr>
        <p:spPr bwMode="auto">
          <a:xfrm>
            <a:off x="1258888" y="4110707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120:</a:t>
            </a:r>
          </a:p>
        </p:txBody>
      </p:sp>
      <p:sp>
        <p:nvSpPr>
          <p:cNvPr id="51215" name="Text Box 31"/>
          <p:cNvSpPr txBox="1">
            <a:spLocks noChangeArrowheads="1"/>
          </p:cNvSpPr>
          <p:nvPr/>
        </p:nvSpPr>
        <p:spPr bwMode="auto">
          <a:xfrm>
            <a:off x="1258888" y="339157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124:</a:t>
            </a:r>
          </a:p>
        </p:txBody>
      </p:sp>
      <p:sp>
        <p:nvSpPr>
          <p:cNvPr id="51216" name="Text Box 32"/>
          <p:cNvSpPr txBox="1">
            <a:spLocks noChangeArrowheads="1"/>
          </p:cNvSpPr>
          <p:nvPr/>
        </p:nvSpPr>
        <p:spPr bwMode="auto">
          <a:xfrm>
            <a:off x="1258888" y="2239045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136:</a:t>
            </a:r>
          </a:p>
        </p:txBody>
      </p:sp>
      <p:sp>
        <p:nvSpPr>
          <p:cNvPr id="51217" name="Text Box 33"/>
          <p:cNvSpPr txBox="1">
            <a:spLocks noChangeArrowheads="1"/>
          </p:cNvSpPr>
          <p:nvPr/>
        </p:nvSpPr>
        <p:spPr bwMode="auto">
          <a:xfrm>
            <a:off x="1258888" y="1483395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140:</a:t>
            </a:r>
          </a:p>
        </p:txBody>
      </p:sp>
      <p:sp>
        <p:nvSpPr>
          <p:cNvPr id="51218" name="Text Box 34"/>
          <p:cNvSpPr txBox="1">
            <a:spLocks noChangeArrowheads="1"/>
          </p:cNvSpPr>
          <p:nvPr/>
        </p:nvSpPr>
        <p:spPr bwMode="auto">
          <a:xfrm>
            <a:off x="899592" y="908720"/>
            <a:ext cx="15859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 dirty="0"/>
              <a:t>Ad</a:t>
            </a:r>
            <a:r>
              <a:rPr lang="en-US" altLang="cs-CZ" sz="2000" dirty="0"/>
              <a:t>d</a:t>
            </a:r>
            <a:r>
              <a:rPr lang="cs-CZ" altLang="cs-CZ" sz="2000" dirty="0"/>
              <a:t>re</a:t>
            </a:r>
            <a:r>
              <a:rPr lang="en-US" altLang="cs-CZ" sz="2000" dirty="0" err="1"/>
              <a:t>sses</a:t>
            </a:r>
            <a:r>
              <a:rPr lang="cs-CZ" altLang="cs-CZ" sz="2000" dirty="0"/>
              <a:t>:</a:t>
            </a:r>
          </a:p>
        </p:txBody>
      </p:sp>
      <p:sp>
        <p:nvSpPr>
          <p:cNvPr id="51219" name="Text Box 35"/>
          <p:cNvSpPr txBox="1">
            <a:spLocks noChangeArrowheads="1"/>
          </p:cNvSpPr>
          <p:nvPr/>
        </p:nvSpPr>
        <p:spPr bwMode="auto">
          <a:xfrm>
            <a:off x="5580063" y="4075782"/>
            <a:ext cx="649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/>
              <a:t>re</a:t>
            </a:r>
          </a:p>
        </p:txBody>
      </p:sp>
      <p:sp>
        <p:nvSpPr>
          <p:cNvPr id="51220" name="Text Box 36"/>
          <p:cNvSpPr txBox="1">
            <a:spLocks noChangeArrowheads="1"/>
          </p:cNvSpPr>
          <p:nvPr/>
        </p:nvSpPr>
        <p:spPr bwMode="auto">
          <a:xfrm>
            <a:off x="5580063" y="2178720"/>
            <a:ext cx="649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/>
              <a:t>re</a:t>
            </a:r>
          </a:p>
        </p:txBody>
      </p:sp>
      <p:sp>
        <p:nvSpPr>
          <p:cNvPr id="51221" name="Text Box 37"/>
          <p:cNvSpPr txBox="1">
            <a:spLocks noChangeArrowheads="1"/>
          </p:cNvSpPr>
          <p:nvPr/>
        </p:nvSpPr>
        <p:spPr bwMode="auto">
          <a:xfrm>
            <a:off x="5580063" y="1459582"/>
            <a:ext cx="649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/>
              <a:t>im</a:t>
            </a:r>
          </a:p>
        </p:txBody>
      </p:sp>
      <p:sp>
        <p:nvSpPr>
          <p:cNvPr id="51222" name="Text Box 38"/>
          <p:cNvSpPr txBox="1">
            <a:spLocks noChangeArrowheads="1"/>
          </p:cNvSpPr>
          <p:nvPr/>
        </p:nvSpPr>
        <p:spPr bwMode="auto">
          <a:xfrm>
            <a:off x="5580063" y="3331245"/>
            <a:ext cx="649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/>
              <a:t>im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865187"/>
          </a:xfrm>
          <a:noFill/>
        </p:spPr>
        <p:txBody>
          <a:bodyPr/>
          <a:lstStyle/>
          <a:p>
            <a:r>
              <a:rPr lang="en-US" altLang="cs-CZ" sz="4000" dirty="0"/>
              <a:t>Objects assignment</a:t>
            </a:r>
            <a:endParaRPr lang="cs-CZ" altLang="cs-CZ" sz="4000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96300" cy="208915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cs-CZ" dirty="0"/>
              <a:t>objects can be assigned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b="1" i="1" dirty="0">
                <a:solidFill>
                  <a:srgbClr val="FF3300"/>
                </a:solidFill>
              </a:rPr>
              <a:t>bit</a:t>
            </a:r>
            <a:r>
              <a:rPr lang="en-US" altLang="cs-CZ" b="1" i="1" dirty="0">
                <a:solidFill>
                  <a:srgbClr val="FF3300"/>
                </a:solidFill>
              </a:rPr>
              <a:t>wise</a:t>
            </a:r>
            <a:r>
              <a:rPr lang="cs-CZ" altLang="cs-CZ" b="1" i="1" dirty="0">
                <a:solidFill>
                  <a:srgbClr val="FF3300"/>
                </a:solidFill>
              </a:rPr>
              <a:t> </a:t>
            </a:r>
            <a:r>
              <a:rPr lang="en-US" altLang="cs-CZ" b="1" i="1" dirty="0">
                <a:solidFill>
                  <a:srgbClr val="FF3300"/>
                </a:solidFill>
              </a:rPr>
              <a:t>copy of objects </a:t>
            </a:r>
            <a:r>
              <a:rPr lang="en-US" altLang="cs-CZ" dirty="0"/>
              <a:t>is processed</a:t>
            </a:r>
            <a:endParaRPr lang="cs-CZ" altLang="cs-CZ" dirty="0"/>
          </a:p>
          <a:p>
            <a:pPr lvl="1">
              <a:lnSpc>
                <a:spcPct val="90000"/>
              </a:lnSpc>
            </a:pPr>
            <a:r>
              <a:rPr lang="en-US" altLang="cs-CZ" sz="3200" dirty="0"/>
              <a:t>values of attributes </a:t>
            </a:r>
            <a:r>
              <a:rPr lang="en-US" altLang="cs-CZ" sz="3200" dirty="0" err="1"/>
              <a:t>arecopied</a:t>
            </a:r>
            <a:endParaRPr lang="cs-CZ" altLang="cs-CZ" sz="3200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6802438" y="4579938"/>
            <a:ext cx="1223962" cy="3603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3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6802438" y="4940300"/>
            <a:ext cx="1223962" cy="358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4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6802438" y="5659438"/>
            <a:ext cx="1223962" cy="3603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6802438" y="6019800"/>
            <a:ext cx="1223962" cy="3603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6227763" y="5984875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c1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6227763" y="4914900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c2</a:t>
            </a:r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8026400" y="4365625"/>
            <a:ext cx="0" cy="2230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6802438" y="4365625"/>
            <a:ext cx="0" cy="2230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6802438" y="5661025"/>
            <a:ext cx="1223962" cy="719138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6802438" y="4579938"/>
            <a:ext cx="1223962" cy="720725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52238" name="Text Box 19"/>
          <p:cNvSpPr txBox="1">
            <a:spLocks noChangeArrowheads="1"/>
          </p:cNvSpPr>
          <p:nvPr/>
        </p:nvSpPr>
        <p:spPr bwMode="auto">
          <a:xfrm>
            <a:off x="8170863" y="6019800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/>
              <a:t>re</a:t>
            </a:r>
          </a:p>
        </p:txBody>
      </p:sp>
      <p:sp>
        <p:nvSpPr>
          <p:cNvPr id="52239" name="Text Box 20"/>
          <p:cNvSpPr txBox="1">
            <a:spLocks noChangeArrowheads="1"/>
          </p:cNvSpPr>
          <p:nvPr/>
        </p:nvSpPr>
        <p:spPr bwMode="auto">
          <a:xfrm>
            <a:off x="8170863" y="4903788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/>
              <a:t>re</a:t>
            </a:r>
          </a:p>
        </p:txBody>
      </p:sp>
      <p:sp>
        <p:nvSpPr>
          <p:cNvPr id="52240" name="Text Box 21"/>
          <p:cNvSpPr txBox="1">
            <a:spLocks noChangeArrowheads="1"/>
          </p:cNvSpPr>
          <p:nvPr/>
        </p:nvSpPr>
        <p:spPr bwMode="auto">
          <a:xfrm>
            <a:off x="8170863" y="4543425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/>
              <a:t>im</a:t>
            </a:r>
          </a:p>
        </p:txBody>
      </p:sp>
      <p:sp>
        <p:nvSpPr>
          <p:cNvPr id="52241" name="Text Box 22"/>
          <p:cNvSpPr txBox="1">
            <a:spLocks noChangeArrowheads="1"/>
          </p:cNvSpPr>
          <p:nvPr/>
        </p:nvSpPr>
        <p:spPr bwMode="auto">
          <a:xfrm>
            <a:off x="8170863" y="5659438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/>
              <a:t>im</a:t>
            </a:r>
          </a:p>
        </p:txBody>
      </p:sp>
      <p:sp>
        <p:nvSpPr>
          <p:cNvPr id="52242" name="Rectangle 23"/>
          <p:cNvSpPr>
            <a:spLocks noChangeArrowheads="1"/>
          </p:cNvSpPr>
          <p:nvPr/>
        </p:nvSpPr>
        <p:spPr bwMode="auto">
          <a:xfrm>
            <a:off x="4138613" y="4581525"/>
            <a:ext cx="1223962" cy="3603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-15</a:t>
            </a:r>
          </a:p>
        </p:txBody>
      </p:sp>
      <p:sp>
        <p:nvSpPr>
          <p:cNvPr id="52243" name="Rectangle 24"/>
          <p:cNvSpPr>
            <a:spLocks noChangeArrowheads="1"/>
          </p:cNvSpPr>
          <p:nvPr/>
        </p:nvSpPr>
        <p:spPr bwMode="auto">
          <a:xfrm>
            <a:off x="4138613" y="4941888"/>
            <a:ext cx="1223962" cy="358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18525</a:t>
            </a:r>
          </a:p>
        </p:txBody>
      </p:sp>
      <p:sp>
        <p:nvSpPr>
          <p:cNvPr id="52244" name="Rectangle 25"/>
          <p:cNvSpPr>
            <a:spLocks noChangeArrowheads="1"/>
          </p:cNvSpPr>
          <p:nvPr/>
        </p:nvSpPr>
        <p:spPr bwMode="auto">
          <a:xfrm>
            <a:off x="4138613" y="5661025"/>
            <a:ext cx="1223962" cy="3603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52245" name="Rectangle 26"/>
          <p:cNvSpPr>
            <a:spLocks noChangeArrowheads="1"/>
          </p:cNvSpPr>
          <p:nvPr/>
        </p:nvSpPr>
        <p:spPr bwMode="auto">
          <a:xfrm>
            <a:off x="4138613" y="6021388"/>
            <a:ext cx="1223962" cy="3603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52246" name="Text Box 27"/>
          <p:cNvSpPr txBox="1">
            <a:spLocks noChangeArrowheads="1"/>
          </p:cNvSpPr>
          <p:nvPr/>
        </p:nvSpPr>
        <p:spPr bwMode="auto">
          <a:xfrm>
            <a:off x="3563938" y="5984875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c1</a:t>
            </a:r>
          </a:p>
        </p:txBody>
      </p:sp>
      <p:sp>
        <p:nvSpPr>
          <p:cNvPr id="52247" name="Text Box 28"/>
          <p:cNvSpPr txBox="1">
            <a:spLocks noChangeArrowheads="1"/>
          </p:cNvSpPr>
          <p:nvPr/>
        </p:nvSpPr>
        <p:spPr bwMode="auto">
          <a:xfrm>
            <a:off x="3563938" y="4916488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c2</a:t>
            </a:r>
          </a:p>
        </p:txBody>
      </p:sp>
      <p:sp>
        <p:nvSpPr>
          <p:cNvPr id="52248" name="Line 29"/>
          <p:cNvSpPr>
            <a:spLocks noChangeShapeType="1"/>
          </p:cNvSpPr>
          <p:nvPr/>
        </p:nvSpPr>
        <p:spPr bwMode="auto">
          <a:xfrm>
            <a:off x="5362575" y="4367213"/>
            <a:ext cx="0" cy="2230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249" name="Line 30"/>
          <p:cNvSpPr>
            <a:spLocks noChangeShapeType="1"/>
          </p:cNvSpPr>
          <p:nvPr/>
        </p:nvSpPr>
        <p:spPr bwMode="auto">
          <a:xfrm>
            <a:off x="4138613" y="4367213"/>
            <a:ext cx="0" cy="2230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250" name="Rectangle 31"/>
          <p:cNvSpPr>
            <a:spLocks noChangeArrowheads="1"/>
          </p:cNvSpPr>
          <p:nvPr/>
        </p:nvSpPr>
        <p:spPr bwMode="auto">
          <a:xfrm>
            <a:off x="4138613" y="5662613"/>
            <a:ext cx="1223962" cy="719137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52251" name="Rectangle 32"/>
          <p:cNvSpPr>
            <a:spLocks noChangeArrowheads="1"/>
          </p:cNvSpPr>
          <p:nvPr/>
        </p:nvSpPr>
        <p:spPr bwMode="auto">
          <a:xfrm>
            <a:off x="4138613" y="4581525"/>
            <a:ext cx="1223962" cy="720725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52252" name="Text Box 33"/>
          <p:cNvSpPr txBox="1">
            <a:spLocks noChangeArrowheads="1"/>
          </p:cNvSpPr>
          <p:nvPr/>
        </p:nvSpPr>
        <p:spPr bwMode="auto">
          <a:xfrm>
            <a:off x="5507038" y="6021388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/>
              <a:t>re</a:t>
            </a:r>
          </a:p>
        </p:txBody>
      </p:sp>
      <p:sp>
        <p:nvSpPr>
          <p:cNvPr id="52253" name="Text Box 34"/>
          <p:cNvSpPr txBox="1">
            <a:spLocks noChangeArrowheads="1"/>
          </p:cNvSpPr>
          <p:nvPr/>
        </p:nvSpPr>
        <p:spPr bwMode="auto">
          <a:xfrm>
            <a:off x="5507038" y="4905375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/>
              <a:t>re</a:t>
            </a:r>
          </a:p>
        </p:txBody>
      </p:sp>
      <p:sp>
        <p:nvSpPr>
          <p:cNvPr id="52254" name="Text Box 35"/>
          <p:cNvSpPr txBox="1">
            <a:spLocks noChangeArrowheads="1"/>
          </p:cNvSpPr>
          <p:nvPr/>
        </p:nvSpPr>
        <p:spPr bwMode="auto">
          <a:xfrm>
            <a:off x="5507038" y="4545013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/>
              <a:t>im</a:t>
            </a:r>
          </a:p>
        </p:txBody>
      </p:sp>
      <p:sp>
        <p:nvSpPr>
          <p:cNvPr id="52255" name="Text Box 36"/>
          <p:cNvSpPr txBox="1">
            <a:spLocks noChangeArrowheads="1"/>
          </p:cNvSpPr>
          <p:nvPr/>
        </p:nvSpPr>
        <p:spPr bwMode="auto">
          <a:xfrm>
            <a:off x="5507038" y="5661025"/>
            <a:ext cx="649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/>
              <a:t>im</a:t>
            </a:r>
          </a:p>
        </p:txBody>
      </p:sp>
      <p:sp>
        <p:nvSpPr>
          <p:cNvPr id="52256" name="Text Box 37"/>
          <p:cNvSpPr txBox="1">
            <a:spLocks noChangeArrowheads="1"/>
          </p:cNvSpPr>
          <p:nvPr/>
        </p:nvSpPr>
        <p:spPr bwMode="auto">
          <a:xfrm>
            <a:off x="250825" y="4402138"/>
            <a:ext cx="3025775" cy="212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dirty="0" err="1">
                <a:latin typeface="Courier New" panose="02070309020205020404" pitchFamily="49" charset="0"/>
              </a:rPr>
              <a:t>Complex</a:t>
            </a:r>
            <a:r>
              <a:rPr lang="cs-CZ" altLang="cs-CZ" sz="2400" dirty="0">
                <a:latin typeface="Courier New" panose="02070309020205020404" pitchFamily="49" charset="0"/>
              </a:rPr>
              <a:t> c1,c2;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c1.set_real(4);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c1.set_img(3);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c2 = c1;</a:t>
            </a:r>
          </a:p>
        </p:txBody>
      </p:sp>
      <p:sp>
        <p:nvSpPr>
          <p:cNvPr id="52257" name="Text Box 38"/>
          <p:cNvSpPr txBox="1">
            <a:spLocks noChangeArrowheads="1"/>
          </p:cNvSpPr>
          <p:nvPr/>
        </p:nvSpPr>
        <p:spPr bwMode="auto">
          <a:xfrm>
            <a:off x="3708400" y="3968750"/>
            <a:ext cx="208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cs-CZ" sz="2000" dirty="0"/>
              <a:t>Before assign</a:t>
            </a:r>
            <a:endParaRPr lang="cs-CZ" altLang="cs-CZ" sz="2000" dirty="0"/>
          </a:p>
        </p:txBody>
      </p:sp>
      <p:sp>
        <p:nvSpPr>
          <p:cNvPr id="52258" name="Text Box 39"/>
          <p:cNvSpPr txBox="1">
            <a:spLocks noChangeArrowheads="1"/>
          </p:cNvSpPr>
          <p:nvPr/>
        </p:nvSpPr>
        <p:spPr bwMode="auto">
          <a:xfrm>
            <a:off x="6372225" y="3968750"/>
            <a:ext cx="208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cs-CZ" sz="2000" dirty="0"/>
              <a:t>After assign</a:t>
            </a:r>
            <a:endParaRPr lang="cs-CZ" altLang="cs-CZ" sz="2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US" altLang="cs-CZ" sz="3600" b="1" dirty="0"/>
              <a:t>Dynamic allocation of the object</a:t>
            </a:r>
            <a:endParaRPr lang="cs-CZ" altLang="cs-CZ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776"/>
            <a:ext cx="7772400" cy="4687888"/>
          </a:xfrm>
        </p:spPr>
        <p:txBody>
          <a:bodyPr/>
          <a:lstStyle/>
          <a:p>
            <a:r>
              <a:rPr lang="en-US" altLang="cs-CZ" dirty="0"/>
              <a:t>pointer to the object must be declared</a:t>
            </a:r>
            <a:r>
              <a:rPr lang="cs-CZ" altLang="cs-CZ" dirty="0"/>
              <a:t>,</a:t>
            </a:r>
            <a:endParaRPr lang="en-US" altLang="cs-CZ" dirty="0"/>
          </a:p>
          <a:p>
            <a:r>
              <a:rPr lang="en-US" altLang="cs-CZ" dirty="0"/>
              <a:t>the object is allocated only with</a:t>
            </a:r>
            <a:r>
              <a:rPr lang="cs-CZ" altLang="cs-CZ" dirty="0"/>
              <a:t> </a:t>
            </a:r>
            <a:r>
              <a:rPr lang="cs-CZ" altLang="cs-CZ" b="1" dirty="0" err="1">
                <a:latin typeface="Courier New" panose="02070309020205020404" pitchFamily="49" charset="0"/>
              </a:rPr>
              <a:t>new</a:t>
            </a:r>
            <a:endParaRPr lang="en-US" altLang="cs-CZ" b="1" dirty="0">
              <a:latin typeface="Courier New" panose="02070309020205020404" pitchFamily="49" charset="0"/>
            </a:endParaRPr>
          </a:p>
          <a:p>
            <a:r>
              <a:rPr lang="en-US" altLang="cs-CZ" dirty="0"/>
              <a:t>access to the members:</a:t>
            </a:r>
          </a:p>
          <a:p>
            <a:pPr lvl="1"/>
            <a:r>
              <a:rPr lang="cs-CZ" altLang="cs-CZ" dirty="0">
                <a:latin typeface="Courier New" panose="02070309020205020404" pitchFamily="49" charset="0"/>
              </a:rPr>
              <a:t>*.</a:t>
            </a:r>
            <a:r>
              <a:rPr lang="cs-CZ" altLang="cs-CZ" dirty="0"/>
              <a:t> </a:t>
            </a:r>
            <a:r>
              <a:rPr lang="en-US" altLang="cs-CZ" dirty="0"/>
              <a:t>or</a:t>
            </a:r>
            <a:r>
              <a:rPr lang="cs-CZ" altLang="cs-CZ" dirty="0"/>
              <a:t> </a:t>
            </a:r>
            <a:r>
              <a:rPr lang="cs-CZ" altLang="cs-CZ" dirty="0">
                <a:latin typeface="Courier New" panose="02070309020205020404" pitchFamily="49" charset="0"/>
              </a:rPr>
              <a:t>-&gt;</a:t>
            </a:r>
            <a:r>
              <a:rPr lang="cs-CZ" altLang="cs-CZ" dirty="0"/>
              <a:t>, </a:t>
            </a:r>
            <a:endParaRPr lang="en-US" altLang="cs-CZ" dirty="0"/>
          </a:p>
          <a:p>
            <a:r>
              <a:rPr lang="cs-CZ" altLang="cs-CZ" dirty="0" err="1"/>
              <a:t>deal</a:t>
            </a:r>
            <a:r>
              <a:rPr lang="en-US" altLang="cs-CZ" dirty="0"/>
              <a:t>location with </a:t>
            </a:r>
            <a:r>
              <a:rPr lang="cs-CZ" altLang="cs-CZ" b="1" dirty="0" err="1">
                <a:latin typeface="Courier New" panose="02070309020205020404" pitchFamily="49" charset="0"/>
              </a:rPr>
              <a:t>delete</a:t>
            </a:r>
            <a:endParaRPr lang="cs-CZ" altLang="cs-CZ" b="1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dirty="0"/>
              <a:t>	</a:t>
            </a:r>
          </a:p>
          <a:p>
            <a:pPr>
              <a:buFontTx/>
              <a:buNone/>
            </a:pPr>
            <a:r>
              <a:rPr lang="cs-CZ" altLang="cs-CZ" sz="2400" dirty="0"/>
              <a:t>	</a:t>
            </a:r>
            <a:r>
              <a:rPr lang="cs-CZ" altLang="cs-CZ" sz="2400" dirty="0" err="1">
                <a:latin typeface="Courier New" panose="02070309020205020404" pitchFamily="49" charset="0"/>
              </a:rPr>
              <a:t>Complex</a:t>
            </a:r>
            <a:r>
              <a:rPr lang="cs-CZ" altLang="cs-CZ" sz="2400" dirty="0">
                <a:latin typeface="Courier New" panose="02070309020205020404" pitchFamily="49" charset="0"/>
              </a:rPr>
              <a:t> *c3;</a:t>
            </a: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	c3 = </a:t>
            </a:r>
            <a:r>
              <a:rPr lang="cs-CZ" altLang="cs-CZ" sz="2400" b="1" dirty="0" err="1">
                <a:latin typeface="Courier New" panose="02070309020205020404" pitchFamily="49" charset="0"/>
              </a:rPr>
              <a:t>new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Complex</a:t>
            </a:r>
            <a:r>
              <a:rPr lang="cs-CZ" altLang="cs-CZ" sz="2400" dirty="0">
                <a:latin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  *c3.set_real(5.4);</a:t>
            </a: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	c3 -&gt; </a:t>
            </a:r>
            <a:r>
              <a:rPr lang="cs-CZ" altLang="cs-CZ" sz="2400" dirty="0" err="1">
                <a:latin typeface="Courier New" panose="02070309020205020404" pitchFamily="49" charset="0"/>
              </a:rPr>
              <a:t>set_img</a:t>
            </a:r>
            <a:r>
              <a:rPr lang="cs-CZ" altLang="cs-CZ" sz="2400" dirty="0">
                <a:latin typeface="Courier New" panose="02070309020205020404" pitchFamily="49" charset="0"/>
              </a:rPr>
              <a:t>(4);</a:t>
            </a: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	</a:t>
            </a:r>
            <a:r>
              <a:rPr lang="cs-CZ" altLang="cs-CZ" sz="2400" b="1" dirty="0" err="1">
                <a:latin typeface="Courier New" panose="02070309020205020404" pitchFamily="49" charset="0"/>
              </a:rPr>
              <a:t>delete</a:t>
            </a:r>
            <a:r>
              <a:rPr lang="cs-CZ" altLang="cs-CZ" sz="2400" dirty="0">
                <a:latin typeface="Courier New" panose="02070309020205020404" pitchFamily="49" charset="0"/>
              </a:rPr>
              <a:t> c3;</a:t>
            </a:r>
            <a:endParaRPr lang="cs-CZ" altLang="cs-CZ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7626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cs-CZ" sz="3600" i="1" dirty="0"/>
              <a:t>Notes</a:t>
            </a:r>
            <a:r>
              <a:rPr lang="cs-CZ" altLang="cs-CZ" sz="3600" i="1" dirty="0"/>
              <a:t>:</a:t>
            </a:r>
          </a:p>
          <a:p>
            <a:pPr>
              <a:lnSpc>
                <a:spcPct val="90000"/>
              </a:lnSpc>
            </a:pPr>
            <a:r>
              <a:rPr lang="en-US" altLang="cs-CZ" dirty="0"/>
              <a:t>programmer must deallocate memory when objects are created dynamically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en-US" altLang="cs-CZ" dirty="0"/>
              <a:t>use only</a:t>
            </a:r>
            <a:r>
              <a:rPr lang="cs-CZ" altLang="cs-CZ" dirty="0"/>
              <a:t> </a:t>
            </a:r>
            <a:r>
              <a:rPr lang="cs-CZ" altLang="cs-CZ" b="1" dirty="0" err="1">
                <a:latin typeface="Courier New" panose="02070309020205020404" pitchFamily="49" charset="0"/>
              </a:rPr>
              <a:t>new</a:t>
            </a:r>
            <a:r>
              <a:rPr lang="cs-CZ" altLang="cs-CZ" dirty="0"/>
              <a:t> a</a:t>
            </a:r>
            <a:r>
              <a:rPr lang="en-US" altLang="cs-CZ" dirty="0" err="1"/>
              <a:t>nd</a:t>
            </a:r>
            <a:r>
              <a:rPr lang="cs-CZ" altLang="cs-CZ" dirty="0"/>
              <a:t> </a:t>
            </a:r>
            <a:r>
              <a:rPr lang="cs-CZ" altLang="cs-CZ" b="1" dirty="0" err="1">
                <a:latin typeface="Courier New" panose="02070309020205020404" pitchFamily="49" charset="0"/>
              </a:rPr>
              <a:t>delete</a:t>
            </a:r>
            <a:endParaRPr lang="cs-CZ" altLang="cs-CZ" dirty="0"/>
          </a:p>
          <a:p>
            <a:pPr lvl="1">
              <a:lnSpc>
                <a:spcPct val="90000"/>
              </a:lnSpc>
            </a:pPr>
            <a:r>
              <a:rPr lang="en-US" altLang="cs-CZ" dirty="0"/>
              <a:t>if you used </a:t>
            </a:r>
            <a:r>
              <a:rPr lang="en-US" altLang="cs-CZ" dirty="0" err="1"/>
              <a:t>malloc</a:t>
            </a:r>
            <a:r>
              <a:rPr lang="en-US" altLang="cs-CZ" dirty="0"/>
              <a:t> constructors would not be </a:t>
            </a:r>
            <a:r>
              <a:rPr lang="en-US" altLang="cs-CZ" dirty="0" err="1"/>
              <a:t>callsed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en-US" altLang="cs-CZ" dirty="0"/>
              <a:t>pointer to object can be attribute of another class </a:t>
            </a:r>
          </a:p>
          <a:p>
            <a:pPr lvl="1">
              <a:lnSpc>
                <a:spcPct val="90000"/>
              </a:lnSpc>
            </a:pPr>
            <a:r>
              <a:rPr lang="en-US" altLang="cs-CZ" dirty="0"/>
              <a:t>binds among objects are realized</a:t>
            </a:r>
            <a:endParaRPr lang="cs-CZ" alt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US" altLang="cs-CZ" sz="3600" b="1" dirty="0"/>
              <a:t>Example where to use dynamic allocation</a:t>
            </a:r>
            <a:endParaRPr lang="cs-CZ" altLang="cs-CZ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776"/>
            <a:ext cx="7772400" cy="4687888"/>
          </a:xfrm>
        </p:spPr>
        <p:txBody>
          <a:bodyPr/>
          <a:lstStyle/>
          <a:p>
            <a:r>
              <a:rPr lang="en-US" altLang="cs-CZ" dirty="0"/>
              <a:t>I use measuring box with amplifier to measure voltage</a:t>
            </a:r>
          </a:p>
          <a:p>
            <a:r>
              <a:rPr lang="en-US" altLang="cs-CZ" dirty="0"/>
              <a:t>the box is configurable and it can contains max. 8 amplifiers</a:t>
            </a:r>
          </a:p>
          <a:p>
            <a:r>
              <a:rPr lang="en-US" altLang="cs-CZ" dirty="0"/>
              <a:t>each amplifier is controlled from computer; the configuration is read (number of amplifiers)</a:t>
            </a:r>
          </a:p>
          <a:p>
            <a:r>
              <a:rPr lang="en-US" altLang="cs-CZ" dirty="0"/>
              <a:t>I used OOP and I defined class Amplifier to control the amplifier</a:t>
            </a:r>
            <a:r>
              <a:rPr lang="en-US" altLang="cs-CZ" b="1" dirty="0">
                <a:latin typeface="Courier New" panose="02070309020205020404" pitchFamily="49" charset="0"/>
              </a:rPr>
              <a:t> </a:t>
            </a:r>
            <a:endParaRPr lang="cs-CZ" altLang="cs-CZ" b="1" dirty="0">
              <a:latin typeface="Courier New" panose="02070309020205020404" pitchFamily="49" charset="0"/>
            </a:endParaRPr>
          </a:p>
          <a:p>
            <a:endParaRPr lang="en-US" altLang="cs-CZ" dirty="0"/>
          </a:p>
          <a:p>
            <a:endParaRPr lang="cs-CZ" altLang="cs-CZ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906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4827588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altLang="cs-CZ" sz="3600" dirty="0">
                <a:solidFill>
                  <a:srgbClr val="FF0000"/>
                </a:solidFill>
              </a:rPr>
              <a:t>Object oriented programming </a:t>
            </a:r>
            <a:r>
              <a:rPr lang="cs-CZ" altLang="cs-CZ" sz="3600" dirty="0">
                <a:solidFill>
                  <a:srgbClr val="FF0000"/>
                </a:solidFill>
              </a:rPr>
              <a:t>(OOP)</a:t>
            </a:r>
          </a:p>
          <a:p>
            <a:pPr>
              <a:lnSpc>
                <a:spcPct val="90000"/>
              </a:lnSpc>
              <a:defRPr/>
            </a:pPr>
            <a:r>
              <a:rPr lang="en-US" altLang="cs-CZ" dirty="0"/>
              <a:t>originated in 70</a:t>
            </a:r>
            <a:r>
              <a:rPr lang="en-US" altLang="cs-CZ" baseline="30000" dirty="0"/>
              <a:t>th</a:t>
            </a:r>
            <a:endParaRPr lang="en-US" altLang="cs-CZ" dirty="0"/>
          </a:p>
          <a:p>
            <a:pPr lvl="1">
              <a:lnSpc>
                <a:spcPct val="90000"/>
              </a:lnSpc>
              <a:defRPr/>
            </a:pPr>
            <a:r>
              <a:rPr lang="en-US" altLang="cs-CZ" dirty="0"/>
              <a:t>Smalltalk – clear object oriented language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cs-CZ" dirty="0"/>
              <a:t>Simula67 – object oriented language for simulations</a:t>
            </a:r>
          </a:p>
          <a:p>
            <a:pPr>
              <a:lnSpc>
                <a:spcPct val="90000"/>
              </a:lnSpc>
              <a:defRPr/>
            </a:pPr>
            <a:r>
              <a:rPr lang="en-US" altLang="cs-CZ" dirty="0"/>
              <a:t>rapid development in 80</a:t>
            </a:r>
            <a:r>
              <a:rPr lang="en-US" altLang="cs-CZ" baseline="30000" dirty="0"/>
              <a:t>th</a:t>
            </a:r>
            <a:r>
              <a:rPr lang="en-US" altLang="cs-CZ" dirty="0"/>
              <a:t> and in 90</a:t>
            </a:r>
            <a:r>
              <a:rPr lang="en-US" altLang="cs-CZ" baseline="30000" dirty="0"/>
              <a:t>th</a:t>
            </a:r>
            <a:endParaRPr lang="en-US" altLang="cs-CZ" dirty="0"/>
          </a:p>
          <a:p>
            <a:pPr lvl="1">
              <a:lnSpc>
                <a:spcPct val="90000"/>
              </a:lnSpc>
              <a:defRPr/>
            </a:pPr>
            <a:r>
              <a:rPr lang="en-US" altLang="cs-CZ" dirty="0"/>
              <a:t>embedded into C -  creation of C++ (1983), Pascal, Visual Basic, 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cs-CZ" dirty="0">
                <a:solidFill>
                  <a:srgbClr val="FF0000"/>
                </a:solidFill>
              </a:rPr>
              <a:t>Java</a:t>
            </a:r>
            <a:r>
              <a:rPr lang="en-US" altLang="cs-CZ" dirty="0"/>
              <a:t>, C#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cs-CZ" dirty="0"/>
              <a:t>OOP is a part of </a:t>
            </a:r>
            <a:r>
              <a:rPr lang="en-US" altLang="cs-CZ" dirty="0" err="1"/>
              <a:t>php</a:t>
            </a:r>
            <a:r>
              <a:rPr lang="en-US" altLang="cs-CZ" dirty="0"/>
              <a:t>, Python, …</a:t>
            </a:r>
            <a:endParaRPr lang="cs-CZ" alt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US" altLang="cs-CZ" sz="3600" b="1" dirty="0"/>
              <a:t>Example where to use dynamic allocation</a:t>
            </a:r>
            <a:endParaRPr lang="cs-CZ" alt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576064"/>
          </a:xfrm>
        </p:spPr>
        <p:txBody>
          <a:bodyPr/>
          <a:lstStyle/>
          <a:p>
            <a:r>
              <a:rPr lang="cs-CZ" dirty="0" err="1"/>
              <a:t>Measuring</a:t>
            </a:r>
            <a:r>
              <a:rPr lang="cs-CZ" dirty="0"/>
              <a:t> box</a:t>
            </a:r>
            <a:endParaRPr lang="en-US" dirty="0"/>
          </a:p>
        </p:txBody>
      </p:sp>
      <p:pic>
        <p:nvPicPr>
          <p:cNvPr id="1026" name="Picture 2" descr="https://ccc.dewetron.com/js/kcfinder/upload/images/DEWE-30-8_right-fro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564904"/>
            <a:ext cx="4826266" cy="2612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187624" y="6093296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source: https://ccc.dewetron.com/pr/dewe-30-8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53728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US" altLang="cs-CZ" sz="3600" b="1" dirty="0"/>
              <a:t>Example where to use dynamic allocation</a:t>
            </a:r>
            <a:endParaRPr lang="cs-CZ" altLang="cs-CZ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5656"/>
            <a:ext cx="7772400" cy="4625008"/>
          </a:xfrm>
        </p:spPr>
        <p:txBody>
          <a:bodyPr/>
          <a:lstStyle/>
          <a:p>
            <a:r>
              <a:rPr lang="en-US" altLang="cs-CZ" dirty="0"/>
              <a:t>instances of Amplifier class are created dynamically according to the actual configuration – the count of amplifiers plugged-in to the box is not known in advance</a:t>
            </a:r>
          </a:p>
          <a:p>
            <a:pPr lvl="1"/>
            <a:r>
              <a:rPr lang="en-US" altLang="cs-CZ" dirty="0"/>
              <a:t>because max. number of amplifiers is 8, the static array of pointers to Amplifier of the size 8 is declared</a:t>
            </a:r>
            <a:endParaRPr lang="cs-CZ" altLang="cs-CZ" sz="3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5742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US" altLang="cs-CZ" sz="3600" b="1" dirty="0"/>
              <a:t>Example where to use dynamic allocation</a:t>
            </a:r>
            <a:endParaRPr lang="cs-CZ" altLang="cs-CZ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776"/>
            <a:ext cx="7772400" cy="4687888"/>
          </a:xfrm>
        </p:spPr>
        <p:txBody>
          <a:bodyPr/>
          <a:lstStyle/>
          <a:p>
            <a:pPr marL="0" indent="0">
              <a:buNone/>
            </a:pPr>
            <a:r>
              <a:rPr lang="en-US" altLang="cs-CZ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Amplifier *amp[8];</a:t>
            </a:r>
          </a:p>
          <a:p>
            <a:pPr marL="0" indent="0">
              <a:buNone/>
            </a:pP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cs-CZ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cs-CZ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 = </a:t>
            </a:r>
            <a:r>
              <a:rPr lang="en-US" altLang="cs-CZ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Read_num_of_amp</a:t>
            </a: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cs-CZ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cs-CZ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=0;i&lt;</a:t>
            </a:r>
            <a:r>
              <a:rPr lang="en-US" altLang="cs-CZ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n;i</a:t>
            </a: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amp[</a:t>
            </a:r>
            <a:r>
              <a:rPr lang="en-US" altLang="cs-CZ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altLang="cs-CZ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Amplifier;</a:t>
            </a:r>
          </a:p>
          <a:p>
            <a:pPr marL="0" indent="0">
              <a:buNone/>
            </a:pPr>
            <a:endParaRPr lang="en-US" altLang="cs-CZ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cs-CZ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cs-CZ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=0;i&lt;</a:t>
            </a:r>
            <a:r>
              <a:rPr lang="en-US" altLang="cs-CZ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n;i</a:t>
            </a: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amp[</a:t>
            </a:r>
            <a:r>
              <a:rPr lang="en-US" altLang="cs-CZ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-&gt; Reset();</a:t>
            </a:r>
          </a:p>
          <a:p>
            <a:pPr marL="0" indent="0">
              <a:buNone/>
            </a:pPr>
            <a:endParaRPr lang="en-US" altLang="cs-CZ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altLang="cs-CZ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cs-CZ" alt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94964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813"/>
            <a:ext cx="8352928" cy="1152525"/>
          </a:xfrm>
        </p:spPr>
        <p:txBody>
          <a:bodyPr/>
          <a:lstStyle/>
          <a:p>
            <a:r>
              <a:rPr lang="en-US" altLang="cs-CZ" sz="3600" b="1" dirty="0"/>
              <a:t>Comparison</a:t>
            </a:r>
            <a:r>
              <a:rPr lang="cs-CZ" altLang="cs-CZ" sz="3600" b="1" dirty="0"/>
              <a:t> – </a:t>
            </a:r>
            <a:r>
              <a:rPr lang="en-US" altLang="cs-CZ" sz="3600" b="1" dirty="0"/>
              <a:t>complex numbers using non-object oriented approach</a:t>
            </a:r>
            <a:endParaRPr lang="cs-CZ" altLang="cs-CZ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60575"/>
            <a:ext cx="7847013" cy="446405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2400" b="1" dirty="0" err="1">
                <a:latin typeface="Courier New" panose="02070309020205020404" pitchFamily="49" charset="0"/>
              </a:rPr>
              <a:t>struct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Complex</a:t>
            </a:r>
            <a:endParaRPr lang="cs-CZ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</a:rPr>
              <a:t>float</a:t>
            </a: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dirty="0" err="1">
                <a:latin typeface="Courier New" panose="02070309020205020404" pitchFamily="49" charset="0"/>
              </a:rPr>
              <a:t>re,im</a:t>
            </a:r>
            <a:r>
              <a:rPr lang="en-US" altLang="cs-CZ" sz="2400" dirty="0">
                <a:latin typeface="Courier New" panose="02070309020205020404" pitchFamily="49" charset="0"/>
              </a:rPr>
              <a:t>; //real</a:t>
            </a:r>
            <a:r>
              <a:rPr lang="cs-CZ" altLang="cs-CZ" sz="2400" dirty="0">
                <a:latin typeface="Courier New" panose="02070309020205020404" pitchFamily="49" charset="0"/>
              </a:rPr>
              <a:t> a</a:t>
            </a:r>
            <a:r>
              <a:rPr lang="en-US" altLang="cs-CZ" sz="2400" dirty="0" err="1">
                <a:latin typeface="Courier New" panose="02070309020205020404" pitchFamily="49" charset="0"/>
              </a:rPr>
              <a:t>nd</a:t>
            </a:r>
            <a:r>
              <a:rPr lang="cs-CZ" altLang="cs-CZ" sz="2400" dirty="0">
                <a:latin typeface="Courier New" panose="02070309020205020404" pitchFamily="49" charset="0"/>
              </a:rPr>
              <a:t> imag. </a:t>
            </a:r>
            <a:r>
              <a:rPr lang="en-US" altLang="cs-CZ" sz="2400" dirty="0">
                <a:latin typeface="Courier New" panose="02070309020205020404" pitchFamily="49" charset="0"/>
              </a:rPr>
              <a:t>parts</a:t>
            </a:r>
            <a:endParaRPr lang="cs-CZ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}</a:t>
            </a:r>
            <a:endParaRPr lang="cs-CZ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// outer separate function</a:t>
            </a:r>
          </a:p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</a:rPr>
              <a:t>float </a:t>
            </a:r>
            <a:r>
              <a:rPr lang="en-US" altLang="cs-CZ" sz="2400" dirty="0" err="1">
                <a:latin typeface="Courier New" panose="02070309020205020404" pitchFamily="49" charset="0"/>
              </a:rPr>
              <a:t>abs_value</a:t>
            </a:r>
            <a:r>
              <a:rPr lang="en-US" altLang="cs-CZ" sz="2400" dirty="0">
                <a:latin typeface="Courier New" panose="02070309020205020404" pitchFamily="49" charset="0"/>
              </a:rPr>
              <a:t>(</a:t>
            </a:r>
            <a:r>
              <a:rPr lang="cs-CZ" altLang="cs-CZ" sz="2400" dirty="0" err="1">
                <a:latin typeface="Courier New" panose="02070309020205020404" pitchFamily="49" charset="0"/>
              </a:rPr>
              <a:t>Complex</a:t>
            </a:r>
            <a:r>
              <a:rPr lang="cs-CZ" altLang="cs-CZ" sz="2400" dirty="0">
                <a:latin typeface="Courier New" panose="02070309020205020404" pitchFamily="49" charset="0"/>
              </a:rPr>
              <a:t> &amp;</a:t>
            </a:r>
            <a:r>
              <a:rPr lang="cs-CZ" altLang="cs-CZ" sz="2400" dirty="0" err="1">
                <a:latin typeface="Courier New" panose="02070309020205020404" pitchFamily="49" charset="0"/>
              </a:rPr>
              <a:t>kc</a:t>
            </a:r>
            <a:r>
              <a:rPr lang="en-US" altLang="cs-CZ" sz="2400" dirty="0">
                <a:latin typeface="Courier New" panose="02070309020205020404" pitchFamily="49" charset="0"/>
              </a:rPr>
              <a:t>)</a:t>
            </a:r>
            <a:r>
              <a:rPr lang="en-US" altLang="cs-CZ" sz="2400" b="1" dirty="0">
                <a:latin typeface="Courier New" panose="02070309020205020404" pitchFamily="49" charset="0"/>
              </a:rPr>
              <a:t>;</a:t>
            </a:r>
            <a:endParaRPr lang="en-US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cs-CZ" sz="28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812"/>
            <a:ext cx="8424936" cy="1007963"/>
          </a:xfrm>
        </p:spPr>
        <p:txBody>
          <a:bodyPr/>
          <a:lstStyle/>
          <a:p>
            <a:r>
              <a:rPr lang="en-US" altLang="cs-CZ" sz="3600" b="1" dirty="0"/>
              <a:t>Comparison</a:t>
            </a:r>
            <a:r>
              <a:rPr lang="cs-CZ" altLang="cs-CZ" sz="3600" b="1" dirty="0"/>
              <a:t> – </a:t>
            </a:r>
            <a:r>
              <a:rPr lang="en-US" altLang="cs-CZ" sz="3600" b="1" dirty="0"/>
              <a:t>complex numbers using non-object oriented approach</a:t>
            </a:r>
            <a:endParaRPr lang="cs-CZ" altLang="cs-CZ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8839"/>
            <a:ext cx="7847013" cy="453578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</a:rPr>
              <a:t>float </a:t>
            </a:r>
            <a:r>
              <a:rPr lang="en-US" altLang="cs-CZ" sz="2400" dirty="0" err="1">
                <a:latin typeface="Courier New" panose="02070309020205020404" pitchFamily="49" charset="0"/>
              </a:rPr>
              <a:t>abs_value</a:t>
            </a:r>
            <a:r>
              <a:rPr lang="en-US" altLang="cs-CZ" sz="2400" dirty="0">
                <a:latin typeface="Courier New" panose="02070309020205020404" pitchFamily="49" charset="0"/>
              </a:rPr>
              <a:t>(</a:t>
            </a:r>
            <a:r>
              <a:rPr lang="cs-CZ" altLang="cs-CZ" sz="2400" dirty="0" err="1">
                <a:latin typeface="Courier New" panose="02070309020205020404" pitchFamily="49" charset="0"/>
              </a:rPr>
              <a:t>Complex</a:t>
            </a:r>
            <a:r>
              <a:rPr lang="cs-CZ" altLang="cs-CZ" sz="2400" dirty="0">
                <a:latin typeface="Courier New" panose="02070309020205020404" pitchFamily="49" charset="0"/>
              </a:rPr>
              <a:t> &amp;</a:t>
            </a:r>
            <a:r>
              <a:rPr lang="cs-CZ" altLang="cs-CZ" sz="2400" dirty="0" err="1">
                <a:latin typeface="Courier New" panose="02070309020205020404" pitchFamily="49" charset="0"/>
              </a:rPr>
              <a:t>kc</a:t>
            </a:r>
            <a:r>
              <a:rPr lang="en-US" altLang="cs-CZ" sz="2400" dirty="0">
                <a:latin typeface="Courier New" panose="02070309020205020404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</a:rPr>
              <a:t>  return </a:t>
            </a:r>
            <a:r>
              <a:rPr lang="en-US" altLang="cs-CZ" sz="2400" dirty="0" err="1">
                <a:latin typeface="Courier New" panose="02070309020205020404" pitchFamily="49" charset="0"/>
              </a:rPr>
              <a:t>sqrt</a:t>
            </a:r>
            <a:r>
              <a:rPr lang="en-US" altLang="cs-CZ" sz="2400" dirty="0">
                <a:latin typeface="Courier New" panose="02070309020205020404" pitchFamily="49" charset="0"/>
              </a:rPr>
              <a:t>(kc.re*kc.re+kc.im*kc.im);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}</a:t>
            </a:r>
          </a:p>
          <a:p>
            <a:pPr>
              <a:buFontTx/>
              <a:buNone/>
            </a:pPr>
            <a:endParaRPr lang="en-US" altLang="cs-CZ" sz="28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785225" cy="53276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sz="2000" b="1" dirty="0">
                <a:latin typeface="Courier New" panose="02070309020205020404" pitchFamily="49" charset="0"/>
              </a:rPr>
              <a:t>#include</a:t>
            </a:r>
            <a:r>
              <a:rPr lang="en-US" altLang="cs-CZ" sz="2000" dirty="0">
                <a:latin typeface="Courier New" panose="02070309020205020404" pitchFamily="49" charset="0"/>
              </a:rPr>
              <a:t> "</a:t>
            </a:r>
            <a:r>
              <a:rPr lang="en-US" altLang="cs-CZ" sz="2000" dirty="0" err="1">
                <a:latin typeface="Courier New" panose="02070309020205020404" pitchFamily="49" charset="0"/>
              </a:rPr>
              <a:t>complex.h</a:t>
            </a:r>
            <a:r>
              <a:rPr lang="en-US" altLang="cs-CZ" sz="2000" dirty="0">
                <a:latin typeface="Courier New" panose="02070309020205020404" pitchFamily="49" charset="0"/>
              </a:rPr>
              <a:t>”</a:t>
            </a:r>
          </a:p>
          <a:p>
            <a:pPr>
              <a:buFontTx/>
              <a:buNone/>
            </a:pPr>
            <a:r>
              <a:rPr lang="en-US" altLang="cs-CZ" sz="2000" b="1" dirty="0">
                <a:latin typeface="Courier New" panose="02070309020205020404" pitchFamily="49" charset="0"/>
              </a:rPr>
              <a:t>void</a:t>
            </a:r>
            <a:r>
              <a:rPr lang="en-US" altLang="cs-CZ" sz="2000" dirty="0">
                <a:latin typeface="Courier New" panose="02070309020205020404" pitchFamily="49" charset="0"/>
              </a:rPr>
              <a:t> main()</a:t>
            </a:r>
          </a:p>
          <a:p>
            <a:pPr>
              <a:buFontTx/>
              <a:buNone/>
            </a:pPr>
            <a:r>
              <a:rPr lang="en-US" altLang="cs-CZ" sz="20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000" dirty="0">
                <a:latin typeface="Courier New" panose="02070309020205020404" pitchFamily="49" charset="0"/>
              </a:rPr>
              <a:t>  Complex </a:t>
            </a:r>
            <a:r>
              <a:rPr lang="cs-CZ" altLang="cs-CZ" sz="2000" dirty="0">
                <a:latin typeface="Courier New" panose="02070309020205020404" pitchFamily="49" charset="0"/>
              </a:rPr>
              <a:t>c</a:t>
            </a:r>
            <a:r>
              <a:rPr lang="en-US" altLang="cs-CZ" sz="2000" dirty="0">
                <a:latin typeface="Courier New" panose="02070309020205020404" pitchFamily="49" charset="0"/>
              </a:rPr>
              <a:t>1,c2;</a:t>
            </a:r>
          </a:p>
          <a:p>
            <a:pPr>
              <a:buFontTx/>
              <a:buNone/>
            </a:pPr>
            <a:r>
              <a:rPr lang="en-US" altLang="cs-CZ" sz="2000" dirty="0">
                <a:latin typeface="Courier New" panose="02070309020205020404" pitchFamily="49" charset="0"/>
              </a:rPr>
              <a:t>  </a:t>
            </a:r>
            <a:r>
              <a:rPr lang="cs-CZ" altLang="cs-CZ" sz="2000" dirty="0">
                <a:latin typeface="Courier New" panose="02070309020205020404" pitchFamily="49" charset="0"/>
              </a:rPr>
              <a:t>c</a:t>
            </a:r>
            <a:r>
              <a:rPr lang="en-US" altLang="cs-CZ" sz="2000" dirty="0">
                <a:latin typeface="Courier New" panose="02070309020205020404" pitchFamily="49" charset="0"/>
              </a:rPr>
              <a:t>1.re = 4; </a:t>
            </a:r>
            <a:r>
              <a:rPr lang="cs-CZ" altLang="cs-CZ" sz="2000" dirty="0">
                <a:latin typeface="Courier New" panose="02070309020205020404" pitchFamily="49" charset="0"/>
              </a:rPr>
              <a:t>c</a:t>
            </a:r>
            <a:r>
              <a:rPr lang="en-US" altLang="cs-CZ" sz="2000" dirty="0">
                <a:latin typeface="Courier New" panose="02070309020205020404" pitchFamily="49" charset="0"/>
              </a:rPr>
              <a:t>1.im = 3;</a:t>
            </a:r>
          </a:p>
          <a:p>
            <a:pPr>
              <a:buFontTx/>
              <a:buNone/>
            </a:pPr>
            <a:r>
              <a:rPr lang="en-US" altLang="cs-CZ" sz="2000" dirty="0">
                <a:latin typeface="Courier New" panose="02070309020205020404" pitchFamily="49" charset="0"/>
              </a:rPr>
              <a:t>  c2.re = 0; b1.im = 0;</a:t>
            </a:r>
          </a:p>
          <a:p>
            <a:pPr>
              <a:buFontTx/>
              <a:buNone/>
            </a:pPr>
            <a:r>
              <a:rPr lang="en-US" altLang="cs-CZ" sz="2000" dirty="0">
                <a:latin typeface="Courier New" panose="02070309020205020404" pitchFamily="49" charset="0"/>
              </a:rPr>
              <a:t>  </a:t>
            </a:r>
            <a:r>
              <a:rPr lang="cs-CZ" altLang="cs-CZ" sz="2000" dirty="0" err="1">
                <a:latin typeface="Courier New" panose="02070309020205020404" pitchFamily="49" charset="0"/>
              </a:rPr>
              <a:t>cout</a:t>
            </a:r>
            <a:r>
              <a:rPr lang="cs-CZ" altLang="cs-CZ" sz="2000" dirty="0">
                <a:latin typeface="Courier New" panose="02070309020205020404" pitchFamily="49" charset="0"/>
              </a:rPr>
              <a:t> </a:t>
            </a:r>
            <a:r>
              <a:rPr lang="en-US" altLang="cs-CZ" sz="2000" dirty="0">
                <a:latin typeface="Courier New" panose="02070309020205020404" pitchFamily="49" charset="0"/>
              </a:rPr>
              <a:t>&lt;&lt; "Real part of c1 is " &lt;&lt; </a:t>
            </a:r>
            <a:r>
              <a:rPr lang="cs-CZ" altLang="cs-CZ" sz="2000" dirty="0">
                <a:latin typeface="Courier New" panose="02070309020205020404" pitchFamily="49" charset="0"/>
              </a:rPr>
              <a:t>c</a:t>
            </a:r>
            <a:r>
              <a:rPr lang="en-US" altLang="cs-CZ" sz="2000" dirty="0">
                <a:latin typeface="Courier New" panose="02070309020205020404" pitchFamily="49" charset="0"/>
              </a:rPr>
              <a:t>1.re &lt;&lt; </a:t>
            </a:r>
            <a:r>
              <a:rPr lang="en-US" altLang="cs-CZ" sz="2000" dirty="0" err="1">
                <a:latin typeface="Courier New" panose="02070309020205020404" pitchFamily="49" charset="0"/>
              </a:rPr>
              <a:t>endl</a:t>
            </a:r>
            <a:r>
              <a:rPr lang="en-US" altLang="cs-CZ" sz="2000" dirty="0">
                <a:latin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cs-CZ" sz="2000" dirty="0">
                <a:latin typeface="Courier New" panose="02070309020205020404" pitchFamily="49" charset="0"/>
              </a:rPr>
              <a:t>   </a:t>
            </a:r>
          </a:p>
          <a:p>
            <a:pPr>
              <a:buFontTx/>
              <a:buNone/>
            </a:pPr>
            <a:r>
              <a:rPr lang="en-US" altLang="cs-CZ" sz="2000" dirty="0">
                <a:latin typeface="Courier New" panose="02070309020205020404" pitchFamily="49" charset="0"/>
              </a:rPr>
              <a:t>  </a:t>
            </a:r>
            <a:r>
              <a:rPr lang="en-US" altLang="cs-CZ" sz="2000" dirty="0" err="1">
                <a:latin typeface="Courier New" panose="02070309020205020404" pitchFamily="49" charset="0"/>
              </a:rPr>
              <a:t>cout</a:t>
            </a:r>
            <a:r>
              <a:rPr lang="en-US" altLang="cs-CZ" sz="2000" dirty="0">
                <a:latin typeface="Courier New" panose="02070309020205020404" pitchFamily="49" charset="0"/>
              </a:rPr>
              <a:t> &lt;&lt; "Abs. val. of c2 is " &lt;&lt; </a:t>
            </a:r>
            <a:r>
              <a:rPr lang="en-US" altLang="cs-CZ" sz="2000" dirty="0" err="1">
                <a:latin typeface="Courier New" panose="02070309020205020404" pitchFamily="49" charset="0"/>
              </a:rPr>
              <a:t>abs_value</a:t>
            </a:r>
            <a:r>
              <a:rPr lang="en-US" altLang="cs-CZ" sz="2000" dirty="0">
                <a:latin typeface="Courier New" panose="02070309020205020404" pitchFamily="49" charset="0"/>
              </a:rPr>
              <a:t>(c2) &lt;&lt; </a:t>
            </a:r>
            <a:r>
              <a:rPr lang="en-US" altLang="cs-CZ" sz="2000" dirty="0" err="1">
                <a:latin typeface="Courier New" panose="02070309020205020404" pitchFamily="49" charset="0"/>
              </a:rPr>
              <a:t>endl</a:t>
            </a:r>
            <a:r>
              <a:rPr lang="en-US" altLang="cs-CZ" sz="2000" dirty="0">
                <a:latin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cs-CZ" sz="2000" dirty="0">
                <a:latin typeface="Courier New" panose="02070309020205020404" pitchFamily="49" charset="0"/>
              </a:rPr>
              <a:t>  //compare with calling method over the object: c2.abs_value()</a:t>
            </a:r>
          </a:p>
          <a:p>
            <a:pPr>
              <a:buFontTx/>
              <a:buNone/>
            </a:pPr>
            <a:r>
              <a:rPr lang="en-US" altLang="cs-CZ" sz="2000" dirty="0">
                <a:latin typeface="Courier New" panose="02070309020205020404" pitchFamily="49" charset="0"/>
              </a:rPr>
              <a:t>}</a:t>
            </a:r>
            <a:endParaRPr lang="cs-CZ" altLang="cs-CZ" sz="20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cs-CZ" sz="28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803176"/>
          </a:xfrm>
        </p:spPr>
        <p:txBody>
          <a:bodyPr/>
          <a:lstStyle/>
          <a:p>
            <a:r>
              <a:rPr lang="en-US" sz="4000" dirty="0"/>
              <a:t>Non OOP Approach</a:t>
            </a:r>
            <a:endParaRPr lang="cs-CZ" sz="40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419944"/>
          </a:xfrm>
        </p:spPr>
        <p:txBody>
          <a:bodyPr/>
          <a:lstStyle/>
          <a:p>
            <a:r>
              <a:rPr lang="en-US" altLang="cs-CZ" sz="3600" b="1" dirty="0"/>
              <a:t>Differences between </a:t>
            </a:r>
            <a:r>
              <a:rPr lang="cs-CZ" altLang="cs-CZ" sz="3600" b="1" dirty="0" err="1">
                <a:latin typeface="Courier New" panose="02070309020205020404" pitchFamily="49" charset="0"/>
              </a:rPr>
              <a:t>struct</a:t>
            </a:r>
            <a:r>
              <a:rPr lang="cs-CZ" altLang="cs-CZ" sz="3600" b="1" dirty="0"/>
              <a:t> a</a:t>
            </a:r>
            <a:r>
              <a:rPr lang="en-US" altLang="cs-CZ" sz="3600" b="1" dirty="0" err="1"/>
              <a:t>nd</a:t>
            </a:r>
            <a:r>
              <a:rPr lang="cs-CZ" altLang="cs-CZ" sz="3600" b="1" dirty="0"/>
              <a:t> </a:t>
            </a:r>
            <a:r>
              <a:rPr lang="cs-CZ" altLang="cs-CZ" sz="3600" b="1" dirty="0" err="1">
                <a:latin typeface="Courier New" panose="02070309020205020404" pitchFamily="49" charset="0"/>
              </a:rPr>
              <a:t>class</a:t>
            </a:r>
            <a:r>
              <a:rPr lang="cs-CZ" altLang="cs-CZ" sz="3600" b="1" dirty="0"/>
              <a:t> </a:t>
            </a:r>
            <a:r>
              <a:rPr lang="en-US" altLang="cs-CZ" sz="3600" b="1" dirty="0"/>
              <a:t>in</a:t>
            </a:r>
            <a:r>
              <a:rPr lang="cs-CZ" altLang="cs-CZ" sz="3600" b="1" dirty="0"/>
              <a:t> C++</a:t>
            </a:r>
            <a:endParaRPr lang="cs-CZ" altLang="cs-CZ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29150"/>
          </a:xfrm>
        </p:spPr>
        <p:txBody>
          <a:bodyPr/>
          <a:lstStyle/>
          <a:p>
            <a:r>
              <a:rPr lang="cs-CZ" altLang="cs-CZ" b="1" dirty="0" err="1">
                <a:latin typeface="Courier New" panose="02070309020205020404" pitchFamily="49" charset="0"/>
              </a:rPr>
              <a:t>struct</a:t>
            </a:r>
            <a:r>
              <a:rPr lang="cs-CZ" altLang="cs-CZ" dirty="0">
                <a:latin typeface="Courier New" panose="02070309020205020404" pitchFamily="49" charset="0"/>
              </a:rPr>
              <a:t> </a:t>
            </a:r>
            <a:r>
              <a:rPr lang="en-US" altLang="cs-CZ" dirty="0"/>
              <a:t>is extended </a:t>
            </a:r>
            <a:r>
              <a:rPr lang="cs-CZ" altLang="cs-CZ" dirty="0"/>
              <a:t> </a:t>
            </a:r>
            <a:r>
              <a:rPr lang="en-US" altLang="cs-CZ" dirty="0"/>
              <a:t>in</a:t>
            </a:r>
            <a:r>
              <a:rPr lang="cs-CZ" altLang="cs-CZ" dirty="0"/>
              <a:t> C++</a:t>
            </a:r>
            <a:r>
              <a:rPr lang="en-US" altLang="cs-CZ" dirty="0"/>
              <a:t>:</a:t>
            </a:r>
          </a:p>
          <a:p>
            <a:pPr lvl="1"/>
            <a:r>
              <a:rPr lang="en-US" altLang="cs-CZ" dirty="0"/>
              <a:t>OOP is added to the structures, i.e. methods can be declared inside </a:t>
            </a:r>
            <a:r>
              <a:rPr lang="en-US" altLang="cs-CZ" dirty="0" err="1"/>
              <a:t>struct</a:t>
            </a:r>
            <a:endParaRPr lang="cs-CZ" altLang="cs-CZ" dirty="0"/>
          </a:p>
          <a:p>
            <a:r>
              <a:rPr lang="en-US" altLang="cs-CZ" dirty="0"/>
              <a:t>only one difference is in visibility</a:t>
            </a:r>
            <a:endParaRPr lang="cs-CZ" altLang="cs-CZ" dirty="0"/>
          </a:p>
          <a:p>
            <a:pPr lvl="1"/>
            <a:r>
              <a:rPr lang="cs-CZ" altLang="cs-CZ" b="1" dirty="0" err="1">
                <a:solidFill>
                  <a:srgbClr val="FF3300"/>
                </a:solidFill>
                <a:latin typeface="Courier New" panose="02070309020205020404" pitchFamily="49" charset="0"/>
              </a:rPr>
              <a:t>class</a:t>
            </a:r>
            <a:r>
              <a:rPr lang="en-US" altLang="cs-CZ" b="1" dirty="0">
                <a:solidFill>
                  <a:srgbClr val="FF3300"/>
                </a:solidFill>
                <a:latin typeface="Courier New" panose="02070309020205020404" pitchFamily="49" charset="0"/>
              </a:rPr>
              <a:t>: </a:t>
            </a:r>
            <a:r>
              <a:rPr lang="en-US" altLang="cs-CZ" dirty="0"/>
              <a:t>all members are automatically </a:t>
            </a:r>
            <a:r>
              <a:rPr lang="cs-CZ" altLang="cs-CZ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private</a:t>
            </a:r>
            <a:endParaRPr lang="en-US" altLang="cs-CZ" dirty="0"/>
          </a:p>
          <a:p>
            <a:pPr lvl="1"/>
            <a:r>
              <a:rPr lang="cs-CZ" altLang="cs-CZ" b="1" dirty="0" err="1">
                <a:solidFill>
                  <a:srgbClr val="FF3300"/>
                </a:solidFill>
                <a:latin typeface="Courier New" panose="02070309020205020404" pitchFamily="49" charset="0"/>
              </a:rPr>
              <a:t>struct</a:t>
            </a:r>
            <a:r>
              <a:rPr lang="en-US" altLang="cs-CZ" b="1" dirty="0">
                <a:solidFill>
                  <a:srgbClr val="FF3300"/>
                </a:solidFill>
                <a:latin typeface="Courier New" panose="02070309020205020404" pitchFamily="49" charset="0"/>
              </a:rPr>
              <a:t>:</a:t>
            </a:r>
            <a:r>
              <a:rPr lang="en-US" altLang="cs-CZ" dirty="0"/>
              <a:t> all members are automatically </a:t>
            </a:r>
            <a:r>
              <a:rPr lang="cs-CZ" altLang="cs-CZ" b="1" dirty="0">
                <a:solidFill>
                  <a:schemeClr val="accent2"/>
                </a:solidFill>
                <a:latin typeface="Courier New" panose="02070309020205020404" pitchFamily="49" charset="0"/>
              </a:rPr>
              <a:t>public</a:t>
            </a:r>
            <a:endParaRPr lang="cs-CZ" altLang="cs-CZ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cs-CZ" dirty="0"/>
              <a:t>we implement class </a:t>
            </a:r>
            <a:r>
              <a:rPr lang="en-US" altLang="cs-CZ" dirty="0" err="1"/>
              <a:t>SafeArray</a:t>
            </a:r>
            <a:r>
              <a:rPr lang="en-US" altLang="cs-CZ" dirty="0"/>
              <a:t>, which will check if indexes are not outside the range 0 – n-1</a:t>
            </a:r>
          </a:p>
          <a:p>
            <a:r>
              <a:rPr lang="en-US" altLang="cs-CZ" dirty="0"/>
              <a:t>insert method inserts new element to the end of the array</a:t>
            </a:r>
          </a:p>
          <a:p>
            <a:r>
              <a:rPr lang="en-US" altLang="cs-CZ" dirty="0"/>
              <a:t>number of elements, size od the array and array are privates attributes</a:t>
            </a:r>
            <a:endParaRPr lang="cs-CZ" altLang="cs-CZ" dirty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altLang="cs-CZ" sz="3600" b="1" dirty="0"/>
              <a:t>Why to use private attributes</a:t>
            </a:r>
            <a:r>
              <a:rPr lang="cs-CZ" altLang="cs-CZ" sz="3600" b="1" dirty="0"/>
              <a:t>?</a:t>
            </a:r>
            <a:endParaRPr lang="cs-CZ" alt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63880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2400" b="1" dirty="0" err="1">
                <a:latin typeface="Courier New" panose="02070309020205020404" pitchFamily="49" charset="0"/>
              </a:rPr>
              <a:t>class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dirty="0" err="1">
                <a:latin typeface="Courier New" panose="02070309020205020404" pitchFamily="49" charset="0"/>
              </a:rPr>
              <a:t>SafeArray</a:t>
            </a:r>
            <a:endParaRPr lang="cs-CZ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b="1" dirty="0">
                <a:latin typeface="Courier New" panose="02070309020205020404" pitchFamily="49" charset="0"/>
              </a:rPr>
              <a:t>private</a:t>
            </a:r>
            <a:r>
              <a:rPr lang="en-US" altLang="cs-CZ" sz="2400" dirty="0">
                <a:latin typeface="Courier New" panose="02070309020205020404" pitchFamily="49" charset="0"/>
              </a:rPr>
              <a:t>: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cs-CZ" altLang="cs-CZ" sz="2400" b="1" dirty="0" err="1">
                <a:latin typeface="Courier New" panose="02070309020205020404" pitchFamily="49" charset="0"/>
              </a:rPr>
              <a:t>int</a:t>
            </a: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>
                <a:latin typeface="Courier New" panose="02070309020205020404" pitchFamily="49" charset="0"/>
              </a:rPr>
              <a:t>n</a:t>
            </a:r>
            <a:r>
              <a:rPr lang="en-US" altLang="cs-CZ" sz="2400" dirty="0">
                <a:latin typeface="Courier New" panose="02070309020205020404" pitchFamily="49" charset="0"/>
              </a:rPr>
              <a:t>; //allocated size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b="1" dirty="0" err="1">
                <a:latin typeface="Courier New" panose="02070309020205020404" pitchFamily="49" charset="0"/>
              </a:rPr>
              <a:t>int</a:t>
            </a: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>
                <a:latin typeface="Courier New" panose="02070309020205020404" pitchFamily="49" charset="0"/>
              </a:rPr>
              <a:t>a</a:t>
            </a:r>
            <a:r>
              <a:rPr lang="en-US" altLang="cs-CZ" sz="2400" dirty="0">
                <a:latin typeface="Courier New" panose="02070309020205020404" pitchFamily="49" charset="0"/>
              </a:rPr>
              <a:t>c</a:t>
            </a:r>
            <a:r>
              <a:rPr lang="cs-CZ" altLang="cs-CZ" sz="2400" dirty="0">
                <a:latin typeface="Courier New" panose="02070309020205020404" pitchFamily="49" charset="0"/>
              </a:rPr>
              <a:t>t</a:t>
            </a:r>
            <a:r>
              <a:rPr lang="en-US" altLang="cs-CZ" sz="2400" dirty="0">
                <a:latin typeface="Courier New" panose="02070309020205020404" pitchFamily="49" charset="0"/>
              </a:rPr>
              <a:t>; // actual count in array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b="1" dirty="0" err="1">
                <a:latin typeface="Courier New" panose="02070309020205020404" pitchFamily="49" charset="0"/>
              </a:rPr>
              <a:t>int</a:t>
            </a: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dirty="0">
                <a:latin typeface="Courier New" panose="02070309020205020404" pitchFamily="49" charset="0"/>
              </a:rPr>
              <a:t>*</a:t>
            </a:r>
            <a:r>
              <a:rPr lang="en-US" altLang="cs-CZ" sz="2400" dirty="0" err="1">
                <a:latin typeface="Courier New" panose="02070309020205020404" pitchFamily="49" charset="0"/>
              </a:rPr>
              <a:t>arr</a:t>
            </a:r>
            <a:r>
              <a:rPr lang="en-US" altLang="cs-CZ" sz="2400" dirty="0">
                <a:latin typeface="Courier New" panose="02070309020205020404" pitchFamily="49" charset="0"/>
              </a:rPr>
              <a:t>; </a:t>
            </a:r>
            <a:endParaRPr lang="cs-CZ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cs-CZ" altLang="cs-CZ" sz="2400" b="1" dirty="0">
                <a:latin typeface="Courier New" panose="02070309020205020404" pitchFamily="49" charset="0"/>
              </a:rPr>
              <a:t>public</a:t>
            </a:r>
            <a:r>
              <a:rPr lang="cs-CZ" altLang="cs-CZ" sz="2400" dirty="0">
                <a:latin typeface="Courier New" panose="02070309020205020404" pitchFamily="49" charset="0"/>
              </a:rPr>
              <a:t>:</a:t>
            </a:r>
            <a:endParaRPr lang="en-US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b="1" dirty="0">
                <a:latin typeface="Courier New" panose="02070309020205020404" pitchFamily="49" charset="0"/>
              </a:rPr>
              <a:t>void</a:t>
            </a:r>
            <a:r>
              <a:rPr lang="en-US" altLang="cs-CZ" sz="2400" dirty="0">
                <a:latin typeface="Courier New" panose="02070309020205020404" pitchFamily="49" charset="0"/>
              </a:rPr>
              <a:t> insert(</a:t>
            </a:r>
            <a:r>
              <a:rPr lang="cs-CZ" altLang="cs-CZ" sz="2400" b="1" dirty="0" err="1">
                <a:latin typeface="Courier New" panose="02070309020205020404" pitchFamily="49" charset="0"/>
              </a:rPr>
              <a:t>int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dirty="0">
                <a:latin typeface="Courier New" panose="02070309020205020404" pitchFamily="49" charset="0"/>
              </a:rPr>
              <a:t>element);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cs-CZ" altLang="cs-CZ" sz="2400" b="1" dirty="0" err="1">
                <a:latin typeface="Courier New" panose="02070309020205020404" pitchFamily="49" charset="0"/>
              </a:rPr>
              <a:t>int</a:t>
            </a: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dirty="0" err="1">
                <a:latin typeface="Courier New" panose="02070309020205020404" pitchFamily="49" charset="0"/>
              </a:rPr>
              <a:t>get_element</a:t>
            </a:r>
            <a:r>
              <a:rPr lang="en-US" altLang="cs-CZ" sz="2400" dirty="0">
                <a:latin typeface="Courier New" panose="02070309020205020404" pitchFamily="49" charset="0"/>
              </a:rPr>
              <a:t>(</a:t>
            </a:r>
            <a:r>
              <a:rPr lang="cs-CZ" altLang="cs-CZ" sz="2400" b="1" dirty="0" err="1">
                <a:latin typeface="Courier New" panose="02070309020205020404" pitchFamily="49" charset="0"/>
              </a:rPr>
              <a:t>int</a:t>
            </a:r>
            <a:r>
              <a:rPr lang="cs-CZ" altLang="cs-CZ" sz="2400" dirty="0">
                <a:latin typeface="Courier New" panose="02070309020205020404" pitchFamily="49" charset="0"/>
              </a:rPr>
              <a:t> index</a:t>
            </a:r>
            <a:r>
              <a:rPr lang="en-US" altLang="cs-CZ" sz="2400" dirty="0">
                <a:latin typeface="Courier New" panose="020703090202050204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cs-CZ" altLang="cs-CZ" sz="2400" b="1" dirty="0" err="1">
                <a:latin typeface="Courier New" panose="02070309020205020404" pitchFamily="49" charset="0"/>
              </a:rPr>
              <a:t>int</a:t>
            </a: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dirty="0" err="1">
                <a:latin typeface="Courier New" panose="02070309020205020404" pitchFamily="49" charset="0"/>
              </a:rPr>
              <a:t>get_actual_count</a:t>
            </a:r>
            <a:r>
              <a:rPr lang="en-US" altLang="cs-CZ" sz="2400" dirty="0">
                <a:latin typeface="Courier New" panose="02070309020205020404" pitchFamily="49" charset="0"/>
              </a:rPr>
              <a:t>();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cs-CZ" altLang="cs-CZ" sz="2400" b="1" dirty="0" err="1">
                <a:latin typeface="Courier New" panose="02070309020205020404" pitchFamily="49" charset="0"/>
              </a:rPr>
              <a:t>void</a:t>
            </a:r>
            <a:r>
              <a:rPr lang="cs-CZ" altLang="cs-CZ" sz="2400" b="1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init</a:t>
            </a:r>
            <a:r>
              <a:rPr lang="en-US" altLang="cs-CZ" sz="2400" dirty="0">
                <a:latin typeface="Courier New" panose="02070309020205020404" pitchFamily="49" charset="0"/>
              </a:rPr>
              <a:t>()</a:t>
            </a:r>
            <a:r>
              <a:rPr lang="en-US" altLang="cs-CZ" sz="2400" b="1" dirty="0">
                <a:latin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</a:rPr>
              <a:t>  </a:t>
            </a:r>
            <a:r>
              <a:rPr lang="cs-CZ" altLang="cs-CZ" sz="2400" b="1" dirty="0" err="1">
                <a:latin typeface="Courier New" panose="02070309020205020404" pitchFamily="49" charset="0"/>
              </a:rPr>
              <a:t>void</a:t>
            </a:r>
            <a:r>
              <a:rPr lang="cs-CZ" altLang="cs-CZ" sz="2400" b="1" dirty="0">
                <a:latin typeface="Courier New" panose="02070309020205020404" pitchFamily="49" charset="0"/>
              </a:rPr>
              <a:t> </a:t>
            </a:r>
            <a:r>
              <a:rPr lang="en-US" altLang="cs-CZ" sz="2400" dirty="0">
                <a:latin typeface="Courier New" panose="02070309020205020404" pitchFamily="49" charset="0"/>
              </a:rPr>
              <a:t>de</a:t>
            </a:r>
            <a:r>
              <a:rPr lang="cs-CZ" altLang="cs-CZ" sz="2400" dirty="0" err="1">
                <a:latin typeface="Courier New" panose="02070309020205020404" pitchFamily="49" charset="0"/>
              </a:rPr>
              <a:t>init</a:t>
            </a:r>
            <a:r>
              <a:rPr lang="en-US" altLang="cs-CZ" sz="2400" dirty="0">
                <a:latin typeface="Courier New" panose="02070309020205020404" pitchFamily="49" charset="0"/>
              </a:rPr>
              <a:t>()</a:t>
            </a:r>
            <a:r>
              <a:rPr lang="en-US" altLang="cs-CZ" sz="2400" b="1" dirty="0">
                <a:latin typeface="Courier New" panose="02070309020205020404" pitchFamily="49" charset="0"/>
              </a:rPr>
              <a:t>;</a:t>
            </a:r>
            <a:endParaRPr lang="en-US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};</a:t>
            </a:r>
            <a:endParaRPr lang="en-US" altLang="cs-CZ" sz="28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63880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2400" b="1" dirty="0" err="1">
                <a:latin typeface="Courier New" panose="02070309020205020404" pitchFamily="49" charset="0"/>
              </a:rPr>
              <a:t>void</a:t>
            </a:r>
            <a:r>
              <a:rPr lang="cs-CZ" altLang="cs-CZ" sz="2400" b="1" dirty="0">
                <a:latin typeface="Courier New" panose="02070309020205020404" pitchFamily="49" charset="0"/>
              </a:rPr>
              <a:t> </a:t>
            </a:r>
            <a:r>
              <a:rPr lang="cs-CZ" altLang="cs-CZ" sz="2400" dirty="0" err="1">
                <a:latin typeface="Courier New" panose="02070309020205020404" pitchFamily="49" charset="0"/>
              </a:rPr>
              <a:t>SafeArray</a:t>
            </a:r>
            <a:r>
              <a:rPr lang="cs-CZ" altLang="cs-CZ" sz="2400" dirty="0">
                <a:latin typeface="Courier New" panose="02070309020205020404" pitchFamily="49" charset="0"/>
              </a:rPr>
              <a:t>::</a:t>
            </a:r>
            <a:r>
              <a:rPr lang="cs-CZ" altLang="cs-CZ" sz="2400" dirty="0" err="1">
                <a:latin typeface="Courier New" panose="02070309020205020404" pitchFamily="49" charset="0"/>
              </a:rPr>
              <a:t>init</a:t>
            </a:r>
            <a:r>
              <a:rPr lang="en-US" altLang="cs-CZ" sz="2400" dirty="0">
                <a:latin typeface="Courier New" panose="02070309020205020404" pitchFamily="49" charset="0"/>
              </a:rPr>
              <a:t>()</a:t>
            </a:r>
            <a:endParaRPr lang="cs-CZ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n = 0; act = 0; </a:t>
            </a:r>
            <a:r>
              <a:rPr lang="en-US" altLang="cs-CZ" sz="2400" dirty="0" err="1">
                <a:latin typeface="Courier New" panose="02070309020205020404" pitchFamily="49" charset="0"/>
              </a:rPr>
              <a:t>arr</a:t>
            </a:r>
            <a:r>
              <a:rPr lang="en-US" altLang="cs-CZ" sz="2400" dirty="0">
                <a:latin typeface="Courier New" panose="02070309020205020404" pitchFamily="49" charset="0"/>
              </a:rPr>
              <a:t> = NULL;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altLang="cs-CZ" sz="2400" b="1" dirty="0" err="1">
                <a:latin typeface="Courier New" panose="02070309020205020404" pitchFamily="49" charset="0"/>
              </a:rPr>
              <a:t>int</a:t>
            </a:r>
            <a:r>
              <a:rPr lang="en-US" altLang="cs-CZ" sz="2400" b="1" dirty="0">
                <a:latin typeface="Courier New" panose="02070309020205020404" pitchFamily="49" charset="0"/>
              </a:rPr>
              <a:t> </a:t>
            </a:r>
            <a:r>
              <a:rPr lang="en-US" altLang="cs-CZ" sz="2400" dirty="0" err="1">
                <a:latin typeface="Courier New" panose="02070309020205020404" pitchFamily="49" charset="0"/>
              </a:rPr>
              <a:t>SafeArray</a:t>
            </a:r>
            <a:r>
              <a:rPr lang="en-US" altLang="cs-CZ" sz="2400" dirty="0">
                <a:latin typeface="Courier New" panose="02070309020205020404" pitchFamily="49" charset="0"/>
              </a:rPr>
              <a:t>::</a:t>
            </a:r>
            <a:r>
              <a:rPr lang="en-US" altLang="cs-CZ" sz="2400" dirty="0" err="1">
                <a:latin typeface="Courier New" panose="02070309020205020404" pitchFamily="49" charset="0"/>
              </a:rPr>
              <a:t>get_element</a:t>
            </a:r>
            <a:r>
              <a:rPr lang="en-US" altLang="cs-CZ" sz="2400" dirty="0">
                <a:latin typeface="Courier New" panose="02070309020205020404" pitchFamily="49" charset="0"/>
              </a:rPr>
              <a:t>(</a:t>
            </a:r>
            <a:r>
              <a:rPr lang="cs-CZ" altLang="cs-CZ" sz="2400" b="1" dirty="0" err="1">
                <a:latin typeface="Courier New" panose="02070309020205020404" pitchFamily="49" charset="0"/>
              </a:rPr>
              <a:t>int</a:t>
            </a:r>
            <a:r>
              <a:rPr lang="cs-CZ" altLang="cs-CZ" sz="2400" dirty="0">
                <a:latin typeface="Courier New" panose="02070309020205020404" pitchFamily="49" charset="0"/>
              </a:rPr>
              <a:t> index</a:t>
            </a:r>
            <a:r>
              <a:rPr lang="en-US" altLang="cs-CZ" sz="2400" dirty="0">
                <a:latin typeface="Courier New" panose="02070309020205020404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b="1" dirty="0">
                <a:latin typeface="Courier New" panose="02070309020205020404" pitchFamily="49" charset="0"/>
              </a:rPr>
              <a:t>if</a:t>
            </a:r>
            <a:r>
              <a:rPr lang="en-US" altLang="cs-CZ" sz="2400" dirty="0">
                <a:latin typeface="Courier New" panose="02070309020205020404" pitchFamily="49" charset="0"/>
              </a:rPr>
              <a:t> (index&gt;=0 &amp;&amp; index &lt; act)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  </a:t>
            </a:r>
            <a:r>
              <a:rPr lang="en-US" altLang="cs-CZ" sz="2400" b="1" dirty="0">
                <a:latin typeface="Courier New" panose="02070309020205020404" pitchFamily="49" charset="0"/>
              </a:rPr>
              <a:t>return</a:t>
            </a: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dirty="0" err="1">
                <a:latin typeface="Courier New" panose="02070309020205020404" pitchFamily="49" charset="0"/>
              </a:rPr>
              <a:t>arr</a:t>
            </a:r>
            <a:r>
              <a:rPr lang="en-US" altLang="cs-CZ" sz="2400" dirty="0">
                <a:latin typeface="Courier New" panose="02070309020205020404" pitchFamily="49" charset="0"/>
              </a:rPr>
              <a:t>[</a:t>
            </a:r>
            <a:r>
              <a:rPr lang="en-US" altLang="cs-CZ" sz="2400" dirty="0" err="1">
                <a:latin typeface="Courier New" panose="02070309020205020404" pitchFamily="49" charset="0"/>
              </a:rPr>
              <a:t>i</a:t>
            </a:r>
            <a:r>
              <a:rPr lang="cs-CZ" altLang="cs-CZ" sz="2400" dirty="0" err="1">
                <a:latin typeface="Courier New" panose="02070309020205020404" pitchFamily="49" charset="0"/>
              </a:rPr>
              <a:t>ndex</a:t>
            </a:r>
            <a:r>
              <a:rPr lang="en-US" altLang="cs-CZ" sz="2400" dirty="0">
                <a:latin typeface="Courier New" panose="02070309020205020404" pitchFamily="49" charset="0"/>
              </a:rPr>
              <a:t>];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b="1" dirty="0">
                <a:latin typeface="Courier New" panose="02070309020205020404" pitchFamily="49" charset="0"/>
              </a:rPr>
              <a:t>else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  </a:t>
            </a:r>
            <a:r>
              <a:rPr lang="en-US" altLang="cs-CZ" sz="2400" b="1" dirty="0">
                <a:latin typeface="Courier New" panose="02070309020205020404" pitchFamily="49" charset="0"/>
              </a:rPr>
              <a:t>return</a:t>
            </a:r>
            <a:r>
              <a:rPr lang="en-US" altLang="cs-CZ" sz="2400" dirty="0">
                <a:latin typeface="Courier New" panose="02070309020205020404" pitchFamily="49" charset="0"/>
              </a:rPr>
              <a:t> -1;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1152525"/>
          </a:xfrm>
        </p:spPr>
        <p:txBody>
          <a:bodyPr/>
          <a:lstStyle/>
          <a:p>
            <a:r>
              <a:rPr lang="en-US" altLang="cs-CZ" sz="3600" b="1" dirty="0"/>
              <a:t>Structure to represent complex numbers – non OOP approach</a:t>
            </a:r>
            <a:endParaRPr lang="en-US" altLang="cs-CZ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8278813" cy="5327650"/>
          </a:xfrm>
        </p:spPr>
        <p:txBody>
          <a:bodyPr/>
          <a:lstStyle/>
          <a:p>
            <a:r>
              <a:rPr lang="en-US" altLang="cs-CZ" dirty="0"/>
              <a:t>header file </a:t>
            </a:r>
            <a:r>
              <a:rPr lang="en-US" altLang="cs-CZ" dirty="0" err="1"/>
              <a:t>complex.h</a:t>
            </a:r>
            <a:endParaRPr lang="en-US" altLang="cs-CZ" dirty="0"/>
          </a:p>
          <a:p>
            <a:pPr>
              <a:buFontTx/>
              <a:buNone/>
            </a:pPr>
            <a:endParaRPr lang="en-US" altLang="cs-CZ" sz="2400" b="1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b="1" dirty="0" err="1">
                <a:latin typeface="Courier New" panose="02070309020205020404" pitchFamily="49" charset="0"/>
              </a:rPr>
              <a:t>typedef</a:t>
            </a:r>
            <a:r>
              <a:rPr lang="en-US" altLang="cs-CZ" sz="2400" b="1" dirty="0">
                <a:latin typeface="Courier New" panose="02070309020205020404" pitchFamily="49" charset="0"/>
              </a:rPr>
              <a:t> </a:t>
            </a:r>
            <a:r>
              <a:rPr lang="en-US" altLang="cs-CZ" sz="2400" b="1" dirty="0" err="1">
                <a:latin typeface="Courier New" panose="02070309020205020404" pitchFamily="49" charset="0"/>
              </a:rPr>
              <a:t>struct</a:t>
            </a: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</a:rPr>
              <a:t>  float</a:t>
            </a:r>
            <a:r>
              <a:rPr lang="en-US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dirty="0" err="1">
                <a:latin typeface="Courier New" panose="02070309020205020404" pitchFamily="49" charset="0"/>
              </a:rPr>
              <a:t>re,im</a:t>
            </a:r>
            <a:r>
              <a:rPr lang="en-US" altLang="cs-CZ" sz="2400" dirty="0">
                <a:latin typeface="Courier New" panose="02070309020205020404" pitchFamily="49" charset="0"/>
              </a:rPr>
              <a:t>; //real and imaginary parts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} Complex;</a:t>
            </a:r>
          </a:p>
          <a:p>
            <a:pPr>
              <a:buFontTx/>
              <a:buNone/>
            </a:pPr>
            <a:endParaRPr lang="en-US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// function returns abs. value of complex number</a:t>
            </a:r>
          </a:p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</a:rPr>
              <a:t>float </a:t>
            </a:r>
            <a:r>
              <a:rPr lang="en-US" altLang="cs-CZ" sz="2400" dirty="0" err="1">
                <a:latin typeface="Courier New" panose="02070309020205020404" pitchFamily="49" charset="0"/>
              </a:rPr>
              <a:t>abs_val</a:t>
            </a:r>
            <a:r>
              <a:rPr lang="en-US" altLang="cs-CZ" sz="2400" dirty="0">
                <a:latin typeface="Courier New" panose="02070309020205020404" pitchFamily="49" charset="0"/>
              </a:rPr>
              <a:t>(Complex &amp;c)</a:t>
            </a:r>
            <a:r>
              <a:rPr lang="en-US" altLang="cs-CZ" sz="2400" b="1" dirty="0">
                <a:latin typeface="Courier New" panose="02070309020205020404" pitchFamily="49" charset="0"/>
              </a:rPr>
              <a:t>;</a:t>
            </a:r>
            <a:endParaRPr lang="en-US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cs-CZ" sz="28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7626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</a:rPr>
              <a:t>void </a:t>
            </a:r>
            <a:r>
              <a:rPr lang="en-US" altLang="cs-CZ" sz="2400" dirty="0" err="1">
                <a:latin typeface="Courier New" panose="02070309020205020404" pitchFamily="49" charset="0"/>
              </a:rPr>
              <a:t>SafeArray</a:t>
            </a:r>
            <a:r>
              <a:rPr lang="en-US" altLang="cs-CZ" sz="2400" dirty="0">
                <a:latin typeface="Courier New" panose="02070309020205020404" pitchFamily="49" charset="0"/>
              </a:rPr>
              <a:t>::</a:t>
            </a:r>
            <a:r>
              <a:rPr lang="cs-CZ" altLang="cs-CZ" sz="2400" dirty="0">
                <a:latin typeface="Courier New" panose="02070309020205020404" pitchFamily="49" charset="0"/>
              </a:rPr>
              <a:t>insert</a:t>
            </a:r>
            <a:r>
              <a:rPr lang="en-US" altLang="cs-CZ" sz="2400" dirty="0">
                <a:latin typeface="Courier New" panose="02070309020205020404" pitchFamily="49" charset="0"/>
              </a:rPr>
              <a:t>(</a:t>
            </a:r>
            <a:r>
              <a:rPr lang="cs-CZ" altLang="cs-CZ" sz="2400" b="1" dirty="0" err="1">
                <a:latin typeface="Courier New" panose="02070309020205020404" pitchFamily="49" charset="0"/>
              </a:rPr>
              <a:t>int</a:t>
            </a:r>
            <a:r>
              <a:rPr lang="cs-CZ" altLang="cs-CZ" sz="2400" dirty="0">
                <a:latin typeface="Courier New" panose="02070309020205020404" pitchFamily="49" charset="0"/>
              </a:rPr>
              <a:t> element</a:t>
            </a:r>
            <a:r>
              <a:rPr lang="en-US" altLang="cs-CZ" sz="2400" dirty="0">
                <a:latin typeface="Courier New" panose="02070309020205020404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(n==0)</a:t>
            </a:r>
            <a:endParaRPr lang="en-US" altLang="cs-CZ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lang="en-US" altLang="cs-CZ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cs-CZ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altLang="cs-CZ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cs-CZ" altLang="cs-CZ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]; n = </a:t>
            </a: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cs-CZ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endParaRPr lang="en-US" altLang="cs-CZ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(a</a:t>
            </a: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 == n) </a:t>
            </a:r>
            <a:endParaRPr lang="en-US" altLang="cs-CZ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cs-CZ" altLang="cs-CZ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aux</a:t>
            </a: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cs-CZ" altLang="cs-CZ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aux</a:t>
            </a: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altLang="cs-CZ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cs-CZ" altLang="cs-CZ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[n+</a:t>
            </a: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altLang="cs-CZ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cs-CZ" altLang="cs-CZ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memcpy</a:t>
            </a: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altLang="cs-CZ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aux</a:t>
            </a: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cs-CZ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,n*</a:t>
            </a:r>
            <a:r>
              <a:rPr lang="cs-CZ" altLang="cs-CZ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altLang="cs-CZ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altLang="cs-CZ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 += 20;</a:t>
            </a: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altLang="cs-CZ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[] </a:t>
            </a:r>
            <a:r>
              <a:rPr lang="en-US" altLang="cs-CZ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cs-CZ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altLang="cs-CZ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aux</a:t>
            </a: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cs-CZ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endParaRPr lang="en-US" altLang="cs-CZ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cs-CZ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[a</a:t>
            </a: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cs-CZ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t++] = element</a:t>
            </a: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cs-CZ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63880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2400" b="1" dirty="0" err="1">
                <a:latin typeface="Courier New" panose="02070309020205020404" pitchFamily="49" charset="0"/>
              </a:rPr>
              <a:t>int</a:t>
            </a:r>
            <a:r>
              <a:rPr lang="en-US" altLang="cs-CZ" sz="2400" b="1" dirty="0">
                <a:latin typeface="Courier New" panose="02070309020205020404" pitchFamily="49" charset="0"/>
              </a:rPr>
              <a:t> </a:t>
            </a:r>
            <a:r>
              <a:rPr lang="en-US" altLang="cs-CZ" sz="2400" dirty="0" err="1">
                <a:latin typeface="Courier New" panose="02070309020205020404" pitchFamily="49" charset="0"/>
              </a:rPr>
              <a:t>SafeArray</a:t>
            </a:r>
            <a:r>
              <a:rPr lang="en-US" altLang="cs-CZ" sz="2400" dirty="0">
                <a:latin typeface="Courier New" panose="02070309020205020404" pitchFamily="49" charset="0"/>
              </a:rPr>
              <a:t>::</a:t>
            </a:r>
            <a:r>
              <a:rPr lang="en-US" altLang="cs-CZ" sz="2400" dirty="0" err="1">
                <a:latin typeface="Courier New" panose="02070309020205020404" pitchFamily="49" charset="0"/>
              </a:rPr>
              <a:t>get_actual_count</a:t>
            </a:r>
            <a:r>
              <a:rPr lang="en-US" altLang="cs-CZ" sz="2400" dirty="0">
                <a:latin typeface="Courier New" panose="02070309020205020404" pitchFamily="49" charset="0"/>
              </a:rPr>
              <a:t>()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b="1" dirty="0">
                <a:latin typeface="Courier New" panose="02070309020205020404" pitchFamily="49" charset="0"/>
              </a:rPr>
              <a:t>return</a:t>
            </a:r>
            <a:r>
              <a:rPr lang="en-US" altLang="cs-CZ" sz="2400" dirty="0">
                <a:latin typeface="Courier New" panose="02070309020205020404" pitchFamily="49" charset="0"/>
              </a:rPr>
              <a:t> act;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}</a:t>
            </a:r>
          </a:p>
          <a:p>
            <a:pPr>
              <a:buFontTx/>
              <a:buNone/>
            </a:pPr>
            <a:endParaRPr lang="en-US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</a:rPr>
              <a:t>void </a:t>
            </a:r>
            <a:r>
              <a:rPr lang="en-US" altLang="cs-CZ" sz="2400" dirty="0" err="1">
                <a:latin typeface="Courier New" panose="02070309020205020404" pitchFamily="49" charset="0"/>
              </a:rPr>
              <a:t>SafeArray</a:t>
            </a:r>
            <a:r>
              <a:rPr lang="en-US" altLang="cs-CZ" sz="2400" dirty="0">
                <a:latin typeface="Courier New" panose="02070309020205020404" pitchFamily="49" charset="0"/>
              </a:rPr>
              <a:t>::</a:t>
            </a:r>
            <a:r>
              <a:rPr lang="en-US" altLang="cs-CZ" sz="2400" dirty="0" err="1">
                <a:latin typeface="Courier New" panose="02070309020205020404" pitchFamily="49" charset="0"/>
              </a:rPr>
              <a:t>deinit</a:t>
            </a:r>
            <a:r>
              <a:rPr lang="en-US" altLang="cs-CZ" sz="2400" dirty="0">
                <a:latin typeface="Courier New" panose="02070309020205020404" pitchFamily="49" charset="0"/>
              </a:rPr>
              <a:t>()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b="1" dirty="0">
                <a:latin typeface="Courier New" panose="02070309020205020404" pitchFamily="49" charset="0"/>
              </a:rPr>
              <a:t>if </a:t>
            </a:r>
            <a:r>
              <a:rPr lang="en-US" altLang="cs-CZ" sz="2400" dirty="0">
                <a:latin typeface="Courier New" panose="02070309020205020404" pitchFamily="49" charset="0"/>
              </a:rPr>
              <a:t>(</a:t>
            </a:r>
            <a:r>
              <a:rPr lang="en-US" altLang="cs-CZ" sz="2400" dirty="0" err="1">
                <a:latin typeface="Courier New" panose="02070309020205020404" pitchFamily="49" charset="0"/>
              </a:rPr>
              <a:t>arr</a:t>
            </a:r>
            <a:r>
              <a:rPr lang="en-US" altLang="cs-CZ" sz="2400" dirty="0">
                <a:latin typeface="Courier New" panose="02070309020205020404" pitchFamily="49" charset="0"/>
              </a:rPr>
              <a:t> != NULL) </a:t>
            </a:r>
            <a:r>
              <a:rPr lang="en-US" altLang="cs-CZ" sz="2400" b="1" dirty="0">
                <a:latin typeface="Courier New" panose="02070309020205020404" pitchFamily="49" charset="0"/>
              </a:rPr>
              <a:t>delete</a:t>
            </a:r>
            <a:r>
              <a:rPr lang="cs-CZ" altLang="cs-CZ" sz="2400" b="1" dirty="0">
                <a:latin typeface="Courier New" panose="02070309020205020404" pitchFamily="49" charset="0"/>
              </a:rPr>
              <a:t> []</a:t>
            </a:r>
            <a:r>
              <a:rPr lang="en-US" altLang="cs-CZ" sz="2400" b="1" dirty="0">
                <a:latin typeface="Courier New" panose="02070309020205020404" pitchFamily="49" charset="0"/>
              </a:rPr>
              <a:t> </a:t>
            </a:r>
            <a:r>
              <a:rPr lang="en-US" altLang="cs-CZ" sz="2400" dirty="0" err="1">
                <a:latin typeface="Courier New" panose="02070309020205020404" pitchFamily="49" charset="0"/>
              </a:rPr>
              <a:t>arr</a:t>
            </a:r>
            <a:r>
              <a:rPr lang="en-US" altLang="cs-CZ" sz="2400" dirty="0">
                <a:latin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}</a:t>
            </a:r>
          </a:p>
          <a:p>
            <a:pPr>
              <a:buFontTx/>
              <a:buNone/>
            </a:pPr>
            <a:endParaRPr lang="en-US" altLang="cs-CZ" sz="24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76250"/>
            <a:ext cx="8731250" cy="612110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</a:rPr>
              <a:t>void</a:t>
            </a:r>
            <a:r>
              <a:rPr lang="en-US" altLang="cs-CZ" sz="2400" dirty="0">
                <a:latin typeface="Courier New" panose="02070309020205020404" pitchFamily="49" charset="0"/>
              </a:rPr>
              <a:t> main()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b="1" dirty="0" err="1">
                <a:latin typeface="Courier New" panose="02070309020205020404" pitchFamily="49" charset="0"/>
              </a:rPr>
              <a:t>int</a:t>
            </a:r>
            <a:r>
              <a:rPr lang="en-US" altLang="cs-CZ" sz="2400" b="1" dirty="0">
                <a:latin typeface="Courier New" panose="02070309020205020404" pitchFamily="49" charset="0"/>
              </a:rPr>
              <a:t> </a:t>
            </a:r>
            <a:r>
              <a:rPr lang="en-US" altLang="cs-CZ" sz="2400" dirty="0" err="1">
                <a:latin typeface="Courier New" panose="02070309020205020404" pitchFamily="49" charset="0"/>
              </a:rPr>
              <a:t>i</a:t>
            </a:r>
            <a:r>
              <a:rPr lang="en-US" altLang="cs-CZ" sz="2400" dirty="0">
                <a:latin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dirty="0" err="1">
                <a:latin typeface="Courier New" panose="02070309020205020404" pitchFamily="49" charset="0"/>
              </a:rPr>
              <a:t>SafeArray</a:t>
            </a:r>
            <a:r>
              <a:rPr lang="en-US" altLang="cs-CZ" sz="2400" dirty="0">
                <a:latin typeface="Courier New" panose="02070309020205020404" pitchFamily="49" charset="0"/>
              </a:rPr>
              <a:t> a;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dirty="0" err="1">
                <a:latin typeface="Courier New" panose="02070309020205020404" pitchFamily="49" charset="0"/>
              </a:rPr>
              <a:t>a.init</a:t>
            </a:r>
            <a:r>
              <a:rPr lang="en-US" altLang="cs-CZ" sz="2400" dirty="0">
                <a:latin typeface="Courier New" panose="02070309020205020404" pitchFamily="49" charset="0"/>
              </a:rPr>
              <a:t>();</a:t>
            </a:r>
            <a:r>
              <a:rPr lang="cs-CZ" altLang="cs-CZ" sz="2400" dirty="0">
                <a:latin typeface="Courier New" panose="02070309020205020404" pitchFamily="49" charset="0"/>
              </a:rPr>
              <a:t> // </a:t>
            </a:r>
            <a:r>
              <a:rPr lang="en-US" altLang="cs-CZ" sz="2400" dirty="0">
                <a:latin typeface="Courier New" panose="02070309020205020404" pitchFamily="49" charset="0"/>
              </a:rPr>
              <a:t>don't forget to call </a:t>
            </a:r>
            <a:r>
              <a:rPr lang="en-US" altLang="cs-CZ" sz="2400" dirty="0" err="1">
                <a:latin typeface="Courier New" panose="02070309020205020404" pitchFamily="49" charset="0"/>
              </a:rPr>
              <a:t>init</a:t>
            </a:r>
            <a:endParaRPr lang="en-US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dirty="0" err="1">
                <a:latin typeface="Courier New" panose="02070309020205020404" pitchFamily="49" charset="0"/>
              </a:rPr>
              <a:t>a.insert</a:t>
            </a:r>
            <a:r>
              <a:rPr lang="en-US" altLang="cs-CZ" sz="2400" dirty="0">
                <a:latin typeface="Courier New" panose="02070309020205020404" pitchFamily="49" charset="0"/>
              </a:rPr>
              <a:t>(3); </a:t>
            </a:r>
            <a:r>
              <a:rPr lang="en-US" altLang="cs-CZ" sz="2400" dirty="0" err="1">
                <a:latin typeface="Courier New" panose="02070309020205020404" pitchFamily="49" charset="0"/>
              </a:rPr>
              <a:t>a.insert</a:t>
            </a:r>
            <a:r>
              <a:rPr lang="en-US" altLang="cs-CZ" sz="2400" dirty="0">
                <a:latin typeface="Courier New" panose="02070309020205020404" pitchFamily="49" charset="0"/>
              </a:rPr>
              <a:t>(4); </a:t>
            </a:r>
            <a:r>
              <a:rPr lang="en-US" altLang="cs-CZ" sz="2400" dirty="0" err="1">
                <a:latin typeface="Courier New" panose="02070309020205020404" pitchFamily="49" charset="0"/>
              </a:rPr>
              <a:t>a.insert</a:t>
            </a:r>
            <a:r>
              <a:rPr lang="en-US" altLang="cs-CZ" sz="2400" dirty="0">
                <a:latin typeface="Courier New" panose="02070309020205020404" pitchFamily="49" charset="0"/>
              </a:rPr>
              <a:t>(2);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b="1" dirty="0">
                <a:latin typeface="Courier New" panose="02070309020205020404" pitchFamily="49" charset="0"/>
              </a:rPr>
              <a:t>for</a:t>
            </a:r>
            <a:r>
              <a:rPr lang="en-US" altLang="cs-CZ" sz="2400" dirty="0">
                <a:latin typeface="Courier New" panose="02070309020205020404" pitchFamily="49" charset="0"/>
              </a:rPr>
              <a:t>(</a:t>
            </a:r>
            <a:r>
              <a:rPr lang="en-US" altLang="cs-CZ" sz="2400" dirty="0" err="1">
                <a:latin typeface="Courier New" panose="02070309020205020404" pitchFamily="49" charset="0"/>
              </a:rPr>
              <a:t>i</a:t>
            </a:r>
            <a:r>
              <a:rPr lang="en-US" altLang="cs-CZ" sz="2400" dirty="0">
                <a:latin typeface="Courier New" panose="02070309020205020404" pitchFamily="49" charset="0"/>
              </a:rPr>
              <a:t>=0;i&lt;</a:t>
            </a:r>
            <a:r>
              <a:rPr lang="en-US" altLang="cs-CZ" sz="2400" dirty="0" err="1">
                <a:latin typeface="Courier New" panose="02070309020205020404" pitchFamily="49" charset="0"/>
              </a:rPr>
              <a:t>a.get_actual_count</a:t>
            </a:r>
            <a:r>
              <a:rPr lang="en-US" altLang="cs-CZ" sz="2400" dirty="0">
                <a:latin typeface="Courier New" panose="02070309020205020404" pitchFamily="49" charset="0"/>
              </a:rPr>
              <a:t>();</a:t>
            </a:r>
            <a:r>
              <a:rPr lang="en-US" altLang="cs-CZ" sz="2400" dirty="0" err="1">
                <a:latin typeface="Courier New" panose="02070309020205020404" pitchFamily="49" charset="0"/>
              </a:rPr>
              <a:t>i</a:t>
            </a:r>
            <a:r>
              <a:rPr lang="en-US" altLang="cs-CZ" sz="2400" dirty="0">
                <a:latin typeface="Courier New" panose="02070309020205020404" pitchFamily="49" charset="0"/>
              </a:rPr>
              <a:t>++)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  </a:t>
            </a:r>
            <a:r>
              <a:rPr lang="cs-CZ" altLang="cs-CZ" sz="2400" dirty="0" err="1">
                <a:latin typeface="Courier New" panose="02070309020205020404" pitchFamily="49" charset="0"/>
              </a:rPr>
              <a:t>cout</a:t>
            </a:r>
            <a:r>
              <a:rPr lang="cs-CZ" altLang="cs-CZ" sz="2400" dirty="0">
                <a:latin typeface="Courier New" panose="02070309020205020404" pitchFamily="49" charset="0"/>
              </a:rPr>
              <a:t> </a:t>
            </a:r>
            <a:r>
              <a:rPr lang="en-US" altLang="cs-CZ" sz="2400" dirty="0">
                <a:latin typeface="Courier New" panose="02070309020205020404" pitchFamily="49" charset="0"/>
              </a:rPr>
              <a:t>&lt;&lt; </a:t>
            </a:r>
            <a:r>
              <a:rPr lang="en-US" altLang="cs-CZ" sz="2400" dirty="0" err="1">
                <a:latin typeface="Courier New" panose="02070309020205020404" pitchFamily="49" charset="0"/>
              </a:rPr>
              <a:t>a.get_element</a:t>
            </a:r>
            <a:r>
              <a:rPr lang="en-US" altLang="cs-CZ" sz="2400" dirty="0">
                <a:latin typeface="Courier New" panose="02070309020205020404" pitchFamily="49" charset="0"/>
              </a:rPr>
              <a:t>(</a:t>
            </a:r>
            <a:r>
              <a:rPr lang="en-US" altLang="cs-CZ" sz="2400" dirty="0" err="1">
                <a:latin typeface="Courier New" panose="02070309020205020404" pitchFamily="49" charset="0"/>
              </a:rPr>
              <a:t>i</a:t>
            </a:r>
            <a:r>
              <a:rPr lang="en-US" altLang="cs-CZ" sz="2400" dirty="0">
                <a:latin typeface="Courier New" panose="02070309020205020404" pitchFamily="49" charset="0"/>
              </a:rPr>
              <a:t>) &lt;&lt; </a:t>
            </a:r>
            <a:r>
              <a:rPr lang="en-US" altLang="cs-CZ" sz="2400" dirty="0" err="1">
                <a:latin typeface="Courier New" panose="02070309020205020404" pitchFamily="49" charset="0"/>
              </a:rPr>
              <a:t>endl</a:t>
            </a:r>
            <a:r>
              <a:rPr lang="en-US" altLang="cs-CZ" sz="2400" dirty="0">
                <a:latin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  </a:t>
            </a:r>
            <a:r>
              <a:rPr lang="en-US" altLang="cs-CZ" sz="2400" dirty="0" err="1">
                <a:latin typeface="Courier New" panose="02070309020205020404" pitchFamily="49" charset="0"/>
              </a:rPr>
              <a:t>a.deinit</a:t>
            </a:r>
            <a:r>
              <a:rPr lang="en-US" altLang="cs-CZ" sz="2400" dirty="0">
                <a:latin typeface="Courier New" panose="02070309020205020404" pitchFamily="49" charset="0"/>
              </a:rPr>
              <a:t>(); </a:t>
            </a:r>
            <a:r>
              <a:rPr lang="cs-CZ" altLang="cs-CZ" sz="2400" dirty="0">
                <a:latin typeface="Courier New" panose="02070309020205020404" pitchFamily="49" charset="0"/>
              </a:rPr>
              <a:t>// </a:t>
            </a:r>
            <a:r>
              <a:rPr lang="en-US" altLang="cs-CZ" sz="2400" dirty="0">
                <a:latin typeface="Courier New" panose="02070309020205020404" pitchFamily="49" charset="0"/>
              </a:rPr>
              <a:t>don't forget to call </a:t>
            </a:r>
            <a:r>
              <a:rPr lang="cs-CZ" altLang="cs-CZ" sz="2400" dirty="0">
                <a:latin typeface="Courier New" panose="02070309020205020404" pitchFamily="49" charset="0"/>
              </a:rPr>
              <a:t>de</a:t>
            </a:r>
            <a:r>
              <a:rPr lang="en-US" altLang="cs-CZ" sz="2400" dirty="0" err="1">
                <a:latin typeface="Courier New" panose="02070309020205020404" pitchFamily="49" charset="0"/>
              </a:rPr>
              <a:t>init</a:t>
            </a:r>
            <a:endParaRPr lang="en-US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}</a:t>
            </a:r>
            <a:endParaRPr lang="cs-CZ" altLang="cs-CZ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 sz="2400" dirty="0">
              <a:latin typeface="Courier New" panose="02070309020205020404" pitchFamily="49" charset="0"/>
            </a:endParaRPr>
          </a:p>
          <a:p>
            <a:r>
              <a:rPr lang="en-US" altLang="cs-CZ" sz="2400" dirty="0"/>
              <a:t>we should overload operator [] to be able to write a[</a:t>
            </a:r>
            <a:r>
              <a:rPr lang="en-US" altLang="cs-CZ" sz="2400" dirty="0" err="1"/>
              <a:t>i</a:t>
            </a:r>
            <a:r>
              <a:rPr lang="en-US" altLang="cs-CZ" sz="2400" dirty="0"/>
              <a:t>]</a:t>
            </a:r>
          </a:p>
          <a:p>
            <a:r>
              <a:rPr lang="en-US" altLang="cs-CZ" sz="2400" dirty="0"/>
              <a:t>we will learn how to manage to call initialization and de-initialization automatically next week</a:t>
            </a:r>
            <a:endParaRPr lang="cs-CZ" altLang="cs-CZ" sz="24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340768"/>
            <a:ext cx="7772400" cy="4114800"/>
          </a:xfrm>
        </p:spPr>
        <p:txBody>
          <a:bodyPr/>
          <a:lstStyle/>
          <a:p>
            <a:r>
              <a:rPr lang="en-US" altLang="cs-CZ" dirty="0"/>
              <a:t>UML – Unified Modelling Language</a:t>
            </a:r>
          </a:p>
          <a:p>
            <a:r>
              <a:rPr lang="en-US" altLang="cs-CZ" dirty="0"/>
              <a:t>set of diagrams to support object oriented analyses and design</a:t>
            </a:r>
          </a:p>
          <a:p>
            <a:r>
              <a:rPr lang="en-US" altLang="cs-CZ" dirty="0"/>
              <a:t>two sets of diagrams</a:t>
            </a:r>
          </a:p>
          <a:p>
            <a:pPr lvl="1"/>
            <a:r>
              <a:rPr lang="en-US" altLang="cs-CZ" dirty="0"/>
              <a:t>structural diagrams</a:t>
            </a:r>
          </a:p>
          <a:p>
            <a:pPr lvl="1"/>
            <a:r>
              <a:rPr lang="en-US" altLang="cs-CZ" dirty="0"/>
              <a:t>behavior diagrams</a:t>
            </a: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659160"/>
          </a:xfrm>
        </p:spPr>
        <p:txBody>
          <a:bodyPr/>
          <a:lstStyle/>
          <a:p>
            <a:r>
              <a:rPr lang="en-US" altLang="cs-CZ" sz="3600" b="1" dirty="0"/>
              <a:t>UML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8803397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cs-CZ" dirty="0"/>
              <a:t>structure diagrams</a:t>
            </a:r>
          </a:p>
          <a:p>
            <a:pPr lvl="1"/>
            <a:r>
              <a:rPr lang="en-US" altLang="cs-CZ" dirty="0">
                <a:solidFill>
                  <a:srgbClr val="FF0000"/>
                </a:solidFill>
              </a:rPr>
              <a:t>class diagram</a:t>
            </a:r>
          </a:p>
          <a:p>
            <a:pPr lvl="1"/>
            <a:r>
              <a:rPr lang="en-US" altLang="cs-CZ" dirty="0"/>
              <a:t>object diagram</a:t>
            </a:r>
          </a:p>
          <a:p>
            <a:pPr lvl="1"/>
            <a:r>
              <a:rPr lang="en-US" altLang="cs-CZ" dirty="0"/>
              <a:t>component diagram</a:t>
            </a:r>
          </a:p>
          <a:p>
            <a:pPr lvl="1"/>
            <a:r>
              <a:rPr lang="en-US" altLang="cs-CZ" dirty="0"/>
              <a:t>deployment diagram</a:t>
            </a:r>
          </a:p>
          <a:p>
            <a:pPr lvl="1"/>
            <a:endParaRPr lang="en-US" altLang="cs-CZ" dirty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659160"/>
          </a:xfrm>
        </p:spPr>
        <p:txBody>
          <a:bodyPr/>
          <a:lstStyle/>
          <a:p>
            <a:r>
              <a:rPr lang="en-US" altLang="cs-CZ" sz="3600" b="1" dirty="0"/>
              <a:t>UML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1424156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4725144"/>
            <a:ext cx="7772400" cy="1944216"/>
          </a:xfrm>
        </p:spPr>
        <p:txBody>
          <a:bodyPr/>
          <a:lstStyle/>
          <a:p>
            <a:pPr lvl="1"/>
            <a:r>
              <a:rPr lang="en-US" altLang="cs-CZ" dirty="0"/>
              <a:t>visibility:</a:t>
            </a:r>
          </a:p>
          <a:p>
            <a:pPr lvl="2"/>
            <a:r>
              <a:rPr lang="en-US" altLang="cs-CZ" dirty="0"/>
              <a:t>+ public</a:t>
            </a:r>
          </a:p>
          <a:p>
            <a:pPr lvl="2"/>
            <a:r>
              <a:rPr lang="en-US" altLang="cs-CZ" dirty="0"/>
              <a:t>- private</a:t>
            </a:r>
          </a:p>
          <a:p>
            <a:pPr lvl="2"/>
            <a:r>
              <a:rPr lang="en-US" altLang="cs-CZ" dirty="0"/>
              <a:t># protected</a:t>
            </a:r>
          </a:p>
          <a:p>
            <a:pPr lvl="2"/>
            <a:endParaRPr lang="cs-CZ" altLang="cs-CZ" dirty="0"/>
          </a:p>
          <a:p>
            <a:pPr lvl="2"/>
            <a:endParaRPr lang="en-US" altLang="cs-CZ" dirty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659160"/>
          </a:xfrm>
        </p:spPr>
        <p:txBody>
          <a:bodyPr/>
          <a:lstStyle/>
          <a:p>
            <a:r>
              <a:rPr lang="en-US" altLang="cs-CZ" sz="3600" b="1" dirty="0"/>
              <a:t>Class diagram</a:t>
            </a:r>
            <a:endParaRPr lang="cs-CZ" altLang="cs-CZ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9552" y="1124744"/>
            <a:ext cx="7772400" cy="1226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cs-CZ" kern="0" dirty="0"/>
              <a:t>graphical symbol of class</a:t>
            </a:r>
          </a:p>
          <a:p>
            <a:pPr lvl="1"/>
            <a:endParaRPr lang="en-US" altLang="cs-CZ" kern="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549638"/>
              </p:ext>
            </p:extLst>
          </p:nvPr>
        </p:nvGraphicFramePr>
        <p:xfrm>
          <a:off x="1547664" y="1916831"/>
          <a:ext cx="6096000" cy="227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Account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-number: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string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-owner: string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u="sng" dirty="0" err="1">
                          <a:solidFill>
                            <a:schemeClr val="tx1"/>
                          </a:solidFill>
                        </a:rPr>
                        <a:t>create_account</a:t>
                      </a: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cs-CZ" u="sng" dirty="0">
                          <a:solidFill>
                            <a:schemeClr val="tx1"/>
                          </a:solidFill>
                        </a:rPr>
                        <a:t>in </a:t>
                      </a:r>
                      <a:r>
                        <a:rPr lang="en-US" u="sng" dirty="0" err="1">
                          <a:solidFill>
                            <a:schemeClr val="tx1"/>
                          </a:solidFill>
                        </a:rPr>
                        <a:t>num</a:t>
                      </a: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u="sng" baseline="0" dirty="0">
                          <a:solidFill>
                            <a:schemeClr val="tx1"/>
                          </a:solidFill>
                        </a:rPr>
                        <a:t> string, </a:t>
                      </a:r>
                      <a:r>
                        <a:rPr lang="cs-CZ" u="sng" baseline="0" dirty="0">
                          <a:solidFill>
                            <a:schemeClr val="tx1"/>
                          </a:solidFill>
                        </a:rPr>
                        <a:t>in </a:t>
                      </a:r>
                      <a:r>
                        <a:rPr lang="en-US" u="sng" baseline="0" dirty="0">
                          <a:solidFill>
                            <a:schemeClr val="tx1"/>
                          </a:solidFill>
                        </a:rPr>
                        <a:t>owner: string)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get_number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(): string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get_money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(): double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107504" y="2132856"/>
            <a:ext cx="135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attributes</a:t>
            </a:r>
          </a:p>
        </p:txBody>
      </p:sp>
      <p:cxnSp>
        <p:nvCxnSpPr>
          <p:cNvPr id="6" name="Přímá spojnice se šipkou 5"/>
          <p:cNvCxnSpPr/>
          <p:nvPr/>
        </p:nvCxnSpPr>
        <p:spPr bwMode="auto">
          <a:xfrm>
            <a:off x="755576" y="2564904"/>
            <a:ext cx="648072" cy="3600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ovéPole 8"/>
          <p:cNvSpPr txBox="1"/>
          <p:nvPr/>
        </p:nvSpPr>
        <p:spPr>
          <a:xfrm>
            <a:off x="107504" y="2996952"/>
            <a:ext cx="1253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methods</a:t>
            </a:r>
          </a:p>
        </p:txBody>
      </p:sp>
      <p:cxnSp>
        <p:nvCxnSpPr>
          <p:cNvPr id="10" name="Přímá spojnice se šipkou 9"/>
          <p:cNvCxnSpPr/>
          <p:nvPr/>
        </p:nvCxnSpPr>
        <p:spPr bwMode="auto">
          <a:xfrm>
            <a:off x="755576" y="3429000"/>
            <a:ext cx="648072" cy="3600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ovéPole 10"/>
          <p:cNvSpPr txBox="1"/>
          <p:nvPr/>
        </p:nvSpPr>
        <p:spPr>
          <a:xfrm>
            <a:off x="7236296" y="1340768"/>
            <a:ext cx="1566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class name</a:t>
            </a:r>
          </a:p>
        </p:txBody>
      </p:sp>
      <p:cxnSp>
        <p:nvCxnSpPr>
          <p:cNvPr id="12" name="Přímá spojnice se šipkou 11"/>
          <p:cNvCxnSpPr/>
          <p:nvPr/>
        </p:nvCxnSpPr>
        <p:spPr bwMode="auto">
          <a:xfrm flipH="1">
            <a:off x="5220072" y="1700808"/>
            <a:ext cx="1872208" cy="64807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Ovál 13"/>
          <p:cNvSpPr/>
          <p:nvPr/>
        </p:nvSpPr>
        <p:spPr bwMode="auto">
          <a:xfrm>
            <a:off x="1547664" y="3861048"/>
            <a:ext cx="288032" cy="288032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Přímá spojnice se šipkou 16"/>
          <p:cNvCxnSpPr/>
          <p:nvPr/>
        </p:nvCxnSpPr>
        <p:spPr bwMode="auto">
          <a:xfrm flipH="1" flipV="1">
            <a:off x="1763688" y="4221088"/>
            <a:ext cx="144016" cy="43204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Ovál 20"/>
          <p:cNvSpPr/>
          <p:nvPr/>
        </p:nvSpPr>
        <p:spPr bwMode="auto">
          <a:xfrm>
            <a:off x="4860032" y="3356992"/>
            <a:ext cx="288032" cy="288032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Přímá spojnice se šipkou 21"/>
          <p:cNvCxnSpPr/>
          <p:nvPr/>
        </p:nvCxnSpPr>
        <p:spPr bwMode="auto">
          <a:xfrm flipH="1" flipV="1">
            <a:off x="5076056" y="3717032"/>
            <a:ext cx="288032" cy="72008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ovéPole 23"/>
          <p:cNvSpPr txBox="1"/>
          <p:nvPr/>
        </p:nvSpPr>
        <p:spPr>
          <a:xfrm>
            <a:off x="5364088" y="4221088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parameter directionality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(optional)</a:t>
            </a:r>
          </a:p>
        </p:txBody>
      </p:sp>
    </p:spTree>
    <p:extLst>
      <p:ext uri="{BB962C8B-B14F-4D97-AF65-F5344CB8AC3E}">
        <p14:creationId xmlns:p14="http://schemas.microsoft.com/office/powerpoint/2010/main" val="407503336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776"/>
            <a:ext cx="7772400" cy="4114800"/>
          </a:xfrm>
        </p:spPr>
        <p:txBody>
          <a:bodyPr/>
          <a:lstStyle/>
          <a:p>
            <a:r>
              <a:rPr lang="en-US" altLang="cs-CZ" sz="2800" dirty="0"/>
              <a:t>parameter directionality (not mandatory)</a:t>
            </a:r>
          </a:p>
          <a:p>
            <a:pPr lvl="1"/>
            <a:r>
              <a:rPr lang="en-US" altLang="cs-CZ" sz="2400" dirty="0"/>
              <a:t>in, out, </a:t>
            </a:r>
            <a:r>
              <a:rPr lang="en-US" altLang="cs-CZ" sz="2400" dirty="0" err="1"/>
              <a:t>inout</a:t>
            </a:r>
            <a:endParaRPr lang="en-US" altLang="cs-CZ" sz="2400" dirty="0"/>
          </a:p>
          <a:p>
            <a:r>
              <a:rPr lang="en-US" altLang="cs-CZ" sz="2800" dirty="0"/>
              <a:t>underline method/attribute: static member</a:t>
            </a:r>
          </a:p>
          <a:p>
            <a:pPr lvl="1"/>
            <a:r>
              <a:rPr lang="en-US" altLang="cs-CZ" sz="2400" dirty="0"/>
              <a:t>will be explained later</a:t>
            </a:r>
          </a:p>
          <a:p>
            <a:r>
              <a:rPr lang="en-US" altLang="cs-CZ" dirty="0"/>
              <a:t>some additional notes can be added to class field, like author …</a:t>
            </a:r>
          </a:p>
          <a:p>
            <a:r>
              <a:rPr lang="en-US" altLang="cs-CZ" dirty="0"/>
              <a:t>notation of relationships between classes will explained later</a:t>
            </a: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659160"/>
          </a:xfrm>
        </p:spPr>
        <p:txBody>
          <a:bodyPr/>
          <a:lstStyle/>
          <a:p>
            <a:r>
              <a:rPr lang="en-US" altLang="cs-CZ" sz="3600" b="1" dirty="0"/>
              <a:t>Class diagram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5503449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659160"/>
          </a:xfrm>
        </p:spPr>
        <p:txBody>
          <a:bodyPr/>
          <a:lstStyle/>
          <a:p>
            <a:r>
              <a:rPr lang="en-US" altLang="cs-CZ" sz="3600" b="1" dirty="0"/>
              <a:t>Complex Class</a:t>
            </a:r>
            <a:endParaRPr lang="cs-CZ" alt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714515"/>
              </p:ext>
            </p:extLst>
          </p:nvPr>
        </p:nvGraphicFramePr>
        <p:xfrm>
          <a:off x="1547664" y="1700808"/>
          <a:ext cx="6096000" cy="1442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Complex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+re: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float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im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: float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abs_value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():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float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77784"/>
              </p:ext>
            </p:extLst>
          </p:nvPr>
        </p:nvGraphicFramePr>
        <p:xfrm>
          <a:off x="1547664" y="3861048"/>
          <a:ext cx="6096000" cy="2535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Complex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-re: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float</a:t>
                      </a:r>
                    </a:p>
                    <a:p>
                      <a:r>
                        <a:rPr lang="en-US" baseline="0">
                          <a:solidFill>
                            <a:schemeClr val="tx1"/>
                          </a:solidFill>
                        </a:rPr>
                        <a:t>-im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: float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get_real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():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float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get_img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():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float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set_real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(in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real:float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set_img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(in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imag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: flat)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abs_value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():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float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755576" y="1196752"/>
            <a:ext cx="1655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Version 1: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827584" y="3284984"/>
            <a:ext cx="1655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Version 2:</a:t>
            </a:r>
          </a:p>
        </p:txBody>
      </p:sp>
    </p:spTree>
    <p:extLst>
      <p:ext uri="{BB962C8B-B14F-4D97-AF65-F5344CB8AC3E}">
        <p14:creationId xmlns:p14="http://schemas.microsoft.com/office/powerpoint/2010/main" val="181076592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659160"/>
          </a:xfrm>
        </p:spPr>
        <p:txBody>
          <a:bodyPr/>
          <a:lstStyle/>
          <a:p>
            <a:r>
              <a:rPr lang="en-US" altLang="cs-CZ" sz="3600" b="1" dirty="0"/>
              <a:t>Object diagram</a:t>
            </a:r>
            <a:endParaRPr lang="cs-CZ" altLang="cs-CZ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9552" y="1124744"/>
            <a:ext cx="777240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cs-CZ" kern="0" dirty="0"/>
              <a:t>represents instances of classes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913844"/>
              </p:ext>
            </p:extLst>
          </p:nvPr>
        </p:nvGraphicFramePr>
        <p:xfrm>
          <a:off x="1547664" y="1916831"/>
          <a:ext cx="6096000" cy="1442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C1: Complex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re = 3</a:t>
                      </a:r>
                    </a:p>
                    <a:p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im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=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2" name="Přímá spojnice se šipkou 21"/>
          <p:cNvCxnSpPr/>
          <p:nvPr/>
        </p:nvCxnSpPr>
        <p:spPr bwMode="auto">
          <a:xfrm flipH="1" flipV="1">
            <a:off x="2339752" y="3068960"/>
            <a:ext cx="3024336" cy="136815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ovéPole 23"/>
          <p:cNvSpPr txBox="1"/>
          <p:nvPr/>
        </p:nvSpPr>
        <p:spPr>
          <a:xfrm>
            <a:off x="5364088" y="4221088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values of attributes (optional)</a:t>
            </a:r>
          </a:p>
        </p:txBody>
      </p:sp>
    </p:spTree>
    <p:extLst>
      <p:ext uri="{BB962C8B-B14F-4D97-AF65-F5344CB8AC3E}">
        <p14:creationId xmlns:p14="http://schemas.microsoft.com/office/powerpoint/2010/main" val="3519284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1295400"/>
          </a:xfrm>
        </p:spPr>
        <p:txBody>
          <a:bodyPr/>
          <a:lstStyle/>
          <a:p>
            <a:r>
              <a:rPr lang="en-US" altLang="cs-CZ" sz="3600" b="1" dirty="0"/>
              <a:t>Structure to represent complex numbers – non OOP approach</a:t>
            </a:r>
            <a:endParaRPr lang="cs-CZ" altLang="cs-CZ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76475"/>
            <a:ext cx="7847013" cy="4248150"/>
          </a:xfrm>
        </p:spPr>
        <p:txBody>
          <a:bodyPr/>
          <a:lstStyle/>
          <a:p>
            <a:r>
              <a:rPr lang="en-US" altLang="cs-CZ" dirty="0">
                <a:solidFill>
                  <a:srgbClr val="000000"/>
                </a:solidFill>
              </a:rPr>
              <a:t>file </a:t>
            </a:r>
            <a:r>
              <a:rPr lang="en-US" altLang="cs-CZ" dirty="0" err="1">
                <a:solidFill>
                  <a:srgbClr val="000000"/>
                </a:solidFill>
              </a:rPr>
              <a:t>complex.c</a:t>
            </a:r>
            <a:endParaRPr lang="en-US" altLang="cs-CZ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altLang="cs-CZ" sz="2400" b="1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cs-CZ" sz="2400" b="1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</a:rPr>
              <a:t>float </a:t>
            </a:r>
            <a:r>
              <a:rPr lang="en-US" altLang="cs-CZ" sz="2400" dirty="0" err="1">
                <a:latin typeface="Courier New" panose="02070309020205020404" pitchFamily="49" charset="0"/>
              </a:rPr>
              <a:t>abs_val</a:t>
            </a:r>
            <a:r>
              <a:rPr lang="en-US" altLang="cs-CZ" sz="2400" dirty="0">
                <a:latin typeface="Courier New" panose="02070309020205020404" pitchFamily="49" charset="0"/>
              </a:rPr>
              <a:t>(Complex &amp;c)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400" b="1" dirty="0">
                <a:latin typeface="Courier New" panose="02070309020205020404" pitchFamily="49" charset="0"/>
              </a:rPr>
              <a:t>  return </a:t>
            </a:r>
            <a:r>
              <a:rPr lang="en-US" altLang="cs-CZ" sz="2400" dirty="0" err="1">
                <a:latin typeface="Courier New" panose="02070309020205020404" pitchFamily="49" charset="0"/>
              </a:rPr>
              <a:t>sqrt</a:t>
            </a:r>
            <a:r>
              <a:rPr lang="en-US" altLang="cs-CZ" sz="2400" dirty="0">
                <a:latin typeface="Courier New" panose="02070309020205020404" pitchFamily="49" charset="0"/>
              </a:rPr>
              <a:t>(c.re*c.re+c.im*c.im);</a:t>
            </a:r>
          </a:p>
          <a:p>
            <a:pPr>
              <a:buFontTx/>
              <a:buNone/>
            </a:pPr>
            <a:r>
              <a:rPr lang="en-US" altLang="cs-CZ" sz="2400" dirty="0">
                <a:latin typeface="Courier New" panose="02070309020205020404" pitchFamily="49" charset="0"/>
              </a:rPr>
              <a:t>}</a:t>
            </a:r>
          </a:p>
          <a:p>
            <a:pPr>
              <a:buFontTx/>
              <a:buNone/>
            </a:pPr>
            <a:endParaRPr lang="en-US" altLang="cs-CZ" sz="2800" dirty="0">
              <a:latin typeface="Courier New" panose="02070309020205020404" pitchFamily="49" charset="0"/>
            </a:endParaRPr>
          </a:p>
          <a:p>
            <a:r>
              <a:rPr lang="en-US" altLang="cs-CZ" dirty="0"/>
              <a:t>data and operations are separated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1295400"/>
          </a:xfrm>
        </p:spPr>
        <p:txBody>
          <a:bodyPr/>
          <a:lstStyle/>
          <a:p>
            <a:r>
              <a:rPr lang="en-US" altLang="cs-CZ" sz="3600" b="1" dirty="0"/>
              <a:t>Structure to represent complex numbers – non OOP approach</a:t>
            </a:r>
            <a:endParaRPr lang="cs-CZ" altLang="cs-CZ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276475"/>
            <a:ext cx="8785225" cy="42481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sz="2000" b="1" dirty="0">
                <a:latin typeface="Courier New" panose="02070309020205020404" pitchFamily="49" charset="0"/>
              </a:rPr>
              <a:t>#include</a:t>
            </a:r>
            <a:r>
              <a:rPr lang="en-US" altLang="cs-CZ" sz="2000" dirty="0">
                <a:latin typeface="Courier New" panose="02070309020205020404" pitchFamily="49" charset="0"/>
              </a:rPr>
              <a:t> "c</a:t>
            </a:r>
            <a:r>
              <a:rPr lang="cs-CZ" altLang="cs-CZ" sz="2000" dirty="0" err="1">
                <a:latin typeface="Courier New" panose="02070309020205020404" pitchFamily="49" charset="0"/>
              </a:rPr>
              <a:t>omplex</a:t>
            </a:r>
            <a:r>
              <a:rPr lang="en-US" altLang="cs-CZ" sz="2000" dirty="0">
                <a:latin typeface="Courier New" panose="02070309020205020404" pitchFamily="49" charset="0"/>
              </a:rPr>
              <a:t>.h" </a:t>
            </a:r>
            <a:endParaRPr lang="cs-CZ" altLang="cs-CZ" sz="20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sz="2000" b="1" dirty="0">
                <a:latin typeface="Courier New" panose="02070309020205020404" pitchFamily="49" charset="0"/>
              </a:rPr>
              <a:t>void</a:t>
            </a:r>
            <a:r>
              <a:rPr lang="en-US" altLang="cs-CZ" sz="2000" dirty="0">
                <a:latin typeface="Courier New" panose="02070309020205020404" pitchFamily="49" charset="0"/>
              </a:rPr>
              <a:t> main()</a:t>
            </a:r>
          </a:p>
          <a:p>
            <a:pPr>
              <a:buFontTx/>
              <a:buNone/>
            </a:pPr>
            <a:r>
              <a:rPr lang="en-US" altLang="cs-CZ" sz="20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sz="2000" dirty="0">
                <a:latin typeface="Courier New" panose="02070309020205020404" pitchFamily="49" charset="0"/>
              </a:rPr>
              <a:t>  C</a:t>
            </a:r>
            <a:r>
              <a:rPr lang="cs-CZ" altLang="cs-CZ" sz="2000" dirty="0" err="1">
                <a:latin typeface="Courier New" panose="02070309020205020404" pitchFamily="49" charset="0"/>
              </a:rPr>
              <a:t>omplex</a:t>
            </a:r>
            <a:r>
              <a:rPr lang="en-US" altLang="cs-CZ" sz="2000" dirty="0">
                <a:latin typeface="Courier New" panose="02070309020205020404" pitchFamily="49" charset="0"/>
              </a:rPr>
              <a:t> </a:t>
            </a:r>
            <a:r>
              <a:rPr lang="cs-CZ" altLang="cs-CZ" sz="2000" dirty="0">
                <a:latin typeface="Courier New" panose="02070309020205020404" pitchFamily="49" charset="0"/>
              </a:rPr>
              <a:t>c</a:t>
            </a:r>
            <a:r>
              <a:rPr lang="en-US" altLang="cs-CZ" sz="2000" dirty="0">
                <a:latin typeface="Courier New" panose="02070309020205020404" pitchFamily="49" charset="0"/>
              </a:rPr>
              <a:t>1,</a:t>
            </a:r>
            <a:r>
              <a:rPr lang="cs-CZ" altLang="cs-CZ" sz="2000" dirty="0">
                <a:latin typeface="Courier New" panose="02070309020205020404" pitchFamily="49" charset="0"/>
              </a:rPr>
              <a:t>c</a:t>
            </a:r>
            <a:r>
              <a:rPr lang="en-US" altLang="cs-CZ" sz="2000" dirty="0">
                <a:latin typeface="Courier New" panose="02070309020205020404" pitchFamily="49" charset="0"/>
              </a:rPr>
              <a:t>2;</a:t>
            </a:r>
          </a:p>
          <a:p>
            <a:pPr>
              <a:buFontTx/>
              <a:buNone/>
            </a:pPr>
            <a:r>
              <a:rPr lang="en-US" altLang="cs-CZ" sz="2000" dirty="0">
                <a:latin typeface="Courier New" panose="02070309020205020404" pitchFamily="49" charset="0"/>
              </a:rPr>
              <a:t>  </a:t>
            </a:r>
            <a:r>
              <a:rPr lang="cs-CZ" altLang="cs-CZ" sz="2000" dirty="0">
                <a:latin typeface="Courier New" panose="02070309020205020404" pitchFamily="49" charset="0"/>
              </a:rPr>
              <a:t>c1.re</a:t>
            </a:r>
            <a:r>
              <a:rPr lang="en-US" altLang="cs-CZ" sz="2000" dirty="0">
                <a:latin typeface="Courier New" panose="02070309020205020404" pitchFamily="49" charset="0"/>
              </a:rPr>
              <a:t> = 4; </a:t>
            </a:r>
            <a:r>
              <a:rPr lang="cs-CZ" altLang="cs-CZ" sz="2000" dirty="0">
                <a:latin typeface="Courier New" panose="02070309020205020404" pitchFamily="49" charset="0"/>
              </a:rPr>
              <a:t>c1.im</a:t>
            </a:r>
            <a:r>
              <a:rPr lang="en-US" altLang="cs-CZ" sz="2000" dirty="0">
                <a:latin typeface="Courier New" panose="02070309020205020404" pitchFamily="49" charset="0"/>
              </a:rPr>
              <a:t> = 3;</a:t>
            </a:r>
          </a:p>
          <a:p>
            <a:pPr>
              <a:buFontTx/>
              <a:buNone/>
            </a:pPr>
            <a:r>
              <a:rPr lang="en-US" altLang="cs-CZ" sz="2000" dirty="0">
                <a:latin typeface="Courier New" panose="02070309020205020404" pitchFamily="49" charset="0"/>
              </a:rPr>
              <a:t>  </a:t>
            </a:r>
            <a:r>
              <a:rPr lang="cs-CZ" altLang="cs-CZ" sz="2000" dirty="0">
                <a:latin typeface="Courier New" panose="02070309020205020404" pitchFamily="49" charset="0"/>
              </a:rPr>
              <a:t>c2.re </a:t>
            </a:r>
            <a:r>
              <a:rPr lang="en-US" altLang="cs-CZ" sz="2000" dirty="0">
                <a:latin typeface="Courier New" panose="02070309020205020404" pitchFamily="49" charset="0"/>
              </a:rPr>
              <a:t>= 0; </a:t>
            </a:r>
            <a:r>
              <a:rPr lang="cs-CZ" altLang="cs-CZ" sz="2000" dirty="0">
                <a:latin typeface="Courier New" panose="02070309020205020404" pitchFamily="49" charset="0"/>
              </a:rPr>
              <a:t>c2.im</a:t>
            </a:r>
            <a:r>
              <a:rPr lang="en-US" altLang="cs-CZ" sz="2000" dirty="0">
                <a:latin typeface="Courier New" panose="02070309020205020404" pitchFamily="49" charset="0"/>
              </a:rPr>
              <a:t> = 0;</a:t>
            </a:r>
          </a:p>
          <a:p>
            <a:pPr>
              <a:buFontTx/>
              <a:buNone/>
            </a:pPr>
            <a:r>
              <a:rPr lang="en-US" altLang="cs-CZ" sz="2000" dirty="0">
                <a:latin typeface="Courier New" panose="02070309020205020404" pitchFamily="49" charset="0"/>
              </a:rPr>
              <a:t>  </a:t>
            </a:r>
            <a:r>
              <a:rPr lang="cs-CZ" altLang="cs-CZ" sz="2000" dirty="0" err="1">
                <a:latin typeface="Courier New" panose="02070309020205020404" pitchFamily="49" charset="0"/>
              </a:rPr>
              <a:t>cout</a:t>
            </a:r>
            <a:r>
              <a:rPr lang="cs-CZ" altLang="cs-CZ" sz="2000" dirty="0">
                <a:latin typeface="Courier New" panose="02070309020205020404" pitchFamily="49" charset="0"/>
              </a:rPr>
              <a:t> </a:t>
            </a:r>
            <a:r>
              <a:rPr lang="en-US" altLang="cs-CZ" sz="2000" dirty="0">
                <a:latin typeface="Courier New" panose="02070309020205020404" pitchFamily="49" charset="0"/>
              </a:rPr>
              <a:t>&lt;&lt; "</a:t>
            </a:r>
            <a:r>
              <a:rPr lang="cs-CZ" altLang="cs-CZ" sz="2000" dirty="0">
                <a:latin typeface="Courier New" panose="02070309020205020404" pitchFamily="49" charset="0"/>
              </a:rPr>
              <a:t>Real </a:t>
            </a:r>
            <a:r>
              <a:rPr lang="en-US" altLang="cs-CZ" sz="2000" dirty="0">
                <a:latin typeface="Courier New" panose="02070309020205020404" pitchFamily="49" charset="0"/>
              </a:rPr>
              <a:t>part of</a:t>
            </a:r>
            <a:r>
              <a:rPr lang="cs-CZ" altLang="cs-CZ" sz="2000" dirty="0">
                <a:latin typeface="Courier New" panose="02070309020205020404" pitchFamily="49" charset="0"/>
              </a:rPr>
              <a:t> c1 </a:t>
            </a:r>
            <a:r>
              <a:rPr lang="en-US" altLang="cs-CZ" sz="2000" dirty="0">
                <a:latin typeface="Courier New" panose="02070309020205020404" pitchFamily="49" charset="0"/>
              </a:rPr>
              <a:t>is " &lt;&lt; c1.re &lt;&lt; </a:t>
            </a:r>
            <a:r>
              <a:rPr lang="en-US" altLang="cs-CZ" sz="2000" dirty="0" err="1">
                <a:latin typeface="Courier New" panose="02070309020205020404" pitchFamily="49" charset="0"/>
              </a:rPr>
              <a:t>endl</a:t>
            </a:r>
            <a:r>
              <a:rPr lang="en-US" altLang="cs-CZ" sz="2000" dirty="0">
                <a:latin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cs-CZ" sz="2000" dirty="0">
                <a:latin typeface="Courier New" panose="02070309020205020404" pitchFamily="49" charset="0"/>
              </a:rPr>
              <a:t>  </a:t>
            </a:r>
            <a:r>
              <a:rPr lang="cs-CZ" altLang="cs-CZ" sz="2000" dirty="0" err="1">
                <a:latin typeface="Courier New" panose="02070309020205020404" pitchFamily="49" charset="0"/>
              </a:rPr>
              <a:t>cout</a:t>
            </a:r>
            <a:r>
              <a:rPr lang="cs-CZ" altLang="cs-CZ" sz="2000" dirty="0">
                <a:latin typeface="Courier New" panose="02070309020205020404" pitchFamily="49" charset="0"/>
              </a:rPr>
              <a:t> </a:t>
            </a:r>
            <a:r>
              <a:rPr lang="en-US" altLang="cs-CZ" sz="2000" dirty="0">
                <a:latin typeface="Courier New" panose="02070309020205020404" pitchFamily="49" charset="0"/>
              </a:rPr>
              <a:t>&lt;&lt; "</a:t>
            </a:r>
            <a:r>
              <a:rPr lang="cs-CZ" altLang="cs-CZ" sz="2000" dirty="0" err="1">
                <a:latin typeface="Courier New" panose="02070309020205020404" pitchFamily="49" charset="0"/>
              </a:rPr>
              <a:t>Imagin</a:t>
            </a:r>
            <a:r>
              <a:rPr lang="cs-CZ" altLang="cs-CZ" sz="2000" dirty="0">
                <a:latin typeface="Courier New" panose="02070309020205020404" pitchFamily="49" charset="0"/>
              </a:rPr>
              <a:t>. </a:t>
            </a:r>
            <a:r>
              <a:rPr lang="en-US" altLang="cs-CZ" sz="2000" dirty="0">
                <a:latin typeface="Courier New" panose="02070309020205020404" pitchFamily="49" charset="0"/>
              </a:rPr>
              <a:t>part of </a:t>
            </a:r>
            <a:r>
              <a:rPr lang="cs-CZ" altLang="cs-CZ" sz="2000" dirty="0">
                <a:latin typeface="Courier New" panose="02070309020205020404" pitchFamily="49" charset="0"/>
              </a:rPr>
              <a:t>c1 </a:t>
            </a:r>
            <a:r>
              <a:rPr lang="en-US" altLang="cs-CZ" sz="2000" dirty="0">
                <a:latin typeface="Courier New" panose="02070309020205020404" pitchFamily="49" charset="0"/>
              </a:rPr>
              <a:t>is " &lt;&lt;</a:t>
            </a:r>
            <a:r>
              <a:rPr lang="cs-CZ" altLang="cs-CZ" sz="2000" dirty="0">
                <a:latin typeface="Courier New" panose="02070309020205020404" pitchFamily="49" charset="0"/>
              </a:rPr>
              <a:t> c1.im</a:t>
            </a:r>
            <a:r>
              <a:rPr lang="en-US" altLang="cs-CZ" sz="2000" dirty="0">
                <a:latin typeface="Courier New" panose="02070309020205020404" pitchFamily="49" charset="0"/>
              </a:rPr>
              <a:t> &lt;&lt; </a:t>
            </a:r>
            <a:r>
              <a:rPr lang="en-US" altLang="cs-CZ" sz="2000" dirty="0" err="1">
                <a:latin typeface="Courier New" panose="02070309020205020404" pitchFamily="49" charset="0"/>
              </a:rPr>
              <a:t>endl</a:t>
            </a:r>
            <a:r>
              <a:rPr lang="en-US" altLang="cs-CZ" sz="2000" dirty="0">
                <a:latin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cs-CZ" sz="2000" dirty="0">
                <a:latin typeface="Courier New" panose="02070309020205020404" pitchFamily="49" charset="0"/>
              </a:rPr>
              <a:t>  </a:t>
            </a:r>
          </a:p>
          <a:p>
            <a:pPr>
              <a:buFontTx/>
              <a:buNone/>
            </a:pPr>
            <a:r>
              <a:rPr lang="en-US" altLang="cs-CZ" sz="2000" dirty="0">
                <a:latin typeface="Courier New" panose="02070309020205020404" pitchFamily="49" charset="0"/>
              </a:rPr>
              <a:t>  </a:t>
            </a:r>
            <a:r>
              <a:rPr lang="en-US" altLang="cs-CZ" sz="2000" dirty="0" err="1">
                <a:latin typeface="Courier New" panose="02070309020205020404" pitchFamily="49" charset="0"/>
              </a:rPr>
              <a:t>cout</a:t>
            </a:r>
            <a:r>
              <a:rPr lang="en-US" altLang="cs-CZ" sz="2000" dirty="0">
                <a:latin typeface="Courier New" panose="02070309020205020404" pitchFamily="49" charset="0"/>
              </a:rPr>
              <a:t> </a:t>
            </a:r>
            <a:r>
              <a:rPr lang="cs-CZ" altLang="cs-CZ" sz="2000" dirty="0">
                <a:latin typeface="Courier New" panose="02070309020205020404" pitchFamily="49" charset="0"/>
              </a:rPr>
              <a:t>&lt;&lt; </a:t>
            </a:r>
            <a:r>
              <a:rPr lang="en-US" altLang="cs-CZ" sz="2000" dirty="0">
                <a:latin typeface="Courier New" panose="02070309020205020404" pitchFamily="49" charset="0"/>
              </a:rPr>
              <a:t>"Abs. value of </a:t>
            </a:r>
            <a:r>
              <a:rPr lang="cs-CZ" altLang="cs-CZ" sz="2000" dirty="0">
                <a:latin typeface="Courier New" panose="02070309020205020404" pitchFamily="49" charset="0"/>
              </a:rPr>
              <a:t>c1 </a:t>
            </a:r>
            <a:r>
              <a:rPr lang="en-US" altLang="cs-CZ" sz="2000" dirty="0">
                <a:latin typeface="Courier New" panose="02070309020205020404" pitchFamily="49" charset="0"/>
              </a:rPr>
              <a:t>is " &lt;&lt; </a:t>
            </a:r>
            <a:r>
              <a:rPr lang="en-US" altLang="cs-CZ" sz="2000" dirty="0" err="1">
                <a:latin typeface="Courier New" panose="02070309020205020404" pitchFamily="49" charset="0"/>
              </a:rPr>
              <a:t>abs_val</a:t>
            </a:r>
            <a:r>
              <a:rPr lang="en-US" altLang="cs-CZ" sz="2000" dirty="0">
                <a:latin typeface="Courier New" panose="02070309020205020404" pitchFamily="49" charset="0"/>
              </a:rPr>
              <a:t>(</a:t>
            </a:r>
            <a:r>
              <a:rPr lang="cs-CZ" altLang="cs-CZ" sz="2000" dirty="0">
                <a:latin typeface="Courier New" panose="02070309020205020404" pitchFamily="49" charset="0"/>
              </a:rPr>
              <a:t>c</a:t>
            </a:r>
            <a:r>
              <a:rPr lang="en-US" altLang="cs-CZ" sz="2000" dirty="0">
                <a:latin typeface="Courier New" panose="02070309020205020404" pitchFamily="49" charset="0"/>
              </a:rPr>
              <a:t>1) &lt;&lt; </a:t>
            </a:r>
            <a:r>
              <a:rPr lang="en-US" altLang="cs-CZ" sz="2000" dirty="0" err="1">
                <a:latin typeface="Courier New" panose="02070309020205020404" pitchFamily="49" charset="0"/>
              </a:rPr>
              <a:t>endl</a:t>
            </a:r>
            <a:r>
              <a:rPr lang="en-US" altLang="cs-CZ" sz="2000" dirty="0">
                <a:latin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cs-CZ" sz="2000" dirty="0">
                <a:latin typeface="Courier New" panose="02070309020205020404" pitchFamily="49" charset="0"/>
              </a:rPr>
              <a:t>}</a:t>
            </a:r>
            <a:endParaRPr lang="cs-CZ" altLang="cs-CZ" sz="20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cs-CZ" sz="28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b="1" dirty="0"/>
              <a:t>Object oriented programming style</a:t>
            </a:r>
            <a:endParaRPr lang="cs-CZ" altLang="cs-CZ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dirty="0"/>
              <a:t>One of many definitions:</a:t>
            </a:r>
          </a:p>
          <a:p>
            <a:pPr>
              <a:buFontTx/>
              <a:buNone/>
            </a:pPr>
            <a:r>
              <a:rPr lang="cs-CZ" altLang="cs-CZ" sz="2800" dirty="0"/>
              <a:t>	</a:t>
            </a:r>
            <a:r>
              <a:rPr lang="en-US" altLang="cs-CZ" sz="2800" dirty="0"/>
              <a:t>Object oriented programming style is  a general process od analysis, design and implementation of program based on direct modeling (description) of real-world objects in world of computers using abstraction and </a:t>
            </a:r>
            <a:r>
              <a:rPr lang="en-US" altLang="cs-CZ" sz="2800" dirty="0" err="1"/>
              <a:t>hierarchization</a:t>
            </a:r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2594</TotalTime>
  <Words>3754</Words>
  <Application>Microsoft Office PowerPoint</Application>
  <PresentationFormat>On-screen Show (4:3)</PresentationFormat>
  <Paragraphs>573</Paragraphs>
  <Slides>68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2" baseType="lpstr">
      <vt:lpstr>Arial</vt:lpstr>
      <vt:lpstr>Calibri</vt:lpstr>
      <vt:lpstr>Courier New</vt:lpstr>
      <vt:lpstr>Default Design</vt:lpstr>
      <vt:lpstr>Object oriented programming</vt:lpstr>
      <vt:lpstr>Imperative programming style</vt:lpstr>
      <vt:lpstr>PowerPoint Presentation</vt:lpstr>
      <vt:lpstr>PowerPoint Presentation</vt:lpstr>
      <vt:lpstr>PowerPoint Presentation</vt:lpstr>
      <vt:lpstr>Structure to represent complex numbers – non OOP approach</vt:lpstr>
      <vt:lpstr>Structure to represent complex numbers – non OOP approach</vt:lpstr>
      <vt:lpstr>Structure to represent complex numbers – non OOP approach</vt:lpstr>
      <vt:lpstr>Object oriented programming style</vt:lpstr>
      <vt:lpstr>PowerPoint Presentation</vt:lpstr>
      <vt:lpstr>PowerPoint Presentation</vt:lpstr>
      <vt:lpstr>Object oriented analyses</vt:lpstr>
      <vt:lpstr>PowerPoint Presentation</vt:lpstr>
      <vt:lpstr>PowerPoint Presentation</vt:lpstr>
      <vt:lpstr>PowerPoint Presentation</vt:lpstr>
      <vt:lpstr>OOP in C++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Methods implementation</vt:lpstr>
      <vt:lpstr>PowerPoint Presentation</vt:lpstr>
      <vt:lpstr>PowerPoint Presentation</vt:lpstr>
      <vt:lpstr>How to use the class Complex?</vt:lpstr>
      <vt:lpstr>PowerPoint Presentation</vt:lpstr>
      <vt:lpstr>PowerPoint Presentation</vt:lpstr>
      <vt:lpstr>PowerPoint Presentation</vt:lpstr>
      <vt:lpstr>How to use the class Complex?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Objects c1, c2 in memory</vt:lpstr>
      <vt:lpstr>Objects assignment</vt:lpstr>
      <vt:lpstr>Dynamic allocation of the object</vt:lpstr>
      <vt:lpstr>PowerPoint Presentation</vt:lpstr>
      <vt:lpstr>Example where to use dynamic allocation</vt:lpstr>
      <vt:lpstr>Example where to use dynamic allocation</vt:lpstr>
      <vt:lpstr>Example where to use dynamic allocation</vt:lpstr>
      <vt:lpstr>Example where to use dynamic allocation</vt:lpstr>
      <vt:lpstr>Comparison – complex numbers using non-object oriented approach</vt:lpstr>
      <vt:lpstr>Comparison – complex numbers using non-object oriented approach</vt:lpstr>
      <vt:lpstr>Non OOP Approach</vt:lpstr>
      <vt:lpstr>Differences between struct and class in C++</vt:lpstr>
      <vt:lpstr>Why to use private attributes?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UML</vt:lpstr>
      <vt:lpstr>UML</vt:lpstr>
      <vt:lpstr>Class diagram</vt:lpstr>
      <vt:lpstr>Class diagram</vt:lpstr>
      <vt:lpstr>Complex Class</vt:lpstr>
      <vt:lpstr>Object diagram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Objektově orientované programování</dc:title>
  <dc:creator>VITEK</dc:creator>
  <cp:lastModifiedBy>student FD</cp:lastModifiedBy>
  <cp:revision>333</cp:revision>
  <dcterms:created xsi:type="dcterms:W3CDTF">2005-03-27T07:21:56Z</dcterms:created>
  <dcterms:modified xsi:type="dcterms:W3CDTF">2023-03-23T16:43:48Z</dcterms:modified>
</cp:coreProperties>
</file>